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0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1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4" r:id="rId66"/>
    <p:sldId id="321" r:id="rId67"/>
    <p:sldId id="322" r:id="rId68"/>
    <p:sldId id="323" r:id="rId69"/>
  </p:sldIdLst>
  <p:sldSz cx="9144000" cy="6858000" type="screen4x3"/>
  <p:notesSz cx="7102475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EBE1EB96-3528-483C-A5DD-392DA0CC89D1}" type="datetimeFigureOut">
              <a:rPr lang="it-IT" smtClean="0"/>
              <a:pPr/>
              <a:t>17/12/2011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75257DAF-8DE3-403C-A76B-20A441B16D10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57DAF-8DE3-403C-A76B-20A441B16D10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3757CF-91DB-4ECA-957A-1479167B95D1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B84E2A-E13B-408F-8155-C2A9EFB84A71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FD4D37-647E-46D4-97F0-77BE9F2D9403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B8ED47-2F47-496B-BF4B-2D1AEA5512F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latin typeface="Arial" pitchFamily="34" charset="0"/>
            </a:endParaRPr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E53FF5-D5A8-41FF-8D50-CE0D521C3234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60D6-7DFC-452E-8973-FA23C624EE0C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1AC9-D83E-4D71-856C-B00AB1D32980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449-4553-490D-9870-CD3A1D0A6727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9FFBE-54AA-4650-A4D7-04440925DFDE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6F37-D5AC-48D3-8449-BDD7F778CF12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5D70-09B8-4CC2-BF7C-2031316EA05D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D3B6-05AC-4052-97D6-A3180E74D1E8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58DC-F95D-49AE-AA95-9E84D9545157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9BEC-36B9-4DED-AA6A-723CF34884E5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2A44-0000-4ACF-80A2-7A6941A17BB0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C6AE-7B4B-4085-8369-FAD626499367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C07D7-8C7C-452D-87B9-DC6009B1591D}" type="datetime1">
              <a:rPr lang="it-IT" smtClean="0"/>
              <a:pPr/>
              <a:t>17/12/2011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15399-011C-4C46-962A-9073B6609678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Latest results from ARGO-YBJ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39144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P. </a:t>
            </a:r>
            <a:r>
              <a:rPr lang="en-US" b="1" dirty="0" err="1" smtClean="0">
                <a:solidFill>
                  <a:srgbClr val="002060"/>
                </a:solidFill>
              </a:rPr>
              <a:t>Camarri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University of Roma “Tor </a:t>
            </a:r>
            <a:r>
              <a:rPr lang="en-US" sz="2400" i="1" dirty="0" err="1" smtClean="0">
                <a:solidFill>
                  <a:srgbClr val="FFFF00"/>
                </a:solidFill>
              </a:rPr>
              <a:t>Vergata</a:t>
            </a:r>
            <a:r>
              <a:rPr lang="en-US" sz="2400" i="1" dirty="0" smtClean="0">
                <a:solidFill>
                  <a:srgbClr val="FFFF00"/>
                </a:solidFill>
              </a:rPr>
              <a:t>”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And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INFN Roma Tor </a:t>
            </a:r>
            <a:r>
              <a:rPr lang="en-US" sz="2400" i="1" dirty="0" err="1" smtClean="0">
                <a:solidFill>
                  <a:srgbClr val="FFFF00"/>
                </a:solidFill>
              </a:rPr>
              <a:t>Vergata</a:t>
            </a:r>
            <a:endParaRPr lang="it-IT" sz="2400" i="1" dirty="0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P. Camarri - WAPP 2011 - Darjeeling, India - Dec 17-19, 2011</a:t>
            </a:r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1003" t="14655" r="18383" b="12397"/>
          <a:stretch>
            <a:fillRect/>
          </a:stretch>
        </p:blipFill>
        <p:spPr bwMode="auto">
          <a:xfrm>
            <a:off x="0" y="0"/>
            <a:ext cx="9151536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P. Camarri - WAPP 2011 - Darjeeling, India - Dec 17-19, 2011</a:t>
            </a:r>
            <a:endParaRPr lang="en-US" altLang="en-US" dirty="0"/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Operational Modes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863600" y="3643313"/>
            <a:ext cx="7851775" cy="2652712"/>
            <a:chOff x="158" y="2295"/>
            <a:chExt cx="5171" cy="1671"/>
          </a:xfrm>
        </p:grpSpPr>
        <p:sp>
          <p:nvSpPr>
            <p:cNvPr id="19466" name="Text Box 8"/>
            <p:cNvSpPr txBox="1">
              <a:spLocks noChangeArrowheads="1"/>
            </p:cNvSpPr>
            <p:nvPr/>
          </p:nvSpPr>
          <p:spPr bwMode="auto">
            <a:xfrm>
              <a:off x="974" y="3294"/>
              <a:ext cx="4355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>
                  <a:solidFill>
                    <a:srgbClr val="CC3300"/>
                  </a:solidFill>
                  <a:latin typeface="Times New Roman" pitchFamily="18" charset="0"/>
                </a:rPr>
                <a:t>Object:</a:t>
              </a:r>
            </a:p>
            <a:p>
              <a:pPr marL="342900" indent="-342900">
                <a:buFontTx/>
                <a:buChar char="•"/>
              </a:pPr>
              <a:r>
                <a:rPr lang="en-US" sz="2000">
                  <a:solidFill>
                    <a:srgbClr val="CC3300"/>
                  </a:solidFill>
                  <a:latin typeface="Times New Roman" pitchFamily="18" charset="0"/>
                </a:rPr>
                <a:t>flaring phenomena (high energy tail of GRBs, solar flares) </a:t>
              </a:r>
              <a:endParaRPr lang="it-IT" sz="2000">
                <a:solidFill>
                  <a:srgbClr val="CC3300"/>
                </a:solidFill>
                <a:latin typeface="Times New Roman" pitchFamily="18" charset="0"/>
              </a:endParaRPr>
            </a:p>
            <a:p>
              <a:pPr marL="342900" indent="-342900">
                <a:buFontTx/>
                <a:buChar char="•"/>
              </a:pPr>
              <a:r>
                <a:rPr lang="it-IT" sz="2000">
                  <a:solidFill>
                    <a:srgbClr val="CC3300"/>
                  </a:solidFill>
                  <a:latin typeface="Times New Roman" pitchFamily="18" charset="0"/>
                </a:rPr>
                <a:t>detector and environment monitor</a:t>
              </a:r>
            </a:p>
          </p:txBody>
        </p:sp>
        <p:sp>
          <p:nvSpPr>
            <p:cNvPr id="19467" name="Text Box 16"/>
            <p:cNvSpPr txBox="1">
              <a:spLocks noChangeArrowheads="1"/>
            </p:cNvSpPr>
            <p:nvPr/>
          </p:nvSpPr>
          <p:spPr bwMode="auto">
            <a:xfrm>
              <a:off x="520" y="2568"/>
              <a:ext cx="461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tx1"/>
                </a:buClr>
                <a:buFont typeface="Wingdings" pitchFamily="2" charset="2"/>
                <a:buNone/>
              </a:pPr>
              <a:r>
                <a:rPr lang="en-US">
                  <a:latin typeface="Times New Roman" pitchFamily="18" charset="0"/>
                </a:rPr>
                <a:t>Recording the counting rates (N</a:t>
              </a:r>
              <a:r>
                <a:rPr lang="en-US" baseline="-25000">
                  <a:latin typeface="Times New Roman" pitchFamily="18" charset="0"/>
                </a:rPr>
                <a:t>hit</a:t>
              </a:r>
              <a:r>
                <a:rPr lang="en-US">
                  <a:latin typeface="Times New Roman" pitchFamily="18" charset="0"/>
                </a:rPr>
                <a:t> ≥1, ≥2, ≥3, ≥4) for each cluster at fixed time intervals (every 0.5 s) lowers the energy threshold down to ≈ 1 GeV. No information on the arrival direction and spatial distribution of the detected particles. 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21" name="Text Box 17"/>
            <p:cNvSpPr txBox="1">
              <a:spLocks noChangeArrowheads="1"/>
            </p:cNvSpPr>
            <p:nvPr/>
          </p:nvSpPr>
          <p:spPr bwMode="auto">
            <a:xfrm>
              <a:off x="158" y="2295"/>
              <a:ext cx="17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fontAlgn="auto">
                <a:spcBef>
                  <a:spcPct val="50000"/>
                </a:spcBef>
                <a:spcAft>
                  <a:spcPts val="0"/>
                </a:spcAft>
                <a:buClr>
                  <a:srgbClr val="FF3399"/>
                </a:buClr>
                <a:buFont typeface="Wingdings" pitchFamily="2" charset="2"/>
                <a:buChar char="Ø"/>
                <a:defRPr/>
              </a:pPr>
              <a:r>
                <a:rPr lang="en-US" dirty="0">
                  <a:latin typeface="Comic Sans MS" pitchFamily="66" charset="0"/>
                  <a:cs typeface="+mn-cs"/>
                </a:rPr>
                <a:t> </a:t>
              </a:r>
              <a:r>
                <a:rPr lang="en-US" sz="2400" dirty="0" err="1">
                  <a:solidFill>
                    <a:srgbClr val="FF3399"/>
                  </a:solidFill>
                  <a:latin typeface="Comic Sans MS" pitchFamily="66" charset="0"/>
                  <a:cs typeface="+mn-cs"/>
                </a:rPr>
                <a:t>Scaler</a:t>
              </a:r>
              <a:r>
                <a:rPr lang="en-US" sz="2400" dirty="0">
                  <a:solidFill>
                    <a:srgbClr val="FF3399"/>
                  </a:solidFill>
                  <a:latin typeface="Comic Sans MS" pitchFamily="66" charset="0"/>
                  <a:cs typeface="+mn-cs"/>
                </a:rPr>
                <a:t> Mode</a:t>
              </a:r>
              <a:r>
                <a:rPr lang="en-US" sz="2400" dirty="0">
                  <a:solidFill>
                    <a:srgbClr val="FF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+mn-cs"/>
                </a:rPr>
                <a:t>: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857250" y="1214438"/>
            <a:ext cx="7200900" cy="2333625"/>
            <a:chOff x="158" y="738"/>
            <a:chExt cx="4536" cy="1470"/>
          </a:xfrm>
        </p:grpSpPr>
        <p:sp>
          <p:nvSpPr>
            <p:cNvPr id="19463" name="Text Box 5"/>
            <p:cNvSpPr txBox="1">
              <a:spLocks noChangeArrowheads="1"/>
            </p:cNvSpPr>
            <p:nvPr/>
          </p:nvSpPr>
          <p:spPr bwMode="auto">
            <a:xfrm>
              <a:off x="612" y="993"/>
              <a:ext cx="408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Detection of </a:t>
              </a:r>
              <a:r>
                <a:rPr lang="en-US" i="1">
                  <a:latin typeface="Times New Roman" pitchFamily="18" charset="0"/>
                </a:rPr>
                <a:t>Extensive Air Showers </a:t>
              </a:r>
              <a:r>
                <a:rPr lang="en-US">
                  <a:latin typeface="Times New Roman" pitchFamily="18" charset="0"/>
                </a:rPr>
                <a:t>(direction, size, core …) </a:t>
              </a:r>
            </a:p>
            <a:p>
              <a:pPr>
                <a:buFont typeface="Wingdings" pitchFamily="2" charset="2"/>
                <a:buNone/>
              </a:pPr>
              <a:r>
                <a:rPr lang="en-US">
                  <a:latin typeface="Times New Roman" pitchFamily="18" charset="0"/>
                </a:rPr>
                <a:t>Coincidence of different detector units (pads) within 420 ns  </a:t>
              </a:r>
              <a:r>
                <a:rPr lang="it-IT">
                  <a:latin typeface="Times New Roman" pitchFamily="18" charset="0"/>
                </a:rPr>
                <a:t>Trigger :  ≥ 20 fired pads on the central carpet (rate ~3.6 kHz)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9464" name="Text Box 7"/>
            <p:cNvSpPr txBox="1">
              <a:spLocks noChangeArrowheads="1"/>
            </p:cNvSpPr>
            <p:nvPr/>
          </p:nvSpPr>
          <p:spPr bwMode="auto">
            <a:xfrm>
              <a:off x="959" y="1529"/>
              <a:ext cx="2934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>
                  <a:solidFill>
                    <a:srgbClr val="CC3300"/>
                  </a:solidFill>
                  <a:latin typeface="Times New Roman" pitchFamily="18" charset="0"/>
                </a:rPr>
                <a:t>Object:</a:t>
              </a:r>
            </a:p>
            <a:p>
              <a:pPr marL="342900" indent="-342900">
                <a:buFontTx/>
                <a:buChar char="•"/>
              </a:pPr>
              <a:r>
                <a:rPr lang="it-IT" sz="200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Cosmic Ray physics (above ~1 TeV) </a:t>
              </a:r>
              <a:endParaRPr lang="en-US" sz="200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buFontTx/>
                <a:buChar char="•"/>
              </a:pPr>
              <a:r>
                <a:rPr lang="it-IT" sz="200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VHE </a:t>
              </a:r>
              <a:r>
                <a:rPr lang="el-GR" sz="200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it-IT" sz="200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-astronomy (above ~300 GeV)</a:t>
              </a:r>
            </a:p>
          </p:txBody>
        </p:sp>
        <p:sp>
          <p:nvSpPr>
            <p:cNvPr id="19465" name="Text Box 18"/>
            <p:cNvSpPr txBox="1">
              <a:spLocks noChangeArrowheads="1"/>
            </p:cNvSpPr>
            <p:nvPr/>
          </p:nvSpPr>
          <p:spPr bwMode="auto">
            <a:xfrm>
              <a:off x="158" y="738"/>
              <a:ext cx="17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rgbClr val="FF3399"/>
                </a:buClr>
                <a:buFont typeface="Wingdings" pitchFamily="2" charset="2"/>
                <a:buChar char="Ø"/>
              </a:pPr>
              <a:r>
                <a:rPr lang="en-US">
                  <a:latin typeface="Comic Sans MS" pitchFamily="66" charset="0"/>
                </a:rPr>
                <a:t> </a:t>
              </a:r>
              <a:r>
                <a:rPr lang="en-US" sz="2400">
                  <a:solidFill>
                    <a:srgbClr val="FF3399"/>
                  </a:solidFill>
                  <a:latin typeface="Comic Sans MS" pitchFamily="66" charset="0"/>
                </a:rPr>
                <a:t>Shower Mode:</a:t>
              </a:r>
            </a:p>
          </p:txBody>
        </p:sp>
      </p:grpSp>
      <p:sp>
        <p:nvSpPr>
          <p:cNvPr id="19462" name="TextBox 9"/>
          <p:cNvSpPr txBox="1">
            <a:spLocks noChangeArrowheads="1"/>
          </p:cNvSpPr>
          <p:nvPr/>
        </p:nvSpPr>
        <p:spPr bwMode="auto">
          <a:xfrm rot="-5400000">
            <a:off x="-1372394" y="3013869"/>
            <a:ext cx="3430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2000" u="sng">
                <a:solidFill>
                  <a:srgbClr val="000000"/>
                </a:solidFill>
                <a:latin typeface="Book Antiqua" pitchFamily="18" charset="0"/>
              </a:rPr>
              <a:t>INDEPENDENT   DAQ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755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Analog read-out</a:t>
            </a:r>
          </a:p>
        </p:txBody>
      </p:sp>
      <p:pic>
        <p:nvPicPr>
          <p:cNvPr id="20483" name="Picture 5" descr="Run93993_Ev242653_BigPad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38488"/>
            <a:ext cx="4562475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Run93993_Ev242653_Str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38600"/>
            <a:ext cx="3311525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Run93993_Ev242653_BigP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371600"/>
            <a:ext cx="3311525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8175625" y="17526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>
                <a:latin typeface="Calibri" pitchFamily="34" charset="0"/>
              </a:rPr>
              <a:t>0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304800" y="5943600"/>
            <a:ext cx="274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3300"/>
                </a:solidFill>
                <a:latin typeface="Calibri" pitchFamily="34" charset="0"/>
              </a:rPr>
              <a:t>Fs: 4000 -&gt; 1300/m</a:t>
            </a:r>
            <a:r>
              <a:rPr lang="it-IT" sz="1600" b="1" baseline="30000">
                <a:solidFill>
                  <a:srgbClr val="FF33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323850" y="692150"/>
            <a:ext cx="431958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>
                <a:solidFill>
                  <a:srgbClr val="FF3300"/>
                </a:solidFill>
                <a:latin typeface="Calibri" pitchFamily="34" charset="0"/>
              </a:rPr>
              <a:t>Is crucial to extend the dynamics of the detector for E &gt; 100 TeV, when the strip read-out information starts to become saturated.  </a:t>
            </a:r>
          </a:p>
          <a:p>
            <a:pPr>
              <a:spcBef>
                <a:spcPct val="50000"/>
              </a:spcBef>
            </a:pPr>
            <a:r>
              <a:rPr lang="it-IT" sz="2000">
                <a:solidFill>
                  <a:srgbClr val="FF3300"/>
                </a:solidFill>
                <a:latin typeface="Calibri" pitchFamily="34" charset="0"/>
              </a:rPr>
              <a:t>Max fs: 6500 part/m</a:t>
            </a:r>
            <a:r>
              <a:rPr lang="it-IT" sz="2000" baseline="30000">
                <a:solidFill>
                  <a:srgbClr val="FF33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0489" name="WordArt 13"/>
          <p:cNvSpPr>
            <a:spLocks noChangeArrowheads="1" noChangeShapeType="1" noTextEdit="1"/>
          </p:cNvSpPr>
          <p:nvPr/>
        </p:nvSpPr>
        <p:spPr bwMode="auto">
          <a:xfrm>
            <a:off x="900113" y="2565400"/>
            <a:ext cx="2405062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ARGO event</a:t>
            </a:r>
          </a:p>
        </p:txBody>
      </p:sp>
      <p:sp>
        <p:nvSpPr>
          <p:cNvPr id="20490" name="Text Box 14"/>
          <p:cNvSpPr txBox="1">
            <a:spLocks noChangeArrowheads="1"/>
          </p:cNvSpPr>
          <p:nvPr/>
        </p:nvSpPr>
        <p:spPr bwMode="auto">
          <a:xfrm>
            <a:off x="8024813" y="1585913"/>
            <a:ext cx="3048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>
                <a:latin typeface="Calibri" pitchFamily="34" charset="0"/>
              </a:rPr>
              <a:t>0</a:t>
            </a:r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7953375" y="1619250"/>
            <a:ext cx="304800" cy="128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>
                <a:latin typeface="Calibri" pitchFamily="34" charset="0"/>
              </a:rPr>
              <a:t>4000</a:t>
            </a:r>
          </a:p>
        </p:txBody>
      </p:sp>
      <p:sp>
        <p:nvSpPr>
          <p:cNvPr id="20492" name="Text Box 18"/>
          <p:cNvSpPr txBox="1">
            <a:spLocks noChangeArrowheads="1"/>
          </p:cNvSpPr>
          <p:nvPr/>
        </p:nvSpPr>
        <p:spPr bwMode="auto">
          <a:xfrm>
            <a:off x="7953375" y="1895475"/>
            <a:ext cx="304800" cy="128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>
                <a:latin typeface="Calibri" pitchFamily="34" charset="0"/>
              </a:rPr>
              <a:t>3500</a:t>
            </a:r>
          </a:p>
        </p:txBody>
      </p:sp>
      <p:sp>
        <p:nvSpPr>
          <p:cNvPr id="20493" name="Text Box 19"/>
          <p:cNvSpPr txBox="1">
            <a:spLocks noChangeArrowheads="1"/>
          </p:cNvSpPr>
          <p:nvPr/>
        </p:nvSpPr>
        <p:spPr bwMode="auto">
          <a:xfrm>
            <a:off x="7953375" y="2147888"/>
            <a:ext cx="3048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>
                <a:latin typeface="Calibri" pitchFamily="34" charset="0"/>
              </a:rPr>
              <a:t>3000</a:t>
            </a:r>
          </a:p>
        </p:txBody>
      </p:sp>
      <p:sp>
        <p:nvSpPr>
          <p:cNvPr id="20494" name="Text Box 20"/>
          <p:cNvSpPr txBox="1">
            <a:spLocks noChangeArrowheads="1"/>
          </p:cNvSpPr>
          <p:nvPr/>
        </p:nvSpPr>
        <p:spPr bwMode="auto">
          <a:xfrm>
            <a:off x="7953375" y="2424113"/>
            <a:ext cx="3048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>
                <a:latin typeface="Calibri" pitchFamily="34" charset="0"/>
              </a:rPr>
              <a:t>2500</a:t>
            </a:r>
          </a:p>
        </p:txBody>
      </p:sp>
      <p:sp>
        <p:nvSpPr>
          <p:cNvPr id="20495" name="Text Box 25"/>
          <p:cNvSpPr txBox="1">
            <a:spLocks noChangeArrowheads="1"/>
          </p:cNvSpPr>
          <p:nvPr/>
        </p:nvSpPr>
        <p:spPr bwMode="auto">
          <a:xfrm>
            <a:off x="7953375" y="2679700"/>
            <a:ext cx="304800" cy="128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>
                <a:latin typeface="Calibri" pitchFamily="34" charset="0"/>
              </a:rPr>
              <a:t>2000</a:t>
            </a:r>
          </a:p>
        </p:txBody>
      </p:sp>
      <p:sp>
        <p:nvSpPr>
          <p:cNvPr id="20496" name="Text Box 26"/>
          <p:cNvSpPr txBox="1">
            <a:spLocks noChangeArrowheads="1"/>
          </p:cNvSpPr>
          <p:nvPr/>
        </p:nvSpPr>
        <p:spPr bwMode="auto">
          <a:xfrm>
            <a:off x="7953375" y="2947988"/>
            <a:ext cx="3048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>
                <a:latin typeface="Calibri" pitchFamily="34" charset="0"/>
              </a:rPr>
              <a:t>1500</a:t>
            </a:r>
          </a:p>
        </p:txBody>
      </p:sp>
      <p:sp>
        <p:nvSpPr>
          <p:cNvPr id="20497" name="Text Box 27"/>
          <p:cNvSpPr txBox="1">
            <a:spLocks noChangeArrowheads="1"/>
          </p:cNvSpPr>
          <p:nvPr/>
        </p:nvSpPr>
        <p:spPr bwMode="auto">
          <a:xfrm>
            <a:off x="7953375" y="3213100"/>
            <a:ext cx="304800" cy="128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>
                <a:latin typeface="Calibri" pitchFamily="34" charset="0"/>
              </a:rPr>
              <a:t>1000</a:t>
            </a:r>
          </a:p>
        </p:txBody>
      </p:sp>
      <p:sp>
        <p:nvSpPr>
          <p:cNvPr id="20498" name="Text Box 28"/>
          <p:cNvSpPr txBox="1">
            <a:spLocks noChangeArrowheads="1"/>
          </p:cNvSpPr>
          <p:nvPr/>
        </p:nvSpPr>
        <p:spPr bwMode="auto">
          <a:xfrm>
            <a:off x="7953375" y="3465513"/>
            <a:ext cx="3048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>
                <a:latin typeface="Calibri" pitchFamily="34" charset="0"/>
              </a:rPr>
              <a:t>500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0735" t="14286" r="18056" b="12500"/>
          <a:stretch>
            <a:fillRect/>
          </a:stretch>
        </p:blipFill>
        <p:spPr bwMode="auto">
          <a:xfrm>
            <a:off x="0" y="-1"/>
            <a:ext cx="9144000" cy="640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0785" t="14222" r="18574" b="12121"/>
          <a:stretch>
            <a:fillRect/>
          </a:stretch>
        </p:blipFill>
        <p:spPr bwMode="auto">
          <a:xfrm>
            <a:off x="177831" y="0"/>
            <a:ext cx="8966169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tability</a:t>
            </a:r>
            <a:endParaRPr lang="it-IT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Monitored in time using the following information:</a:t>
            </a:r>
          </a:p>
          <a:p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Trigger rate</a:t>
            </a:r>
          </a:p>
          <a:p>
            <a:pPr lvl="1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Particle-multiplicity distribution</a:t>
            </a:r>
          </a:p>
          <a:p>
            <a:pPr lvl="1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Angular distribution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P. Camarri - WAPP 2011 - Darjeeling, India - Dec 17-19, 2011</a:t>
            </a:r>
            <a:endParaRPr lang="en-US" altLang="en-US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Moon Shadow technique </a:t>
            </a:r>
          </a:p>
        </p:txBody>
      </p:sp>
      <p:sp>
        <p:nvSpPr>
          <p:cNvPr id="1029" name="Text Box 13"/>
          <p:cNvSpPr txBox="1">
            <a:spLocks noChangeArrowheads="1"/>
          </p:cNvSpPr>
          <p:nvPr/>
        </p:nvSpPr>
        <p:spPr bwMode="auto">
          <a:xfrm>
            <a:off x="142875" y="2924175"/>
            <a:ext cx="5256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99"/>
                </a:solidFill>
                <a:latin typeface="Calibri" pitchFamily="34" charset="0"/>
              </a:rPr>
              <a:t>Geomagnetic Field: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positively charged particles are deflected towards the West.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928688" y="3860800"/>
            <a:ext cx="2946400" cy="366713"/>
            <a:chOff x="725" y="2791"/>
            <a:chExt cx="1856" cy="231"/>
          </a:xfrm>
        </p:grpSpPr>
        <p:sp>
          <p:nvSpPr>
            <p:cNvPr id="1049" name="AutoShape 15"/>
            <p:cNvSpPr>
              <a:spLocks noChangeArrowheads="1"/>
            </p:cNvSpPr>
            <p:nvPr/>
          </p:nvSpPr>
          <p:spPr bwMode="auto">
            <a:xfrm>
              <a:off x="725" y="2840"/>
              <a:ext cx="431" cy="90"/>
            </a:xfrm>
            <a:prstGeom prst="rightArrow">
              <a:avLst>
                <a:gd name="adj1" fmla="val 50000"/>
                <a:gd name="adj2" fmla="val 119722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50" name="Text Box 16"/>
            <p:cNvSpPr txBox="1">
              <a:spLocks noChangeArrowheads="1"/>
            </p:cNvSpPr>
            <p:nvPr/>
          </p:nvSpPr>
          <p:spPr bwMode="auto">
            <a:xfrm>
              <a:off x="1202" y="2791"/>
              <a:ext cx="13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Ion spectrometer</a:t>
              </a:r>
            </a:p>
          </p:txBody>
        </p:sp>
      </p:grpSp>
      <p:sp>
        <p:nvSpPr>
          <p:cNvPr id="1031" name="Text Box 17"/>
          <p:cNvSpPr txBox="1">
            <a:spLocks noChangeArrowheads="1"/>
          </p:cNvSpPr>
          <p:nvPr/>
        </p:nvSpPr>
        <p:spPr bwMode="auto">
          <a:xfrm>
            <a:off x="857250" y="4786313"/>
            <a:ext cx="7215188" cy="7080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The observation of the Moon shadow may provide a direct check of the relation between size and primary energy</a:t>
            </a:r>
          </a:p>
        </p:txBody>
      </p:sp>
      <p:grpSp>
        <p:nvGrpSpPr>
          <p:cNvPr id="4" name="Gruppo 29"/>
          <p:cNvGrpSpPr>
            <a:grpSpLocks/>
          </p:cNvGrpSpPr>
          <p:nvPr/>
        </p:nvGrpSpPr>
        <p:grpSpPr bwMode="auto">
          <a:xfrm>
            <a:off x="250825" y="1143000"/>
            <a:ext cx="8642350" cy="654050"/>
            <a:chOff x="250825" y="1142984"/>
            <a:chExt cx="8642350" cy="654050"/>
          </a:xfrm>
        </p:grpSpPr>
        <p:sp>
          <p:nvSpPr>
            <p:cNvPr id="1046" name="Text Box 20"/>
            <p:cNvSpPr txBox="1">
              <a:spLocks noChangeArrowheads="1"/>
            </p:cNvSpPr>
            <p:nvPr/>
          </p:nvSpPr>
          <p:spPr bwMode="auto">
            <a:xfrm>
              <a:off x="250825" y="1198561"/>
              <a:ext cx="4392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Cosmic rays are blocked by the Moon</a:t>
              </a:r>
            </a:p>
          </p:txBody>
        </p:sp>
        <p:sp>
          <p:nvSpPr>
            <p:cNvPr id="154645" name="Text Box 21"/>
            <p:cNvSpPr txBox="1">
              <a:spLocks noChangeArrowheads="1"/>
            </p:cNvSpPr>
            <p:nvPr/>
          </p:nvSpPr>
          <p:spPr bwMode="auto">
            <a:xfrm>
              <a:off x="5795963" y="1142984"/>
              <a:ext cx="3097212" cy="654050"/>
            </a:xfrm>
            <a:prstGeom prst="rect">
              <a:avLst/>
            </a:prstGeom>
            <a:noFill/>
            <a:ln w="1270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cs typeface="+mn-cs"/>
                </a:rPr>
                <a:t>Deficit of cosmic rays in the direction of the Moon</a:t>
              </a:r>
            </a:p>
          </p:txBody>
        </p:sp>
        <p:sp>
          <p:nvSpPr>
            <p:cNvPr id="1048" name="AutoShape 22"/>
            <p:cNvSpPr>
              <a:spLocks noChangeArrowheads="1"/>
            </p:cNvSpPr>
            <p:nvPr/>
          </p:nvSpPr>
          <p:spPr bwMode="auto">
            <a:xfrm>
              <a:off x="4860925" y="1343024"/>
              <a:ext cx="719138" cy="214312"/>
            </a:xfrm>
            <a:prstGeom prst="rightArrow">
              <a:avLst>
                <a:gd name="adj1" fmla="val 50000"/>
                <a:gd name="adj2" fmla="val 83889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aphicFrame>
        <p:nvGraphicFramePr>
          <p:cNvPr id="1026" name="Object 29"/>
          <p:cNvGraphicFramePr>
            <a:graphicFrameLocks noChangeAspect="1"/>
          </p:cNvGraphicFramePr>
          <p:nvPr/>
        </p:nvGraphicFramePr>
        <p:xfrm>
          <a:off x="3995738" y="3644900"/>
          <a:ext cx="1584325" cy="835025"/>
        </p:xfrm>
        <a:graphic>
          <a:graphicData uri="http://schemas.openxmlformats.org/presentationml/2006/ole">
            <p:oleObj spid="_x0000_s7170" name="Equazione" r:id="rId4" imgW="901440" imgH="444240" progId="Equation.3">
              <p:embed/>
            </p:oleObj>
          </a:graphicData>
        </a:graphic>
      </p:graphicFrame>
      <p:grpSp>
        <p:nvGrpSpPr>
          <p:cNvPr id="5" name="Gruppo 28"/>
          <p:cNvGrpSpPr>
            <a:grpSpLocks/>
          </p:cNvGrpSpPr>
          <p:nvPr/>
        </p:nvGrpSpPr>
        <p:grpSpPr bwMode="auto">
          <a:xfrm>
            <a:off x="6000750" y="2152650"/>
            <a:ext cx="2954338" cy="2428875"/>
            <a:chOff x="6143636" y="2285992"/>
            <a:chExt cx="2954337" cy="2428892"/>
          </a:xfrm>
        </p:grpSpPr>
        <p:pic>
          <p:nvPicPr>
            <p:cNvPr id="1044" name="Picture 23" descr="moon_cartoo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3636" y="2285992"/>
              <a:ext cx="2954337" cy="235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5" name="Text Box 30"/>
            <p:cNvSpPr txBox="1">
              <a:spLocks noChangeArrowheads="1"/>
            </p:cNvSpPr>
            <p:nvPr/>
          </p:nvSpPr>
          <p:spPr bwMode="auto">
            <a:xfrm>
              <a:off x="6786578" y="4440246"/>
              <a:ext cx="23050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Comic Sans MS" pitchFamily="66" charset="0"/>
                </a:rPr>
                <a:t>Moon diameter ~0.5 deg</a:t>
              </a:r>
            </a:p>
          </p:txBody>
        </p:sp>
      </p:grpSp>
      <p:grpSp>
        <p:nvGrpSpPr>
          <p:cNvPr id="6" name="Gruppo 30"/>
          <p:cNvGrpSpPr>
            <a:grpSpLocks/>
          </p:cNvGrpSpPr>
          <p:nvPr/>
        </p:nvGrpSpPr>
        <p:grpSpPr bwMode="auto">
          <a:xfrm>
            <a:off x="336550" y="1916113"/>
            <a:ext cx="5964238" cy="798512"/>
            <a:chOff x="179388" y="2000240"/>
            <a:chExt cx="5964248" cy="798515"/>
          </a:xfrm>
        </p:grpSpPr>
        <p:sp>
          <p:nvSpPr>
            <p:cNvPr id="1039" name="Text Box 8"/>
            <p:cNvSpPr txBox="1">
              <a:spLocks noChangeArrowheads="1"/>
            </p:cNvSpPr>
            <p:nvPr/>
          </p:nvSpPr>
          <p:spPr bwMode="auto">
            <a:xfrm>
              <a:off x="179388" y="2000240"/>
              <a:ext cx="3106728" cy="7848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FontTx/>
                <a:buBlip>
                  <a:blip r:embed="rId6"/>
                </a:buBlip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Size of the deficit </a:t>
              </a:r>
            </a:p>
            <a:p>
              <a:pPr marL="342900" indent="-342900">
                <a:spcBef>
                  <a:spcPct val="50000"/>
                </a:spcBef>
                <a:buFontTx/>
                <a:buBlip>
                  <a:blip r:embed="rId6"/>
                </a:buBlip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Position of the deficit</a:t>
              </a:r>
            </a:p>
          </p:txBody>
        </p:sp>
        <p:sp>
          <p:nvSpPr>
            <p:cNvPr id="1040" name="AutoShape 9"/>
            <p:cNvSpPr>
              <a:spLocks noChangeArrowheads="1"/>
            </p:cNvSpPr>
            <p:nvPr/>
          </p:nvSpPr>
          <p:spPr bwMode="auto">
            <a:xfrm>
              <a:off x="3200403" y="2143115"/>
              <a:ext cx="442903" cy="142877"/>
            </a:xfrm>
            <a:prstGeom prst="rightArrow">
              <a:avLst>
                <a:gd name="adj1" fmla="val 50000"/>
                <a:gd name="adj2" fmla="val 123364"/>
              </a:avLst>
            </a:prstGeom>
            <a:solidFill>
              <a:srgbClr val="00CC0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41" name="Text Box 10"/>
            <p:cNvSpPr txBox="1">
              <a:spLocks noChangeArrowheads="1"/>
            </p:cNvSpPr>
            <p:nvPr/>
          </p:nvSpPr>
          <p:spPr bwMode="auto">
            <a:xfrm>
              <a:off x="3840174" y="2000240"/>
              <a:ext cx="2303462" cy="369887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Angular Resolution</a:t>
              </a:r>
            </a:p>
          </p:txBody>
        </p:sp>
        <p:sp>
          <p:nvSpPr>
            <p:cNvPr id="1042" name="Text Box 12"/>
            <p:cNvSpPr txBox="1">
              <a:spLocks noChangeArrowheads="1"/>
            </p:cNvSpPr>
            <p:nvPr/>
          </p:nvSpPr>
          <p:spPr bwMode="auto">
            <a:xfrm>
              <a:off x="3843345" y="2428868"/>
              <a:ext cx="1800225" cy="369887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Pointing Error</a:t>
              </a:r>
            </a:p>
          </p:txBody>
        </p:sp>
        <p:sp>
          <p:nvSpPr>
            <p:cNvPr id="1043" name="AutoShape 9"/>
            <p:cNvSpPr>
              <a:spLocks noChangeArrowheads="1"/>
            </p:cNvSpPr>
            <p:nvPr/>
          </p:nvSpPr>
          <p:spPr bwMode="auto">
            <a:xfrm>
              <a:off x="3214678" y="2571743"/>
              <a:ext cx="442903" cy="142877"/>
            </a:xfrm>
            <a:prstGeom prst="rightArrow">
              <a:avLst>
                <a:gd name="adj1" fmla="val 50000"/>
                <a:gd name="adj2" fmla="val 123364"/>
              </a:avLst>
            </a:prstGeom>
            <a:solidFill>
              <a:srgbClr val="00CC0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Gruppo 31"/>
          <p:cNvGrpSpPr>
            <a:grpSpLocks/>
          </p:cNvGrpSpPr>
          <p:nvPr/>
        </p:nvGrpSpPr>
        <p:grpSpPr bwMode="auto">
          <a:xfrm>
            <a:off x="169863" y="5715000"/>
            <a:ext cx="6565900" cy="381000"/>
            <a:chOff x="170038" y="5715016"/>
            <a:chExt cx="6565722" cy="381474"/>
          </a:xfrm>
        </p:grpSpPr>
        <p:sp>
          <p:nvSpPr>
            <p:cNvPr id="1036" name="Text Box 19"/>
            <p:cNvSpPr txBox="1">
              <a:spLocks noChangeArrowheads="1"/>
            </p:cNvSpPr>
            <p:nvPr/>
          </p:nvSpPr>
          <p:spPr bwMode="auto">
            <a:xfrm>
              <a:off x="4143372" y="5727158"/>
              <a:ext cx="2592388" cy="369332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Energy calibration</a:t>
              </a:r>
            </a:p>
          </p:txBody>
        </p:sp>
        <p:sp>
          <p:nvSpPr>
            <p:cNvPr id="1037" name="Text Box 8"/>
            <p:cNvSpPr txBox="1">
              <a:spLocks noChangeArrowheads="1"/>
            </p:cNvSpPr>
            <p:nvPr/>
          </p:nvSpPr>
          <p:spPr bwMode="auto">
            <a:xfrm>
              <a:off x="170038" y="5715016"/>
              <a:ext cx="2952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FontTx/>
                <a:buBlip>
                  <a:blip r:embed="rId6"/>
                </a:buBlip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West displacement</a:t>
              </a:r>
            </a:p>
          </p:txBody>
        </p:sp>
        <p:sp>
          <p:nvSpPr>
            <p:cNvPr id="1038" name="AutoShape 9"/>
            <p:cNvSpPr>
              <a:spLocks noChangeArrowheads="1"/>
            </p:cNvSpPr>
            <p:nvPr/>
          </p:nvSpPr>
          <p:spPr bwMode="auto">
            <a:xfrm>
              <a:off x="3414717" y="5870033"/>
              <a:ext cx="442903" cy="142877"/>
            </a:xfrm>
            <a:prstGeom prst="rightArrow">
              <a:avLst>
                <a:gd name="adj1" fmla="val 50000"/>
                <a:gd name="adj2" fmla="val 123364"/>
              </a:avLst>
            </a:prstGeom>
            <a:solidFill>
              <a:srgbClr val="00CC0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0676" t="14159" r="18138" b="11841"/>
          <a:stretch>
            <a:fillRect/>
          </a:stretch>
        </p:blipFill>
        <p:spPr bwMode="auto">
          <a:xfrm>
            <a:off x="0" y="-1"/>
            <a:ext cx="9144000" cy="647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0673" t="15616" r="18473" b="12723"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-ray astronomy</a:t>
            </a:r>
            <a:endParaRPr lang="it-IT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it-IT" dirty="0"/>
          </a:p>
          <a:p>
            <a:r>
              <a:rPr lang="it-IT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Crab Nebula</a:t>
            </a:r>
          </a:p>
          <a:p>
            <a:r>
              <a:rPr lang="it-IT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Mrk 421</a:t>
            </a:r>
          </a:p>
          <a:p>
            <a:r>
              <a:rPr lang="it-IT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MGRO 1908+06</a:t>
            </a:r>
          </a:p>
          <a:p>
            <a:r>
              <a:rPr lang="it-IT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Cygnus </a:t>
            </a:r>
            <a:r>
              <a:rPr lang="it-IT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region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nd more…</a:t>
            </a:r>
            <a:endParaRPr lang="it-IT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b="1" dirty="0"/>
          </a:p>
          <a:p>
            <a:pPr>
              <a:buNone/>
            </a:pPr>
            <a:r>
              <a:rPr lang="en-US" b="1" dirty="0">
                <a:solidFill>
                  <a:srgbClr val="00B050"/>
                </a:solidFill>
              </a:rPr>
              <a:t>no γ/h discrimination applied so far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0581" t="14231" r="18156" b="7352"/>
          <a:stretch>
            <a:fillRect/>
          </a:stretch>
        </p:blipFill>
        <p:spPr bwMode="auto">
          <a:xfrm>
            <a:off x="0" y="0"/>
            <a:ext cx="9217024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γ/</a:t>
            </a:r>
            <a:r>
              <a:rPr lang="it-IT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 discrimination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endParaRPr lang="it-IT" dirty="0"/>
          </a:p>
          <a:p>
            <a:r>
              <a:rPr lang="en-US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Some algorithms developed based </a:t>
            </a:r>
            <a:r>
              <a:rPr lang="en-US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</a:t>
            </a:r>
          </a:p>
          <a:p>
            <a:pPr lvl="1"/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2-D 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topology </a:t>
            </a:r>
          </a:p>
          <a:p>
            <a:pPr lvl="1"/>
            <a:r>
              <a:rPr lang="it-IT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Time profile </a:t>
            </a:r>
          </a:p>
          <a:p>
            <a:pPr lvl="1"/>
            <a:r>
              <a:rPr lang="it-IT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Time distribution</a:t>
            </a:r>
          </a:p>
          <a:p>
            <a:endParaRPr lang="it-IT" sz="4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 factor = 1.2 </a:t>
            </a:r>
            <a:r>
              <a:rPr lang="en-US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- 3 </a:t>
            </a:r>
            <a:r>
              <a:rPr lang="en-US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depending on the number of fired pads</a:t>
            </a:r>
          </a:p>
          <a:p>
            <a:r>
              <a:rPr lang="en-US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Very heavy, fine tuning needed</a:t>
            </a:r>
          </a:p>
          <a:p>
            <a:r>
              <a:rPr lang="en-US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Many months for data reprocessing </a:t>
            </a:r>
          </a:p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0804" t="14430" r="18232" b="12641"/>
          <a:stretch>
            <a:fillRect/>
          </a:stretch>
        </p:blipFill>
        <p:spPr bwMode="auto">
          <a:xfrm>
            <a:off x="0" y="0"/>
            <a:ext cx="9144000" cy="640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0921" t="14414" r="19169" b="12613"/>
          <a:stretch>
            <a:fillRect/>
          </a:stretch>
        </p:blipFill>
        <p:spPr bwMode="auto">
          <a:xfrm>
            <a:off x="0" y="0"/>
            <a:ext cx="8892480" cy="634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0579" t="14545" r="18434" b="12727"/>
          <a:stretch>
            <a:fillRect/>
          </a:stretch>
        </p:blipFill>
        <p:spPr bwMode="auto">
          <a:xfrm>
            <a:off x="0" y="-1"/>
            <a:ext cx="9144000" cy="638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0899" t="14688" r="18127" b="12187"/>
          <a:stretch>
            <a:fillRect/>
          </a:stretch>
        </p:blipFill>
        <p:spPr bwMode="auto">
          <a:xfrm>
            <a:off x="0" y="0"/>
            <a:ext cx="9144000" cy="64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0653" t="14771" r="18866" b="12311"/>
          <a:stretch>
            <a:fillRect/>
          </a:stretch>
        </p:blipFill>
        <p:spPr bwMode="auto">
          <a:xfrm>
            <a:off x="0" y="-1"/>
            <a:ext cx="9144000" cy="645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0574" t="14151" r="19174" b="12264"/>
          <a:stretch>
            <a:fillRect/>
          </a:stretch>
        </p:blipFill>
        <p:spPr bwMode="auto">
          <a:xfrm>
            <a:off x="0" y="0"/>
            <a:ext cx="8820472" cy="63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0950" t="14493" r="18371" b="12351"/>
          <a:stretch>
            <a:fillRect/>
          </a:stretch>
        </p:blipFill>
        <p:spPr bwMode="auto">
          <a:xfrm>
            <a:off x="0" y="-1"/>
            <a:ext cx="9144000" cy="645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0809" t="14019" r="18407" b="12150"/>
          <a:stretch>
            <a:fillRect/>
          </a:stretch>
        </p:blipFill>
        <p:spPr bwMode="auto">
          <a:xfrm>
            <a:off x="0" y="0"/>
            <a:ext cx="9144000" cy="650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0976" t="14091" r="18403" b="12933"/>
          <a:stretch>
            <a:fillRect/>
          </a:stretch>
        </p:blipFill>
        <p:spPr bwMode="auto">
          <a:xfrm>
            <a:off x="0" y="0"/>
            <a:ext cx="9144000" cy="644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914" t="14783" r="18455" b="12174"/>
          <a:stretch>
            <a:fillRect/>
          </a:stretch>
        </p:blipFill>
        <p:spPr bwMode="auto">
          <a:xfrm>
            <a:off x="0" y="0"/>
            <a:ext cx="9144000" cy="64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0612" t="14414" r="18155" b="12613"/>
          <a:stretch>
            <a:fillRect/>
          </a:stretch>
        </p:blipFill>
        <p:spPr bwMode="auto">
          <a:xfrm>
            <a:off x="0" y="0"/>
            <a:ext cx="913869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20465" t="14706" r="19152" b="11765"/>
          <a:stretch>
            <a:fillRect/>
          </a:stretch>
        </p:blipFill>
        <p:spPr bwMode="auto">
          <a:xfrm>
            <a:off x="0" y="0"/>
            <a:ext cx="9144000" cy="652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0736" t="14545" r="19343" b="10000"/>
          <a:stretch>
            <a:fillRect/>
          </a:stretch>
        </p:blipFill>
        <p:spPr bwMode="auto">
          <a:xfrm>
            <a:off x="397555" y="0"/>
            <a:ext cx="8746445" cy="64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0968" t="14470" r="19355" b="12125"/>
          <a:stretch>
            <a:fillRect/>
          </a:stretch>
        </p:blipFill>
        <p:spPr bwMode="auto">
          <a:xfrm>
            <a:off x="0" y="0"/>
            <a:ext cx="885409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0577" t="15741" r="19744" b="12037"/>
          <a:stretch>
            <a:fillRect/>
          </a:stretch>
        </p:blipFill>
        <p:spPr bwMode="auto">
          <a:xfrm>
            <a:off x="-1" y="0"/>
            <a:ext cx="889775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0612" t="14414" r="19211" b="12613"/>
          <a:stretch>
            <a:fillRect/>
          </a:stretch>
        </p:blipFill>
        <p:spPr bwMode="auto">
          <a:xfrm>
            <a:off x="0" y="-1"/>
            <a:ext cx="9144000" cy="649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0766" t="14159" r="18829" b="12389"/>
          <a:stretch>
            <a:fillRect/>
          </a:stretch>
        </p:blipFill>
        <p:spPr bwMode="auto">
          <a:xfrm>
            <a:off x="0" y="0"/>
            <a:ext cx="9144000" cy="651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20971" t="14900" r="18346" b="11545"/>
          <a:stretch>
            <a:fillRect/>
          </a:stretch>
        </p:blipFill>
        <p:spPr bwMode="auto">
          <a:xfrm>
            <a:off x="0" y="0"/>
            <a:ext cx="9144000" cy="649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0561" t="14334" r="18692" b="12599"/>
          <a:stretch>
            <a:fillRect/>
          </a:stretch>
        </p:blipFill>
        <p:spPr bwMode="auto">
          <a:xfrm>
            <a:off x="0" y="0"/>
            <a:ext cx="9144000" cy="644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0842" t="13957" r="18376" b="11979"/>
          <a:stretch>
            <a:fillRect/>
          </a:stretch>
        </p:blipFill>
        <p:spPr bwMode="auto">
          <a:xfrm>
            <a:off x="0" y="0"/>
            <a:ext cx="8820472" cy="629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it-IT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Physics motivations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Layout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Detector performance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Physics results (old and new ones)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it-IT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0560" t="14844" r="18332" b="14360"/>
          <a:stretch>
            <a:fillRect/>
          </a:stretch>
        </p:blipFill>
        <p:spPr bwMode="auto">
          <a:xfrm>
            <a:off x="0" y="0"/>
            <a:ext cx="9144000" cy="620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20774" t="14504" r="18794" b="12171"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20481" t="13929" r="18106" b="12519"/>
          <a:stretch>
            <a:fillRect/>
          </a:stretch>
        </p:blipFill>
        <p:spPr bwMode="auto">
          <a:xfrm>
            <a:off x="0" y="-165964"/>
            <a:ext cx="9144000" cy="6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1183" t="14470" r="18000" b="11194"/>
          <a:stretch>
            <a:fillRect/>
          </a:stretch>
        </p:blipFill>
        <p:spPr bwMode="auto">
          <a:xfrm>
            <a:off x="251520" y="-1"/>
            <a:ext cx="8892480" cy="636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0540" t="14646" r="18460" b="12328"/>
          <a:stretch>
            <a:fillRect/>
          </a:stretch>
        </p:blipFill>
        <p:spPr bwMode="auto">
          <a:xfrm>
            <a:off x="0" y="0"/>
            <a:ext cx="9144000" cy="641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egnaposto piè di pagina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altLang="en-US" smtClean="0"/>
              <a:t>P. Camarri - WAPP 2011 - Darjeeling, India - Dec 17-19, 2011</a:t>
            </a:r>
            <a:endParaRPr lang="en-US" altLang="en-US" dirty="0"/>
          </a:p>
        </p:txBody>
      </p:sp>
      <p:sp>
        <p:nvSpPr>
          <p:cNvPr id="27651" name="CasellaDiTesto 5"/>
          <p:cNvSpPr txBox="1">
            <a:spLocks noChangeArrowheads="1"/>
          </p:cNvSpPr>
          <p:nvPr/>
        </p:nvSpPr>
        <p:spPr bwMode="auto">
          <a:xfrm>
            <a:off x="500063" y="142875"/>
            <a:ext cx="8072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Cosmic Ray Physics</a:t>
            </a:r>
          </a:p>
        </p:txBody>
      </p:sp>
      <p:sp>
        <p:nvSpPr>
          <p:cNvPr id="27652" name="Rettangolo 7"/>
          <p:cNvSpPr>
            <a:spLocks noChangeArrowheads="1"/>
          </p:cNvSpPr>
          <p:nvPr/>
        </p:nvSpPr>
        <p:spPr bwMode="auto">
          <a:xfrm>
            <a:off x="467544" y="1628800"/>
            <a:ext cx="828675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3200" dirty="0"/>
          </a:p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Spectrum of the light component (1-100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it-IT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Medium and large scale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anisotropies</a:t>
            </a:r>
          </a:p>
          <a:p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anti-p/p ratio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0858" t="14390" r="18798" b="12144"/>
          <a:stretch>
            <a:fillRect/>
          </a:stretch>
        </p:blipFill>
        <p:spPr bwMode="auto">
          <a:xfrm>
            <a:off x="0" y="0"/>
            <a:ext cx="9046732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0769" t="14492" r="18254" b="11931"/>
          <a:stretch>
            <a:fillRect/>
          </a:stretch>
        </p:blipFill>
        <p:spPr bwMode="auto">
          <a:xfrm>
            <a:off x="1" y="0"/>
            <a:ext cx="8892479" cy="628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0474" t="14625" r="18347" b="12405"/>
          <a:stretch>
            <a:fillRect/>
          </a:stretch>
        </p:blipFill>
        <p:spPr bwMode="auto">
          <a:xfrm>
            <a:off x="0" y="0"/>
            <a:ext cx="892497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0721" t="14308" r="18498" b="12242"/>
          <a:stretch>
            <a:fillRect/>
          </a:stretch>
        </p:blipFill>
        <p:spPr bwMode="auto">
          <a:xfrm>
            <a:off x="0" y="0"/>
            <a:ext cx="9144000" cy="647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0546" t="14664" r="18317" b="13840"/>
          <a:stretch>
            <a:fillRect/>
          </a:stretch>
        </p:blipFill>
        <p:spPr bwMode="auto">
          <a:xfrm>
            <a:off x="0" y="0"/>
            <a:ext cx="9144000" cy="626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0647" t="14165" r="18255" b="12080"/>
          <a:stretch>
            <a:fillRect/>
          </a:stretch>
        </p:blipFill>
        <p:spPr bwMode="auto">
          <a:xfrm>
            <a:off x="0" y="-1"/>
            <a:ext cx="9144000" cy="646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0507" t="14126" r="18375" b="10789"/>
          <a:stretch>
            <a:fillRect/>
          </a:stretch>
        </p:blipFill>
        <p:spPr bwMode="auto">
          <a:xfrm>
            <a:off x="-1" y="0"/>
            <a:ext cx="8965073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20836" t="15039" r="18254" b="11817"/>
          <a:stretch>
            <a:fillRect/>
          </a:stretch>
        </p:blipFill>
        <p:spPr bwMode="auto">
          <a:xfrm>
            <a:off x="-1" y="0"/>
            <a:ext cx="9171681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0699" t="14124" r="18504" b="11679"/>
          <a:stretch>
            <a:fillRect/>
          </a:stretch>
        </p:blipFill>
        <p:spPr bwMode="auto">
          <a:xfrm>
            <a:off x="320809" y="0"/>
            <a:ext cx="8823191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0600" t="14448" r="18295" b="12489"/>
          <a:stretch>
            <a:fillRect/>
          </a:stretch>
        </p:blipFill>
        <p:spPr bwMode="auto">
          <a:xfrm>
            <a:off x="0" y="0"/>
            <a:ext cx="9144000" cy="640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0724" t="14286" r="18241" b="11905"/>
          <a:stretch>
            <a:fillRect/>
          </a:stretch>
        </p:blipFill>
        <p:spPr bwMode="auto">
          <a:xfrm>
            <a:off x="0" y="-1"/>
            <a:ext cx="9144000" cy="647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35696" y="587727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     (under peer reviewing for publication on PRD)</a:t>
            </a:r>
            <a:endParaRPr lang="it-IT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0815" t="14300" r="18541" b="11866"/>
          <a:stretch>
            <a:fillRect/>
          </a:stretch>
        </p:blipFill>
        <p:spPr bwMode="auto">
          <a:xfrm>
            <a:off x="0" y="-1"/>
            <a:ext cx="8844315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0595" t="14465" r="18231" b="12579"/>
          <a:stretch>
            <a:fillRect/>
          </a:stretch>
        </p:blipFill>
        <p:spPr bwMode="auto">
          <a:xfrm>
            <a:off x="0" y="-1"/>
            <a:ext cx="9144000" cy="638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20748" t="14465" r="18816" b="13574"/>
          <a:stretch>
            <a:fillRect/>
          </a:stretch>
        </p:blipFill>
        <p:spPr bwMode="auto">
          <a:xfrm>
            <a:off x="0" y="0"/>
            <a:ext cx="9146636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/>
          <a:lstStyle/>
          <a:p>
            <a:r>
              <a:rPr lang="en-US" altLang="zh-CN" dirty="0"/>
              <a:t>ATEL #</a:t>
            </a:r>
            <a:r>
              <a:rPr lang="en-US" altLang="zh-CN" dirty="0" smtClean="0"/>
              <a:t>3801</a:t>
            </a:r>
            <a:endParaRPr lang="en-US" altLang="zh-CN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836712"/>
            <a:ext cx="8305800" cy="60212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zh-CN" sz="1600" dirty="0"/>
              <a:t>Title:	</a:t>
            </a:r>
            <a:r>
              <a:rPr lang="en-US" sz="1400" dirty="0"/>
              <a:t> </a:t>
            </a:r>
            <a:r>
              <a:rPr lang="en-US" sz="1600" dirty="0"/>
              <a:t>ARGO-YBJ detects a VHE gamma-ray flare from Mrk501</a:t>
            </a:r>
            <a:r>
              <a:rPr lang="en-US" altLang="zh-CN" sz="16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it-IT" sz="1600" dirty="0"/>
              <a:t>Author:	The ARGO-YBJ </a:t>
            </a:r>
            <a:r>
              <a:rPr lang="it-IT" sz="1600" dirty="0" smtClean="0"/>
              <a:t>Collaboration</a:t>
            </a:r>
          </a:p>
          <a:p>
            <a:pPr>
              <a:lnSpc>
                <a:spcPct val="80000"/>
              </a:lnSpc>
            </a:pPr>
            <a:r>
              <a:rPr lang="en-US" altLang="zh-CN" sz="1600" dirty="0" smtClean="0"/>
              <a:t>Posted on: Dec 9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2011</a:t>
            </a:r>
            <a:endParaRPr lang="en-US" altLang="zh-CN" sz="1600" dirty="0"/>
          </a:p>
          <a:p>
            <a:r>
              <a:rPr lang="en-US" sz="1600" dirty="0"/>
              <a:t>We report on the observation of a strong gamma-ray flare from Mrk501 at</a:t>
            </a:r>
            <a:endParaRPr lang="it-IT" sz="1600" dirty="0"/>
          </a:p>
          <a:p>
            <a:r>
              <a:rPr lang="en-US" sz="1600" dirty="0"/>
              <a:t>energies above 300 </a:t>
            </a:r>
            <a:r>
              <a:rPr lang="en-US" sz="1600" dirty="0" err="1"/>
              <a:t>GeV</a:t>
            </a:r>
            <a:r>
              <a:rPr lang="en-US" sz="1600" dirty="0"/>
              <a:t> by the ARGO-YBJ experiment, following the discovery</a:t>
            </a:r>
            <a:endParaRPr lang="it-IT" sz="1600" dirty="0"/>
          </a:p>
          <a:p>
            <a:r>
              <a:rPr lang="en-US" sz="1600" dirty="0"/>
              <a:t>by MAXI/GSC (ATEL #3752) of X-ray brightening starting on November 1, 2011.</a:t>
            </a:r>
            <a:endParaRPr lang="it-IT" sz="1600" dirty="0"/>
          </a:p>
          <a:p>
            <a:r>
              <a:rPr lang="en-US" sz="1600" dirty="0"/>
              <a:t> </a:t>
            </a:r>
            <a:r>
              <a:rPr lang="en-US" sz="1600" dirty="0" smtClean="0"/>
              <a:t>According </a:t>
            </a:r>
            <a:r>
              <a:rPr lang="en-US" sz="1600" dirty="0"/>
              <a:t>to the Swift/BAT light curve at 15-50 </a:t>
            </a:r>
            <a:r>
              <a:rPr lang="en-US" sz="1600" dirty="0" err="1"/>
              <a:t>keV</a:t>
            </a:r>
            <a:r>
              <a:rPr lang="en-US" sz="1600" dirty="0"/>
              <a:t>, this flare started</a:t>
            </a:r>
            <a:endParaRPr lang="it-IT" sz="1600" dirty="0"/>
          </a:p>
          <a:p>
            <a:r>
              <a:rPr lang="en-US" sz="1600" dirty="0"/>
              <a:t>on October 17 and lasted at least until December 9. Integrating the flux</a:t>
            </a:r>
            <a:endParaRPr lang="it-IT" sz="1600" dirty="0"/>
          </a:p>
          <a:p>
            <a:r>
              <a:rPr lang="en-US" sz="1600" dirty="0"/>
              <a:t>from Mrk501 detected by ARGO-YBJ over the period from October 17 to November</a:t>
            </a:r>
            <a:endParaRPr lang="it-IT" sz="1600" dirty="0"/>
          </a:p>
          <a:p>
            <a:r>
              <a:rPr lang="en-US" sz="1600" dirty="0"/>
              <a:t>21 (more data are still in analysis), an excess with statistical significance</a:t>
            </a:r>
            <a:endParaRPr lang="it-IT" sz="1600" dirty="0"/>
          </a:p>
          <a:p>
            <a:r>
              <a:rPr lang="en-US" sz="1600" dirty="0"/>
              <a:t>of 6.1 standard deviations is found. The average flux is about 3 Crab-unit.</a:t>
            </a:r>
            <a:endParaRPr lang="it-IT" sz="1600" dirty="0"/>
          </a:p>
          <a:p>
            <a:r>
              <a:rPr lang="en-US" sz="1600" dirty="0"/>
              <a:t> From November 1 to November 13, when Swift/BAT measured the peak flux,</a:t>
            </a:r>
            <a:endParaRPr lang="it-IT" sz="1600" dirty="0"/>
          </a:p>
          <a:p>
            <a:r>
              <a:rPr lang="en-US" sz="1600" dirty="0"/>
              <a:t>the ARGO-YBJ data show an excess with statistical significance of 4.8 standard</a:t>
            </a:r>
            <a:endParaRPr lang="it-IT" sz="1600" dirty="0"/>
          </a:p>
          <a:p>
            <a:r>
              <a:rPr lang="en-US" sz="1600" dirty="0"/>
              <a:t>deviations from Mrk501, indicating that the flux is enhanced by a factor</a:t>
            </a:r>
            <a:endParaRPr lang="it-IT" sz="1600" dirty="0"/>
          </a:p>
          <a:p>
            <a:r>
              <a:rPr lang="en-US" sz="1600" dirty="0"/>
              <a:t>of 10, corresponding to a flux of about 4 Crab-unit.</a:t>
            </a:r>
            <a:endParaRPr lang="it-IT" sz="1600" dirty="0"/>
          </a:p>
          <a:p>
            <a:r>
              <a:rPr lang="en-US" sz="1600" dirty="0"/>
              <a:t>The observed flare is probably the strongest outburst from Mrk501 since</a:t>
            </a:r>
            <a:endParaRPr lang="it-IT" sz="1600" dirty="0"/>
          </a:p>
          <a:p>
            <a:r>
              <a:rPr lang="en-US" sz="1600" dirty="0"/>
              <a:t>its last huge emission observed in 1997. </a:t>
            </a:r>
            <a:r>
              <a:rPr lang="en-US" sz="1600" dirty="0" err="1"/>
              <a:t>Multiwavelength</a:t>
            </a:r>
            <a:r>
              <a:rPr lang="en-US" sz="1600" dirty="0"/>
              <a:t> observations of</a:t>
            </a:r>
            <a:endParaRPr lang="it-IT" sz="1600" dirty="0"/>
          </a:p>
          <a:p>
            <a:r>
              <a:rPr lang="en-US" sz="1600" dirty="0"/>
              <a:t>this source are encouraged.</a:t>
            </a:r>
            <a:endParaRPr lang="it-IT" sz="1600" dirty="0"/>
          </a:p>
          <a:p>
            <a:r>
              <a:rPr lang="en-US" sz="1600" dirty="0"/>
              <a:t>ARGO-YBJ is a full-coverage air-shower detector located at the </a:t>
            </a:r>
            <a:r>
              <a:rPr lang="en-US" sz="1600" dirty="0" err="1"/>
              <a:t>Yangbajing</a:t>
            </a:r>
            <a:endParaRPr lang="it-IT" sz="1600" dirty="0"/>
          </a:p>
          <a:p>
            <a:r>
              <a:rPr lang="en-US" sz="1600" dirty="0"/>
              <a:t>Cosmic Ray Laboratory at 4300 m </a:t>
            </a:r>
            <a:r>
              <a:rPr lang="en-US" sz="1600" dirty="0" err="1"/>
              <a:t>a.s.l</a:t>
            </a:r>
            <a:r>
              <a:rPr lang="en-US" sz="1600" dirty="0"/>
              <a:t>. in Tibet, China. With an energy</a:t>
            </a:r>
            <a:endParaRPr lang="it-IT" sz="1600" dirty="0"/>
          </a:p>
          <a:p>
            <a:r>
              <a:rPr lang="en-US" sz="1600" dirty="0"/>
              <a:t>threshold of a few hundred </a:t>
            </a:r>
            <a:r>
              <a:rPr lang="en-US" sz="1600" dirty="0" err="1"/>
              <a:t>GeV</a:t>
            </a:r>
            <a:r>
              <a:rPr lang="en-US" sz="1600" dirty="0"/>
              <a:t>, the detector has a field of view of about</a:t>
            </a:r>
            <a:endParaRPr lang="it-IT" sz="1600" dirty="0"/>
          </a:p>
          <a:p>
            <a:r>
              <a:rPr lang="en-US" sz="1600" dirty="0"/>
              <a:t>2 </a:t>
            </a:r>
            <a:r>
              <a:rPr lang="en-US" sz="1600" dirty="0" err="1"/>
              <a:t>sr</a:t>
            </a:r>
            <a:r>
              <a:rPr lang="en-US" sz="1600" dirty="0"/>
              <a:t> and a duty cycle of about 90%, which allow a continuous monitoring</a:t>
            </a:r>
            <a:endParaRPr lang="it-IT" sz="1600" dirty="0"/>
          </a:p>
          <a:p>
            <a:r>
              <a:rPr lang="en-US" sz="1600" dirty="0"/>
              <a:t>of a large part of the sky. The Mrk501 region is observed for about 6 hours</a:t>
            </a:r>
            <a:endParaRPr lang="it-IT" sz="1600" dirty="0"/>
          </a:p>
          <a:p>
            <a:r>
              <a:rPr lang="en-US" sz="1600" dirty="0"/>
              <a:t>every day. The monitoring of the Mrk501 by ARGO-YBJ is still under way</a:t>
            </a:r>
            <a:endParaRPr lang="it-IT" sz="1600" dirty="0"/>
          </a:p>
          <a:p>
            <a:r>
              <a:rPr lang="en-US" sz="1600" dirty="0"/>
              <a:t>and the analysis with more data is in progress.</a:t>
            </a:r>
            <a:endParaRPr lang="it-IT" sz="1600" dirty="0"/>
          </a:p>
          <a:p>
            <a:pPr>
              <a:lnSpc>
                <a:spcPct val="80000"/>
              </a:lnSpc>
            </a:pPr>
            <a:endParaRPr lang="en-US" altLang="zh-CN" sz="1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argo_la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609213" y="468313"/>
            <a:ext cx="85572601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FF66"/>
                </a:solidFill>
              </a:rPr>
              <a:t>Experimental Hall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86 -3.7037E-7 L -0.89618 -3.7037E-7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zh-CN"/>
              <a:t>Swift 15-50keV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800"/>
              <a:t>Flaring: 2011-290 to 325</a:t>
            </a:r>
          </a:p>
          <a:p>
            <a:pPr>
              <a:lnSpc>
                <a:spcPct val="90000"/>
              </a:lnSpc>
            </a:pPr>
            <a:r>
              <a:rPr lang="en-US" altLang="zh-CN" sz="2800"/>
              <a:t>Large flare: 2011-304 to 317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90800"/>
            <a:ext cx="70008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4191000" y="1981200"/>
            <a:ext cx="1905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181600" y="1981200"/>
            <a:ext cx="1219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ARGO-YBJ </a:t>
            </a:r>
            <a:r>
              <a:rPr lang="en-US" altLang="zh-CN" dirty="0" smtClean="0"/>
              <a:t>result</a:t>
            </a:r>
            <a:br>
              <a:rPr lang="en-US" altLang="zh-CN" dirty="0" smtClean="0"/>
            </a:br>
            <a:r>
              <a:rPr lang="en-US" altLang="zh-CN" dirty="0" smtClean="0">
                <a:solidFill>
                  <a:srgbClr val="FF0000"/>
                </a:solidFill>
              </a:rPr>
              <a:t>(very preliminary)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1628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ARGO-YBJ </a:t>
            </a:r>
            <a:r>
              <a:rPr lang="en-US" altLang="zh-CN" dirty="0" smtClean="0"/>
              <a:t>result</a:t>
            </a:r>
            <a:br>
              <a:rPr lang="en-US" altLang="zh-CN" dirty="0" smtClean="0"/>
            </a:br>
            <a:r>
              <a:rPr lang="en-US" altLang="zh-CN" dirty="0" smtClean="0">
                <a:solidFill>
                  <a:srgbClr val="FF0000"/>
                </a:solidFill>
              </a:rPr>
              <a:t> (very preliminary)</a:t>
            </a:r>
            <a:endParaRPr lang="en-US" altLang="zh-CN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229600" cy="1219200"/>
          </a:xfrm>
        </p:spPr>
        <p:txBody>
          <a:bodyPr/>
          <a:lstStyle/>
          <a:p>
            <a:r>
              <a:rPr lang="en-US" altLang="zh-CN"/>
              <a:t>2011-290 to 325, S</a:t>
            </a:r>
            <a:r>
              <a:rPr lang="en-US" altLang="zh-CN" baseline="-25000"/>
              <a:t>max</a:t>
            </a:r>
            <a:r>
              <a:rPr lang="en-US" altLang="zh-CN"/>
              <a:t>=6.14</a:t>
            </a:r>
            <a:r>
              <a:rPr lang="el-GR" altLang="zh-CN">
                <a:cs typeface="Arial" pitchFamily="34" charset="0"/>
              </a:rPr>
              <a:t>σ</a:t>
            </a:r>
            <a:endParaRPr lang="en-US" altLang="zh-CN">
              <a:cs typeface="Arial" pitchFamily="34" charset="0"/>
            </a:endParaRPr>
          </a:p>
          <a:p>
            <a:r>
              <a:rPr lang="en-US" altLang="zh-CN">
                <a:cs typeface="Arial" pitchFamily="34" charset="0"/>
              </a:rPr>
              <a:t>The flux ~ 3 Crab</a:t>
            </a:r>
            <a:endParaRPr lang="el-GR" altLang="en-US"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622550"/>
            <a:ext cx="47244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ARGO-YBJ </a:t>
            </a:r>
            <a:r>
              <a:rPr lang="en-US" altLang="zh-CN" dirty="0" smtClean="0"/>
              <a:t>result</a:t>
            </a:r>
            <a:br>
              <a:rPr lang="en-US" altLang="zh-CN" dirty="0" smtClean="0"/>
            </a:br>
            <a:r>
              <a:rPr lang="en-US" altLang="zh-CN" dirty="0" smtClean="0">
                <a:solidFill>
                  <a:srgbClr val="FF0000"/>
                </a:solidFill>
              </a:rPr>
              <a:t> (very preliminary)</a:t>
            </a:r>
            <a:endParaRPr lang="en-US" altLang="zh-CN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/>
              <a:t>Large flare: 2011-304 to 317, S</a:t>
            </a:r>
            <a:r>
              <a:rPr lang="en-US" altLang="zh-CN" baseline="-25000"/>
              <a:t>max</a:t>
            </a:r>
            <a:r>
              <a:rPr lang="en-US" altLang="zh-CN"/>
              <a:t>=4.76</a:t>
            </a:r>
            <a:r>
              <a:rPr lang="el-GR" altLang="zh-CN">
                <a:cs typeface="Arial" pitchFamily="34" charset="0"/>
              </a:rPr>
              <a:t>σ</a:t>
            </a:r>
            <a:endParaRPr lang="en-US" altLang="zh-CN"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zh-CN">
                <a:cs typeface="Arial" pitchFamily="34" charset="0"/>
              </a:rPr>
              <a:t>The flux increased a factor of 10 times. ~4 Crab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314700"/>
            <a:ext cx="41148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Mrk501 long-term curve at VHE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2450"/>
            <a:ext cx="91440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Summary (1)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it-IT" dirty="0"/>
          </a:p>
          <a:p>
            <a:r>
              <a:rPr lang="it-IT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excellent detector performance </a:t>
            </a:r>
          </a:p>
          <a:p>
            <a:endParaRPr lang="it-IT" sz="3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smooth running of the experiment with good parameters </a:t>
            </a:r>
          </a:p>
          <a:p>
            <a:endParaRPr lang="it-IT" sz="3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it-IT" sz="3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duty cycle 85% </a:t>
            </a:r>
          </a:p>
          <a:p>
            <a:pPr lvl="1"/>
            <a:endParaRPr lang="it-IT" sz="3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it-IT" sz="3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 rate 3.5 kHz </a:t>
            </a:r>
          </a:p>
          <a:p>
            <a:pPr lvl="1"/>
            <a:endParaRPr lang="it-IT" sz="3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it-IT" sz="3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dead time 4% </a:t>
            </a:r>
          </a:p>
          <a:p>
            <a:pPr lvl="1"/>
            <a:endParaRPr lang="it-IT" sz="3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3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minimum shower size 20 particles </a:t>
            </a:r>
          </a:p>
          <a:p>
            <a:endParaRPr lang="it-IT" sz="3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imaging of the shower front successfully implemented </a:t>
            </a:r>
          </a:p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Summary (2)</a:t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Results of 3 years of ARGO-YBJ observations</a:t>
            </a:r>
            <a:endParaRPr lang="it-IT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Detailed analysis of the Moon shadowing effect</a:t>
            </a:r>
            <a:endParaRPr lang="it-IT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Long-term monitoring of Crab and </a:t>
            </a:r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Mrk421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Correlation of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-ray emission with X-ray and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emission from Mrk421 and Mrk501 AGNs </a:t>
            </a:r>
            <a:endParaRPr lang="it-IT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Integrated sensitivity: 0.3 Crab units</a:t>
            </a:r>
            <a:endParaRPr lang="it-IT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MILAGRO sources observed above 5 s.d. (MGRO J1908+06, MGROJ 2031+41</a:t>
            </a:r>
            <a:r>
              <a:rPr lang="it-IT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 positive detection of MGRO J2019+37</a:t>
            </a:r>
            <a:endParaRPr lang="it-IT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Fluence upper limits on 110 GRBs (</a:t>
            </a:r>
            <a:r>
              <a:rPr lang="el-GR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it-IT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E=1-100GeV</a:t>
            </a:r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it-IT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Summary (3)</a:t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Results of 3 years of ARGO-YBJ observations</a:t>
            </a:r>
            <a:endParaRPr lang="it-IT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endParaRPr lang="it-IT" dirty="0"/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Measurement of the CR light-component energy spectrum below 100 TeV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Study of the CR anisotropy at different angular scales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Measurement of the CR anti-p/p flux ratio in TeV energy range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Monitoring of the IMF transverse component by the Sun-shadow N-S displacement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Measurement of the p-air and pp cross sections up to 100 TeV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Summary (4)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Data taking planned until December 2012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Updating current results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Data reprocessing with </a:t>
            </a:r>
            <a:r>
              <a:rPr lang="el-G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γ/</a:t>
            </a: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 discrimination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Extending the energy range to the knee region by the charge readout</a:t>
            </a:r>
          </a:p>
          <a:p>
            <a:pPr lvl="1"/>
            <a:r>
              <a: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ight-component energy spectrum</a:t>
            </a:r>
          </a:p>
          <a:p>
            <a:pPr lvl="1"/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p-air and pp cross sections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19" name="Picture 4" descr="tibet2005- 15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0" name="Text Box 3"/>
            <p:cNvSpPr txBox="1">
              <a:spLocks noChangeArrowheads="1"/>
            </p:cNvSpPr>
            <p:nvPr/>
          </p:nvSpPr>
          <p:spPr bwMode="auto">
            <a:xfrm>
              <a:off x="0" y="25400"/>
              <a:ext cx="6397905" cy="5232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66FF"/>
                  </a:solidFill>
                </a:rPr>
                <a:t>Experimental Hall &amp; Detector Layout</a:t>
              </a:r>
            </a:p>
          </p:txBody>
        </p:sp>
        <p:sp>
          <p:nvSpPr>
            <p:cNvPr id="13321" name="Text Box 5"/>
            <p:cNvSpPr txBox="1">
              <a:spLocks noChangeArrowheads="1"/>
            </p:cNvSpPr>
            <p:nvPr/>
          </p:nvSpPr>
          <p:spPr bwMode="auto">
            <a:xfrm rot="618262">
              <a:off x="4120027" y="4455319"/>
              <a:ext cx="1149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</a:rPr>
                <a:t>RPC</a:t>
              </a:r>
              <a:endParaRPr lang="it-IT" sz="3600">
                <a:solidFill>
                  <a:srgbClr val="FF0000"/>
                </a:solidFill>
              </a:endParaRPr>
            </a:p>
          </p:txBody>
        </p:sp>
        <p:sp>
          <p:nvSpPr>
            <p:cNvPr id="13322" name="Line 6"/>
            <p:cNvSpPr>
              <a:spLocks noChangeShapeType="1"/>
            </p:cNvSpPr>
            <p:nvPr/>
          </p:nvSpPr>
          <p:spPr bwMode="auto">
            <a:xfrm flipV="1">
              <a:off x="1714480" y="4214818"/>
              <a:ext cx="1785950" cy="2143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23" name="Line 7"/>
            <p:cNvSpPr>
              <a:spLocks noChangeShapeType="1"/>
            </p:cNvSpPr>
            <p:nvPr/>
          </p:nvSpPr>
          <p:spPr bwMode="auto">
            <a:xfrm>
              <a:off x="1643042" y="4429132"/>
              <a:ext cx="4000528" cy="9286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>
              <a:off x="3500430" y="4214818"/>
              <a:ext cx="3929090" cy="6429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3325" name="Line 9"/>
            <p:cNvSpPr>
              <a:spLocks noChangeShapeType="1"/>
            </p:cNvSpPr>
            <p:nvPr/>
          </p:nvSpPr>
          <p:spPr bwMode="auto">
            <a:xfrm flipH="1">
              <a:off x="5643570" y="4857760"/>
              <a:ext cx="1714512" cy="5000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3891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P. Camarri - WAPP 2011 - Darjeeling, India - Dec 17-19, 2011</a:t>
            </a:r>
            <a:endParaRPr lang="en-US" altLang="en-US"/>
          </a:p>
        </p:txBody>
      </p:sp>
      <p:grpSp>
        <p:nvGrpSpPr>
          <p:cNvPr id="3" name="Gruppo 56"/>
          <p:cNvGrpSpPr>
            <a:grpSpLocks/>
          </p:cNvGrpSpPr>
          <p:nvPr/>
        </p:nvGrpSpPr>
        <p:grpSpPr bwMode="auto">
          <a:xfrm>
            <a:off x="285750" y="928688"/>
            <a:ext cx="8643938" cy="5500687"/>
            <a:chOff x="285720" y="928670"/>
            <a:chExt cx="8643998" cy="5500726"/>
          </a:xfrm>
        </p:grpSpPr>
        <p:sp>
          <p:nvSpPr>
            <p:cNvPr id="13317" name="Rettangolo 55"/>
            <p:cNvSpPr>
              <a:spLocks noChangeArrowheads="1"/>
            </p:cNvSpPr>
            <p:nvPr/>
          </p:nvSpPr>
          <p:spPr bwMode="auto">
            <a:xfrm>
              <a:off x="285720" y="928670"/>
              <a:ext cx="8643998" cy="550072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93700" y="1057295"/>
              <a:ext cx="8426450" cy="5229225"/>
              <a:chOff x="248" y="635"/>
              <a:chExt cx="5308" cy="3294"/>
            </a:xfrm>
            <a:noFill/>
          </p:grpSpPr>
          <p:sp>
            <p:nvSpPr>
              <p:cNvPr id="14" name="Text Box 3"/>
              <p:cNvSpPr txBox="1">
                <a:spLocks noChangeArrowheads="1"/>
              </p:cNvSpPr>
              <p:nvPr/>
            </p:nvSpPr>
            <p:spPr bwMode="auto">
              <a:xfrm>
                <a:off x="385" y="3346"/>
                <a:ext cx="4990" cy="583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/>
                  <a:t>Single layer of Resistive Plate Chambers (RPCs)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/>
                  <a:t>with a full coverage (92% active surface) of a large area (5600 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/>
                  <a:t>+ sampling guard ring (6700 m</a:t>
                </a:r>
                <a:r>
                  <a:rPr lang="en-US" baseline="30000"/>
                  <a:t>2 </a:t>
                </a:r>
                <a:r>
                  <a:rPr lang="en-US"/>
                  <a:t>in total)</a:t>
                </a:r>
                <a:endParaRPr lang="en-GB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709" y="806"/>
                <a:ext cx="4429" cy="1923"/>
                <a:chOff x="559" y="953"/>
                <a:chExt cx="4913" cy="1923"/>
              </a:xfrm>
              <a:grpFill/>
            </p:grpSpPr>
            <p:pic>
              <p:nvPicPr>
                <p:cNvPr id="43" name="Picture 5" descr="argogrid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59" y="953"/>
                  <a:ext cx="2092" cy="19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6" descr="cluster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801" y="1464"/>
                  <a:ext cx="1291" cy="111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7" descr="rpc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180" y="1152"/>
                  <a:ext cx="1177" cy="132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8" descr="pad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857" y="1704"/>
                  <a:ext cx="615" cy="70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7" name="Freeform 9"/>
                <p:cNvSpPr>
                  <a:spLocks/>
                </p:cNvSpPr>
                <p:nvPr/>
              </p:nvSpPr>
              <p:spPr bwMode="auto">
                <a:xfrm>
                  <a:off x="2508" y="1652"/>
                  <a:ext cx="357" cy="864"/>
                </a:xfrm>
                <a:custGeom>
                  <a:avLst/>
                  <a:gdLst>
                    <a:gd name="T0" fmla="*/ 0 w 720"/>
                    <a:gd name="T1" fmla="*/ 20 h 1728"/>
                    <a:gd name="T2" fmla="*/ 22 w 720"/>
                    <a:gd name="T3" fmla="*/ 0 h 1728"/>
                    <a:gd name="T4" fmla="*/ 21 w 720"/>
                    <a:gd name="T5" fmla="*/ 54 h 1728"/>
                    <a:gd name="T6" fmla="*/ 0 w 720"/>
                    <a:gd name="T7" fmla="*/ 27 h 1728"/>
                    <a:gd name="T8" fmla="*/ 0 w 720"/>
                    <a:gd name="T9" fmla="*/ 20 h 17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0"/>
                    <a:gd name="T16" fmla="*/ 0 h 1728"/>
                    <a:gd name="T17" fmla="*/ 720 w 720"/>
                    <a:gd name="T18" fmla="*/ 1728 h 17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0" h="1728">
                      <a:moveTo>
                        <a:pt x="0" y="632"/>
                      </a:moveTo>
                      <a:lnTo>
                        <a:pt x="720" y="0"/>
                      </a:lnTo>
                      <a:lnTo>
                        <a:pt x="712" y="1728"/>
                      </a:lnTo>
                      <a:lnTo>
                        <a:pt x="0" y="848"/>
                      </a:lnTo>
                      <a:lnTo>
                        <a:pt x="0" y="63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  <p:sp>
              <p:nvSpPr>
                <p:cNvPr id="4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659" y="1912"/>
                  <a:ext cx="206" cy="5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  <p:sp>
              <p:nvSpPr>
                <p:cNvPr id="49" name="Line 11"/>
                <p:cNvSpPr>
                  <a:spLocks noChangeShapeType="1"/>
                </p:cNvSpPr>
                <p:nvPr/>
              </p:nvSpPr>
              <p:spPr bwMode="auto">
                <a:xfrm>
                  <a:off x="2655" y="2076"/>
                  <a:ext cx="194" cy="6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  <p:sp>
              <p:nvSpPr>
                <p:cNvPr id="50" name="Freeform 12"/>
                <p:cNvSpPr>
                  <a:spLocks/>
                </p:cNvSpPr>
                <p:nvPr/>
              </p:nvSpPr>
              <p:spPr bwMode="auto">
                <a:xfrm>
                  <a:off x="3847" y="1332"/>
                  <a:ext cx="396" cy="1080"/>
                </a:xfrm>
                <a:custGeom>
                  <a:avLst/>
                  <a:gdLst>
                    <a:gd name="T0" fmla="*/ 0 w 800"/>
                    <a:gd name="T1" fmla="*/ 20 h 2160"/>
                    <a:gd name="T2" fmla="*/ 24 w 800"/>
                    <a:gd name="T3" fmla="*/ 0 h 2160"/>
                    <a:gd name="T4" fmla="*/ 24 w 800"/>
                    <a:gd name="T5" fmla="*/ 68 h 2160"/>
                    <a:gd name="T6" fmla="*/ 0 w 800"/>
                    <a:gd name="T7" fmla="*/ 46 h 2160"/>
                    <a:gd name="T8" fmla="*/ 0 w 800"/>
                    <a:gd name="T9" fmla="*/ 20 h 21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0"/>
                    <a:gd name="T16" fmla="*/ 0 h 2160"/>
                    <a:gd name="T17" fmla="*/ 800 w 800"/>
                    <a:gd name="T18" fmla="*/ 2160 h 21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0" h="2160">
                      <a:moveTo>
                        <a:pt x="0" y="640"/>
                      </a:moveTo>
                      <a:lnTo>
                        <a:pt x="800" y="0"/>
                      </a:lnTo>
                      <a:lnTo>
                        <a:pt x="800" y="2160"/>
                      </a:lnTo>
                      <a:lnTo>
                        <a:pt x="0" y="1472"/>
                      </a:lnTo>
                      <a:lnTo>
                        <a:pt x="0" y="6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  <p:sp>
              <p:nvSpPr>
                <p:cNvPr id="5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4041" y="1584"/>
                  <a:ext cx="210" cy="6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  <p:sp>
              <p:nvSpPr>
                <p:cNvPr id="52" name="Line 14"/>
                <p:cNvSpPr>
                  <a:spLocks noChangeShapeType="1"/>
                </p:cNvSpPr>
                <p:nvPr/>
              </p:nvSpPr>
              <p:spPr bwMode="auto">
                <a:xfrm>
                  <a:off x="4045" y="2072"/>
                  <a:ext cx="198" cy="8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  <p:sp>
              <p:nvSpPr>
                <p:cNvPr id="53" name="Freeform 15"/>
                <p:cNvSpPr>
                  <a:spLocks/>
                </p:cNvSpPr>
                <p:nvPr/>
              </p:nvSpPr>
              <p:spPr bwMode="auto">
                <a:xfrm>
                  <a:off x="4536" y="1900"/>
                  <a:ext cx="380" cy="448"/>
                </a:xfrm>
                <a:custGeom>
                  <a:avLst/>
                  <a:gdLst>
                    <a:gd name="T0" fmla="*/ 0 w 840"/>
                    <a:gd name="T1" fmla="*/ 6 h 896"/>
                    <a:gd name="T2" fmla="*/ 16 w 840"/>
                    <a:gd name="T3" fmla="*/ 0 h 896"/>
                    <a:gd name="T4" fmla="*/ 16 w 840"/>
                    <a:gd name="T5" fmla="*/ 28 h 896"/>
                    <a:gd name="T6" fmla="*/ 0 w 840"/>
                    <a:gd name="T7" fmla="*/ 19 h 896"/>
                    <a:gd name="T8" fmla="*/ 0 w 840"/>
                    <a:gd name="T9" fmla="*/ 6 h 8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0"/>
                    <a:gd name="T16" fmla="*/ 0 h 896"/>
                    <a:gd name="T17" fmla="*/ 840 w 840"/>
                    <a:gd name="T18" fmla="*/ 896 h 8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0" h="896">
                      <a:moveTo>
                        <a:pt x="0" y="168"/>
                      </a:moveTo>
                      <a:lnTo>
                        <a:pt x="832" y="0"/>
                      </a:lnTo>
                      <a:lnTo>
                        <a:pt x="840" y="896"/>
                      </a:lnTo>
                      <a:lnTo>
                        <a:pt x="0" y="600"/>
                      </a:lnTo>
                      <a:lnTo>
                        <a:pt x="0" y="1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  <p:sp>
              <p:nvSpPr>
                <p:cNvPr id="5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4750" y="1968"/>
                  <a:ext cx="166" cy="1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  <p:sp>
              <p:nvSpPr>
                <p:cNvPr id="55" name="Line 17"/>
                <p:cNvSpPr>
                  <a:spLocks noChangeShapeType="1"/>
                </p:cNvSpPr>
                <p:nvPr/>
              </p:nvSpPr>
              <p:spPr bwMode="auto">
                <a:xfrm>
                  <a:off x="4750" y="2196"/>
                  <a:ext cx="166" cy="3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6" name="Text Box 18"/>
              <p:cNvSpPr txBox="1">
                <a:spLocks noChangeArrowheads="1"/>
              </p:cNvSpPr>
              <p:nvPr/>
            </p:nvSpPr>
            <p:spPr bwMode="auto">
              <a:xfrm>
                <a:off x="3563" y="635"/>
                <a:ext cx="1877" cy="378"/>
              </a:xfrm>
              <a:prstGeom prst="rect">
                <a:avLst/>
              </a:prstGeom>
              <a:grp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>
                    <a:solidFill>
                      <a:srgbClr val="008000"/>
                    </a:solidFill>
                  </a:rPr>
                  <a:t>time resolution ~1-2 ns (pad)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>
                    <a:solidFill>
                      <a:srgbClr val="FF3399"/>
                    </a:solidFill>
                  </a:rPr>
                  <a:t>space resolution = strip</a:t>
                </a:r>
                <a:endParaRPr lang="en-GB">
                  <a:solidFill>
                    <a:srgbClr val="FF3399"/>
                  </a:solidFill>
                </a:endParaRPr>
              </a:p>
            </p:txBody>
          </p:sp>
          <p:sp>
            <p:nvSpPr>
              <p:cNvPr id="17" name="Text Box 19"/>
              <p:cNvSpPr txBox="1">
                <a:spLocks noChangeArrowheads="1"/>
              </p:cNvSpPr>
              <p:nvPr/>
            </p:nvSpPr>
            <p:spPr bwMode="auto">
              <a:xfrm>
                <a:off x="3945" y="2275"/>
                <a:ext cx="718" cy="4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/>
                  <a:t>10 Pads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/>
                  <a:t>(56 x 62 cm</a:t>
                </a:r>
                <a:r>
                  <a:rPr lang="en-US" sz="1200" baseline="30000"/>
                  <a:t>2</a:t>
                </a:r>
                <a:r>
                  <a:rPr lang="en-US" sz="1200"/>
                  <a:t>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/>
                  <a:t>for each RPC</a:t>
                </a:r>
                <a:endParaRPr lang="en-GB" sz="1200"/>
              </a:p>
            </p:txBody>
          </p: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4679" y="2179"/>
                <a:ext cx="754" cy="4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/>
                  <a:t>8 Strips 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/>
                  <a:t>(6.5 x 62 cm</a:t>
                </a:r>
                <a:r>
                  <a:rPr lang="en-US" sz="1200" baseline="30000"/>
                  <a:t>2</a:t>
                </a:r>
                <a:r>
                  <a:rPr lang="en-US" sz="1200"/>
                  <a:t>) 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/>
                  <a:t>for each Pad</a:t>
                </a:r>
                <a:endParaRPr lang="en-GB" sz="1200"/>
              </a:p>
            </p:txBody>
          </p:sp>
          <p:sp>
            <p:nvSpPr>
              <p:cNvPr id="19" name="Text Box 21"/>
              <p:cNvSpPr txBox="1">
                <a:spLocks noChangeArrowheads="1"/>
              </p:cNvSpPr>
              <p:nvPr/>
            </p:nvSpPr>
            <p:spPr bwMode="auto">
              <a:xfrm>
                <a:off x="2776" y="2406"/>
                <a:ext cx="1147" cy="17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/>
                  <a:t>1 CLUSTER = 12 RPCs</a:t>
                </a:r>
                <a:endParaRPr lang="en-GB" sz="1200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>
                <a:off x="984" y="2825"/>
                <a:ext cx="476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>
                <a:off x="1893" y="2825"/>
                <a:ext cx="433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>
                <a:off x="724" y="3017"/>
                <a:ext cx="736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>
                <a:off x="1893" y="3017"/>
                <a:ext cx="69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>
                <a:off x="335" y="809"/>
                <a:ext cx="0" cy="72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>
                <a:off x="335" y="2009"/>
                <a:ext cx="0" cy="72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 flipH="1">
                <a:off x="551" y="1035"/>
                <a:ext cx="0" cy="48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flipH="1">
                <a:off x="551" y="1995"/>
                <a:ext cx="0" cy="49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28" name="Text Box 30"/>
              <p:cNvSpPr txBox="1">
                <a:spLocks noChangeArrowheads="1"/>
              </p:cNvSpPr>
              <p:nvPr/>
            </p:nvSpPr>
            <p:spPr bwMode="auto">
              <a:xfrm>
                <a:off x="1547" y="2729"/>
                <a:ext cx="371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/>
                  <a:t>78 m</a:t>
                </a:r>
              </a:p>
            </p:txBody>
          </p:sp>
          <p:sp>
            <p:nvSpPr>
              <p:cNvPr id="29" name="Text Box 31"/>
              <p:cNvSpPr txBox="1">
                <a:spLocks noChangeArrowheads="1"/>
              </p:cNvSpPr>
              <p:nvPr/>
            </p:nvSpPr>
            <p:spPr bwMode="auto">
              <a:xfrm>
                <a:off x="1502" y="2921"/>
                <a:ext cx="433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/>
                  <a:t>111 m</a:t>
                </a:r>
              </a:p>
            </p:txBody>
          </p:sp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 rot="-5400000">
                <a:off x="158" y="1619"/>
                <a:ext cx="371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/>
                  <a:t>99 m</a:t>
                </a:r>
              </a:p>
            </p:txBody>
          </p:sp>
          <p:sp>
            <p:nvSpPr>
              <p:cNvPr id="31" name="Text Box 33"/>
              <p:cNvSpPr txBox="1">
                <a:spLocks noChangeArrowheads="1"/>
              </p:cNvSpPr>
              <p:nvPr/>
            </p:nvSpPr>
            <p:spPr bwMode="auto">
              <a:xfrm rot="-5400000">
                <a:off x="373" y="1619"/>
                <a:ext cx="371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/>
                  <a:t>74 m</a:t>
                </a:r>
              </a:p>
            </p:txBody>
          </p:sp>
          <p:sp>
            <p:nvSpPr>
              <p:cNvPr id="32" name="Line 34"/>
              <p:cNvSpPr>
                <a:spLocks noChangeShapeType="1"/>
              </p:cNvSpPr>
              <p:nvPr/>
            </p:nvSpPr>
            <p:spPr bwMode="auto">
              <a:xfrm>
                <a:off x="2326" y="2489"/>
                <a:ext cx="0" cy="3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984" y="2489"/>
                <a:ext cx="0" cy="3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34" name="Line 36"/>
              <p:cNvSpPr>
                <a:spLocks noChangeShapeType="1"/>
              </p:cNvSpPr>
              <p:nvPr/>
            </p:nvSpPr>
            <p:spPr bwMode="auto">
              <a:xfrm>
                <a:off x="335" y="2729"/>
                <a:ext cx="519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35" name="Line 37"/>
              <p:cNvSpPr>
                <a:spLocks noChangeShapeType="1"/>
              </p:cNvSpPr>
              <p:nvPr/>
            </p:nvSpPr>
            <p:spPr bwMode="auto">
              <a:xfrm>
                <a:off x="335" y="809"/>
                <a:ext cx="519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36" name="Line 38"/>
              <p:cNvSpPr>
                <a:spLocks noChangeShapeType="1"/>
              </p:cNvSpPr>
              <p:nvPr/>
            </p:nvSpPr>
            <p:spPr bwMode="auto">
              <a:xfrm flipV="1">
                <a:off x="724" y="2489"/>
                <a:ext cx="0" cy="52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37" name="Line 39"/>
              <p:cNvSpPr>
                <a:spLocks noChangeShapeType="1"/>
              </p:cNvSpPr>
              <p:nvPr/>
            </p:nvSpPr>
            <p:spPr bwMode="auto">
              <a:xfrm flipV="1">
                <a:off x="2585" y="2489"/>
                <a:ext cx="0" cy="52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38" name="Line 40"/>
              <p:cNvSpPr>
                <a:spLocks noChangeShapeType="1"/>
              </p:cNvSpPr>
              <p:nvPr/>
            </p:nvSpPr>
            <p:spPr bwMode="auto">
              <a:xfrm>
                <a:off x="551" y="2489"/>
                <a:ext cx="433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39" name="Line 41"/>
              <p:cNvSpPr>
                <a:spLocks noChangeShapeType="1"/>
              </p:cNvSpPr>
              <p:nvPr/>
            </p:nvSpPr>
            <p:spPr bwMode="auto">
              <a:xfrm>
                <a:off x="551" y="1001"/>
                <a:ext cx="433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+mn-lt"/>
                  <a:cs typeface="+mn-cs"/>
                </a:endParaRPr>
              </a:p>
            </p:txBody>
          </p:sp>
          <p:sp>
            <p:nvSpPr>
              <p:cNvPr id="40" name="Text Box 42"/>
              <p:cNvSpPr txBox="1">
                <a:spLocks noChangeArrowheads="1"/>
              </p:cNvSpPr>
              <p:nvPr/>
            </p:nvSpPr>
            <p:spPr bwMode="auto">
              <a:xfrm>
                <a:off x="2789" y="2531"/>
                <a:ext cx="738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latin typeface="Times New Roman" pitchFamily="18" charset="0"/>
                  </a:rPr>
                  <a:t>(</a:t>
                </a:r>
                <a:r>
                  <a:rPr lang="en-US" sz="1400">
                    <a:latin typeface="Times New Roman" pitchFamily="18" charset="0"/>
                    <a:sym typeface="Symbol" pitchFamily="18" charset="2"/>
                  </a:rPr>
                  <a:t>5.7  7.6</a:t>
                </a:r>
                <a:r>
                  <a:rPr lang="en-US" sz="1400">
                    <a:latin typeface="Times New Roman" pitchFamily="18" charset="0"/>
                  </a:rPr>
                  <a:t> m</a:t>
                </a:r>
                <a:r>
                  <a:rPr lang="en-US" sz="1400" baseline="30000">
                    <a:latin typeface="Times New Roman" pitchFamily="18" charset="0"/>
                  </a:rPr>
                  <a:t>2</a:t>
                </a:r>
                <a:r>
                  <a:rPr lang="en-US" sz="1400">
                    <a:latin typeface="Times New Roman" pitchFamily="18" charset="0"/>
                  </a:rPr>
                  <a:t>)</a:t>
                </a:r>
              </a:p>
            </p:txBody>
          </p:sp>
          <p:sp>
            <p:nvSpPr>
              <p:cNvPr id="41" name="Text Box 45"/>
              <p:cNvSpPr txBox="1">
                <a:spLocks noChangeArrowheads="1"/>
              </p:cNvSpPr>
              <p:nvPr/>
            </p:nvSpPr>
            <p:spPr bwMode="auto">
              <a:xfrm>
                <a:off x="3177" y="2704"/>
                <a:ext cx="2379" cy="49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>
                    <a:latin typeface="Times New Roman" pitchFamily="18" charset="0"/>
                    <a:cs typeface="+mn-cs"/>
                  </a:rPr>
                  <a:t>Gas Mixture: </a:t>
                </a:r>
                <a:r>
                  <a:rPr lang="en-US">
                    <a:solidFill>
                      <a:schemeClr val="accent2"/>
                    </a:solidFill>
                    <a:latin typeface="Times New Roman" pitchFamily="18" charset="0"/>
                    <a:cs typeface="+mn-cs"/>
                  </a:rPr>
                  <a:t>Ar/ Iso/TFE = 15/10/75</a:t>
                </a:r>
              </a:p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chemeClr val="accent2"/>
                    </a:solidFill>
                    <a:latin typeface="Times New Roman" pitchFamily="18" charset="0"/>
                    <a:cs typeface="+mn-cs"/>
                  </a:rPr>
                  <a:t>HV = 7200 V</a:t>
                </a:r>
                <a:endParaRPr lang="it-IT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42" name="Text Box 46"/>
              <p:cNvSpPr txBox="1">
                <a:spLocks noChangeArrowheads="1"/>
              </p:cNvSpPr>
              <p:nvPr/>
            </p:nvSpPr>
            <p:spPr bwMode="auto">
              <a:xfrm>
                <a:off x="1111" y="1465"/>
                <a:ext cx="1134" cy="78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dirty="0" err="1">
                    <a:latin typeface="Times New Roman" pitchFamily="18" charset="0"/>
                    <a:cs typeface="+mn-cs"/>
                  </a:rPr>
                  <a:t>Central</a:t>
                </a:r>
                <a:r>
                  <a:rPr lang="it-IT" dirty="0">
                    <a:latin typeface="Times New Roman" pitchFamily="18" charset="0"/>
                    <a:cs typeface="+mn-cs"/>
                  </a:rPr>
                  <a:t> </a:t>
                </a:r>
                <a:r>
                  <a:rPr lang="it-IT" dirty="0" err="1">
                    <a:latin typeface="Times New Roman" pitchFamily="18" charset="0"/>
                    <a:cs typeface="+mn-cs"/>
                  </a:rPr>
                  <a:t>Carpet</a:t>
                </a:r>
                <a:r>
                  <a:rPr lang="it-IT" dirty="0">
                    <a:latin typeface="Times New Roman" pitchFamily="18" charset="0"/>
                    <a:cs typeface="+mn-cs"/>
                  </a:rPr>
                  <a:t>:</a:t>
                </a:r>
              </a:p>
              <a:p>
                <a:pPr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it-IT" sz="1600" dirty="0">
                    <a:latin typeface="Times New Roman" pitchFamily="18" charset="0"/>
                    <a:cs typeface="+mn-cs"/>
                  </a:rPr>
                  <a:t>130 </a:t>
                </a:r>
                <a:r>
                  <a:rPr lang="it-IT" sz="1600" dirty="0" err="1">
                    <a:latin typeface="Times New Roman" pitchFamily="18" charset="0"/>
                    <a:cs typeface="+mn-cs"/>
                  </a:rPr>
                  <a:t>Clusters</a:t>
                </a:r>
                <a:endParaRPr lang="it-IT" sz="1600" dirty="0">
                  <a:latin typeface="Times New Roman" pitchFamily="18" charset="0"/>
                  <a:cs typeface="+mn-cs"/>
                </a:endParaRPr>
              </a:p>
              <a:p>
                <a:pPr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it-IT" sz="1600" dirty="0">
                    <a:latin typeface="Times New Roman" pitchFamily="18" charset="0"/>
                    <a:cs typeface="+mn-cs"/>
                  </a:rPr>
                  <a:t>1560 </a:t>
                </a:r>
                <a:r>
                  <a:rPr lang="it-IT" sz="1600" dirty="0" err="1">
                    <a:latin typeface="Times New Roman" pitchFamily="18" charset="0"/>
                    <a:cs typeface="+mn-cs"/>
                  </a:rPr>
                  <a:t>RPCs</a:t>
                </a:r>
                <a:r>
                  <a:rPr lang="it-IT" sz="1600" dirty="0">
                    <a:latin typeface="Times New Roman" pitchFamily="18" charset="0"/>
                    <a:cs typeface="+mn-cs"/>
                  </a:rPr>
                  <a:t> </a:t>
                </a:r>
              </a:p>
              <a:p>
                <a:pPr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it-IT" sz="1600" dirty="0">
                    <a:latin typeface="Times New Roman" pitchFamily="18" charset="0"/>
                    <a:cs typeface="+mn-cs"/>
                  </a:rPr>
                  <a:t>124800 </a:t>
                </a:r>
                <a:r>
                  <a:rPr lang="it-IT" sz="1600" dirty="0" err="1">
                    <a:latin typeface="Times New Roman" pitchFamily="18" charset="0"/>
                    <a:cs typeface="+mn-cs"/>
                  </a:rPr>
                  <a:t>Strips</a:t>
                </a:r>
                <a:endParaRPr lang="it-IT" sz="1600" dirty="0">
                  <a:latin typeface="Times New Roman" pitchFamily="18" charset="0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smtClean="0"/>
              <a:t>The ARGO-YBJ Resistive Plate Chambers</a:t>
            </a:r>
            <a:endParaRPr lang="it-IT" sz="400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Camarri - WAPP 2011 - Darjeeling, India - Dec 17-19, 2011</a:t>
            </a:r>
            <a:endParaRPr lang="it-IT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5160962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5795963" y="2781300"/>
            <a:ext cx="3348037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Gas mixture:</a:t>
            </a:r>
          </a:p>
          <a:p>
            <a:r>
              <a:rPr lang="en-US"/>
              <a:t>C</a:t>
            </a:r>
            <a:r>
              <a:rPr lang="en-US" baseline="-25000"/>
              <a:t>2</a:t>
            </a:r>
            <a:r>
              <a:rPr lang="en-US"/>
              <a:t>H</a:t>
            </a:r>
            <a:r>
              <a:rPr lang="en-US" baseline="-25000"/>
              <a:t>2</a:t>
            </a:r>
            <a:r>
              <a:rPr lang="en-US"/>
              <a:t>F</a:t>
            </a:r>
            <a:r>
              <a:rPr lang="en-US" baseline="-25000"/>
              <a:t>4</a:t>
            </a:r>
            <a:r>
              <a:rPr lang="en-US"/>
              <a:t>/Ar/iC</a:t>
            </a:r>
            <a:r>
              <a:rPr lang="en-US" baseline="-25000"/>
              <a:t>4</a:t>
            </a:r>
            <a:r>
              <a:rPr lang="en-US"/>
              <a:t>H</a:t>
            </a:r>
            <a:r>
              <a:rPr lang="en-US" baseline="-25000"/>
              <a:t>10</a:t>
            </a:r>
            <a:r>
              <a:rPr lang="en-US"/>
              <a:t> = 75/15/10</a:t>
            </a:r>
          </a:p>
          <a:p>
            <a:endParaRPr lang="en-US"/>
          </a:p>
          <a:p>
            <a:r>
              <a:rPr lang="en-US"/>
              <a:t>Operated in streamer mode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Time resolution ~ 1.5 ns</a:t>
            </a:r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rgo_carp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600200" y="152400"/>
            <a:ext cx="495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itchFamily="18" charset="0"/>
              </a:rPr>
              <a:t>Detector Pixels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1400" y="3810000"/>
            <a:ext cx="5562600" cy="2514600"/>
            <a:chOff x="2256" y="2400"/>
            <a:chExt cx="3504" cy="158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256" y="2400"/>
              <a:ext cx="3504" cy="1584"/>
              <a:chOff x="2256" y="2400"/>
              <a:chExt cx="3504" cy="1584"/>
            </a:xfrm>
          </p:grpSpPr>
          <p:sp>
            <p:nvSpPr>
              <p:cNvPr id="17447" name="Line 6"/>
              <p:cNvSpPr>
                <a:spLocks noChangeShapeType="1"/>
              </p:cNvSpPr>
              <p:nvPr/>
            </p:nvSpPr>
            <p:spPr bwMode="auto">
              <a:xfrm>
                <a:off x="5568" y="3360"/>
                <a:ext cx="192" cy="144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256" y="2400"/>
                <a:ext cx="3504" cy="1584"/>
                <a:chOff x="2256" y="2400"/>
                <a:chExt cx="3504" cy="1584"/>
              </a:xfrm>
            </p:grpSpPr>
            <p:sp>
              <p:nvSpPr>
                <p:cNvPr id="17449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256" y="2448"/>
                  <a:ext cx="432" cy="1536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2256" y="2400"/>
                  <a:ext cx="3504" cy="1584"/>
                  <a:chOff x="2256" y="2400"/>
                  <a:chExt cx="3504" cy="1584"/>
                </a:xfrm>
              </p:grpSpPr>
              <p:sp>
                <p:nvSpPr>
                  <p:cNvPr id="17451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0" y="3360"/>
                    <a:ext cx="316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7452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6" y="3888"/>
                    <a:ext cx="3504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7453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8" y="2400"/>
                    <a:ext cx="2832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7454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5520" y="2400"/>
                    <a:ext cx="240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sp>
          <p:nvSpPr>
            <p:cNvPr id="241678" name="Text Box 14"/>
            <p:cNvSpPr txBox="1">
              <a:spLocks noChangeArrowheads="1"/>
            </p:cNvSpPr>
            <p:nvPr/>
          </p:nvSpPr>
          <p:spPr bwMode="auto">
            <a:xfrm rot="-86592">
              <a:off x="3120" y="2640"/>
              <a:ext cx="17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it-IT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  <a:cs typeface="+mn-cs"/>
                </a:rPr>
                <a:t>Cluster = DAQ unit = 12 RPCs</a:t>
              </a:r>
            </a:p>
          </p:txBody>
        </p:sp>
        <p:sp>
          <p:nvSpPr>
            <p:cNvPr id="241679" name="Text Box 15"/>
            <p:cNvSpPr txBox="1">
              <a:spLocks noChangeArrowheads="1"/>
            </p:cNvSpPr>
            <p:nvPr/>
          </p:nvSpPr>
          <p:spPr bwMode="auto">
            <a:xfrm rot="-86592">
              <a:off x="4848" y="3446"/>
              <a:ext cx="6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it-IT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  <a:cs typeface="+mn-cs"/>
                </a:rPr>
                <a:t>RPC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490913" y="1655763"/>
            <a:ext cx="4510087" cy="4973637"/>
            <a:chOff x="2199" y="1043"/>
            <a:chExt cx="2841" cy="3133"/>
          </a:xfrm>
        </p:grpSpPr>
        <p:sp>
          <p:nvSpPr>
            <p:cNvPr id="241681" name="Text Box 17"/>
            <p:cNvSpPr txBox="1">
              <a:spLocks noChangeArrowheads="1"/>
            </p:cNvSpPr>
            <p:nvPr/>
          </p:nvSpPr>
          <p:spPr bwMode="auto">
            <a:xfrm rot="-86592">
              <a:off x="3696" y="3926"/>
              <a:ext cx="6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it-IT" sz="200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+mn-cs"/>
                </a:rPr>
                <a:t>Strip</a:t>
              </a:r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199" y="1043"/>
              <a:ext cx="2841" cy="2894"/>
              <a:chOff x="2199" y="1043"/>
              <a:chExt cx="2841" cy="2894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 rot="-141221">
                <a:off x="3216" y="3697"/>
                <a:ext cx="720" cy="240"/>
                <a:chOff x="3264" y="3696"/>
                <a:chExt cx="672" cy="240"/>
              </a:xfrm>
            </p:grpSpPr>
            <p:sp>
              <p:nvSpPr>
                <p:cNvPr id="17436" name="Line 20"/>
                <p:cNvSpPr>
                  <a:spLocks noChangeShapeType="1"/>
                </p:cNvSpPr>
                <p:nvPr/>
              </p:nvSpPr>
              <p:spPr bwMode="auto">
                <a:xfrm>
                  <a:off x="3264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437" name="Line 21"/>
                <p:cNvSpPr>
                  <a:spLocks noChangeShapeType="1"/>
                </p:cNvSpPr>
                <p:nvPr/>
              </p:nvSpPr>
              <p:spPr bwMode="auto">
                <a:xfrm>
                  <a:off x="3360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438" name="Line 22"/>
                <p:cNvSpPr>
                  <a:spLocks noChangeShapeType="1"/>
                </p:cNvSpPr>
                <p:nvPr/>
              </p:nvSpPr>
              <p:spPr bwMode="auto">
                <a:xfrm>
                  <a:off x="3456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439" name="Line 23"/>
                <p:cNvSpPr>
                  <a:spLocks noChangeShapeType="1"/>
                </p:cNvSpPr>
                <p:nvPr/>
              </p:nvSpPr>
              <p:spPr bwMode="auto">
                <a:xfrm>
                  <a:off x="3552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440" name="Line 24"/>
                <p:cNvSpPr>
                  <a:spLocks noChangeShapeType="1"/>
                </p:cNvSpPr>
                <p:nvPr/>
              </p:nvSpPr>
              <p:spPr bwMode="auto">
                <a:xfrm>
                  <a:off x="3648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441" name="Line 25"/>
                <p:cNvSpPr>
                  <a:spLocks noChangeShapeType="1"/>
                </p:cNvSpPr>
                <p:nvPr/>
              </p:nvSpPr>
              <p:spPr bwMode="auto">
                <a:xfrm>
                  <a:off x="3744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442" name="Line 26"/>
                <p:cNvSpPr>
                  <a:spLocks noChangeShapeType="1"/>
                </p:cNvSpPr>
                <p:nvPr/>
              </p:nvSpPr>
              <p:spPr bwMode="auto">
                <a:xfrm>
                  <a:off x="3840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443" name="Line 27"/>
                <p:cNvSpPr>
                  <a:spLocks noChangeShapeType="1"/>
                </p:cNvSpPr>
                <p:nvPr/>
              </p:nvSpPr>
              <p:spPr bwMode="auto">
                <a:xfrm>
                  <a:off x="3936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41692" name="Text Box 28"/>
              <p:cNvSpPr txBox="1">
                <a:spLocks noChangeArrowheads="1"/>
              </p:cNvSpPr>
              <p:nvPr/>
            </p:nvSpPr>
            <p:spPr bwMode="auto">
              <a:xfrm rot="21476147">
                <a:off x="2199" y="1043"/>
                <a:ext cx="2841" cy="25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2000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Strip</a:t>
                </a:r>
                <a:r>
                  <a:rPr lang="it-IT" sz="200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 =</a:t>
                </a:r>
                <a:r>
                  <a:rPr lang="en-US" dirty="0">
                    <a:solidFill>
                      <a:srgbClr val="6600FF"/>
                    </a:solidFill>
                    <a:latin typeface="Times New Roman" pitchFamily="18" charset="0"/>
                    <a:cs typeface="+mn-cs"/>
                  </a:rPr>
                  <a:t>SPACE PIXEL,  6.5 x 62 cm</a:t>
                </a:r>
                <a:r>
                  <a:rPr lang="en-US" baseline="30000" dirty="0">
                    <a:solidFill>
                      <a:srgbClr val="6600FF"/>
                    </a:solidFill>
                    <a:latin typeface="Times New Roman" pitchFamily="18" charset="0"/>
                    <a:cs typeface="+mn-cs"/>
                  </a:rPr>
                  <a:t>2</a:t>
                </a:r>
                <a:r>
                  <a:rPr lang="en-US" dirty="0">
                    <a:solidFill>
                      <a:srgbClr val="6600FF"/>
                    </a:solidFill>
                    <a:latin typeface="Times New Roman" pitchFamily="18" charset="0"/>
                    <a:cs typeface="+mn-cs"/>
                  </a:rPr>
                  <a:t>, 124800 </a:t>
                </a:r>
              </a:p>
            </p:txBody>
          </p:sp>
        </p:grp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3733800" y="2820988"/>
            <a:ext cx="4799013" cy="3427412"/>
            <a:chOff x="2352" y="1777"/>
            <a:chExt cx="3023" cy="2159"/>
          </a:xfrm>
        </p:grpSpPr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2352" y="3456"/>
              <a:ext cx="2064" cy="480"/>
              <a:chOff x="2352" y="3456"/>
              <a:chExt cx="2064" cy="480"/>
            </a:xfrm>
          </p:grpSpPr>
          <p:sp>
            <p:nvSpPr>
              <p:cNvPr id="17428" name="Line 31"/>
              <p:cNvSpPr>
                <a:spLocks noChangeShapeType="1"/>
              </p:cNvSpPr>
              <p:nvPr/>
            </p:nvSpPr>
            <p:spPr bwMode="auto">
              <a:xfrm flipH="1">
                <a:off x="2352" y="3504"/>
                <a:ext cx="96" cy="43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29" name="Line 32"/>
              <p:cNvSpPr>
                <a:spLocks noChangeShapeType="1"/>
              </p:cNvSpPr>
              <p:nvPr/>
            </p:nvSpPr>
            <p:spPr bwMode="auto">
              <a:xfrm flipV="1">
                <a:off x="2352" y="3888"/>
                <a:ext cx="2064" cy="48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30" name="Line 33"/>
              <p:cNvSpPr>
                <a:spLocks noChangeShapeType="1"/>
              </p:cNvSpPr>
              <p:nvPr/>
            </p:nvSpPr>
            <p:spPr bwMode="auto">
              <a:xfrm flipV="1">
                <a:off x="2448" y="3456"/>
                <a:ext cx="1680" cy="48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31" name="Line 34"/>
              <p:cNvSpPr>
                <a:spLocks noChangeShapeType="1"/>
              </p:cNvSpPr>
              <p:nvPr/>
            </p:nvSpPr>
            <p:spPr bwMode="auto">
              <a:xfrm>
                <a:off x="4128" y="3456"/>
                <a:ext cx="288" cy="43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41699" name="Text Box 35"/>
            <p:cNvSpPr txBox="1">
              <a:spLocks noChangeArrowheads="1"/>
            </p:cNvSpPr>
            <p:nvPr/>
          </p:nvSpPr>
          <p:spPr bwMode="auto">
            <a:xfrm rot="-86592">
              <a:off x="2496" y="3494"/>
              <a:ext cx="6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it-IT" sz="20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+mn-cs"/>
                </a:rPr>
                <a:t>BigPad</a:t>
              </a:r>
            </a:p>
          </p:txBody>
        </p:sp>
        <p:sp>
          <p:nvSpPr>
            <p:cNvPr id="241700" name="Text Box 36"/>
            <p:cNvSpPr txBox="1">
              <a:spLocks noChangeArrowheads="1"/>
            </p:cNvSpPr>
            <p:nvPr/>
          </p:nvSpPr>
          <p:spPr bwMode="auto">
            <a:xfrm rot="-84348">
              <a:off x="2976" y="1777"/>
              <a:ext cx="2399" cy="42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it-IT" sz="2000">
                  <a:solidFill>
                    <a:srgbClr val="33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+mn-cs"/>
                </a:rPr>
                <a:t>BigPad =</a:t>
              </a:r>
              <a:r>
                <a:rPr lang="en-US">
                  <a:solidFill>
                    <a:srgbClr val="6600FF"/>
                  </a:solidFill>
                  <a:latin typeface="Times New Roman" pitchFamily="18" charset="0"/>
                  <a:cs typeface="+mn-cs"/>
                </a:rPr>
                <a:t>CHARGE readout PIXEL,  120 x 145 cm</a:t>
              </a:r>
              <a:r>
                <a:rPr lang="en-US" baseline="30000">
                  <a:solidFill>
                    <a:srgbClr val="6600FF"/>
                  </a:solidFill>
                  <a:latin typeface="Times New Roman" pitchFamily="18" charset="0"/>
                  <a:cs typeface="+mn-cs"/>
                </a:rPr>
                <a:t>2</a:t>
              </a:r>
              <a:r>
                <a:rPr lang="en-US">
                  <a:solidFill>
                    <a:srgbClr val="6600FF"/>
                  </a:solidFill>
                  <a:latin typeface="Times New Roman" pitchFamily="18" charset="0"/>
                  <a:cs typeface="+mn-cs"/>
                </a:rPr>
                <a:t>, 3120 </a:t>
              </a:r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4343400" y="2184400"/>
            <a:ext cx="4267200" cy="4056063"/>
            <a:chOff x="2736" y="1376"/>
            <a:chExt cx="2688" cy="2555"/>
          </a:xfrm>
        </p:grpSpPr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2736" y="1376"/>
              <a:ext cx="2688" cy="2555"/>
              <a:chOff x="2736" y="1376"/>
              <a:chExt cx="2688" cy="2555"/>
            </a:xfrm>
          </p:grpSpPr>
          <p:grpSp>
            <p:nvGrpSpPr>
              <p:cNvPr id="13" name="Group 39"/>
              <p:cNvGrpSpPr>
                <a:grpSpLocks/>
              </p:cNvGrpSpPr>
              <p:nvPr/>
            </p:nvGrpSpPr>
            <p:grpSpPr bwMode="auto">
              <a:xfrm>
                <a:off x="3118" y="3643"/>
                <a:ext cx="962" cy="288"/>
                <a:chOff x="3118" y="3643"/>
                <a:chExt cx="962" cy="288"/>
              </a:xfrm>
            </p:grpSpPr>
            <p:sp>
              <p:nvSpPr>
                <p:cNvPr id="17422" name="Line 40"/>
                <p:cNvSpPr>
                  <a:spLocks noChangeShapeType="1"/>
                </p:cNvSpPr>
                <p:nvPr/>
              </p:nvSpPr>
              <p:spPr bwMode="auto">
                <a:xfrm>
                  <a:off x="3120" y="3691"/>
                  <a:ext cx="0" cy="240"/>
                </a:xfrm>
                <a:prstGeom prst="line">
                  <a:avLst/>
                </a:prstGeom>
                <a:noFill/>
                <a:ln w="25400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7423" name="Line 41"/>
                <p:cNvSpPr>
                  <a:spLocks noChangeShapeType="1"/>
                </p:cNvSpPr>
                <p:nvPr/>
              </p:nvSpPr>
              <p:spPr bwMode="auto">
                <a:xfrm rot="55870" flipV="1">
                  <a:off x="3118" y="3649"/>
                  <a:ext cx="865" cy="47"/>
                </a:xfrm>
                <a:prstGeom prst="line">
                  <a:avLst/>
                </a:prstGeom>
                <a:noFill/>
                <a:ln w="25400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7424" name="Line 42"/>
                <p:cNvSpPr>
                  <a:spLocks noChangeShapeType="1"/>
                </p:cNvSpPr>
                <p:nvPr/>
              </p:nvSpPr>
              <p:spPr bwMode="auto">
                <a:xfrm rot="-470545">
                  <a:off x="3984" y="3643"/>
                  <a:ext cx="96" cy="288"/>
                </a:xfrm>
                <a:prstGeom prst="line">
                  <a:avLst/>
                </a:prstGeom>
                <a:noFill/>
                <a:ln w="25400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241707" name="Text Box 43"/>
              <p:cNvSpPr txBox="1">
                <a:spLocks noChangeArrowheads="1"/>
              </p:cNvSpPr>
              <p:nvPr/>
            </p:nvSpPr>
            <p:spPr bwMode="auto">
              <a:xfrm rot="-86592">
                <a:off x="3264" y="3456"/>
                <a:ext cx="62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Pad</a:t>
                </a:r>
              </a:p>
            </p:txBody>
          </p:sp>
          <p:sp>
            <p:nvSpPr>
              <p:cNvPr id="241708" name="Text Box 44"/>
              <p:cNvSpPr txBox="1">
                <a:spLocks noChangeArrowheads="1"/>
              </p:cNvSpPr>
              <p:nvPr/>
            </p:nvSpPr>
            <p:spPr bwMode="auto">
              <a:xfrm rot="-84348">
                <a:off x="2736" y="1376"/>
                <a:ext cx="2688" cy="25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200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  <a:cs typeface="+mn-cs"/>
                  </a:rPr>
                  <a:t>Pad =</a:t>
                </a:r>
                <a:r>
                  <a:rPr lang="en-US" dirty="0">
                    <a:solidFill>
                      <a:srgbClr val="6600FF"/>
                    </a:solidFill>
                    <a:latin typeface="Times New Roman" pitchFamily="18" charset="0"/>
                    <a:cs typeface="+mn-cs"/>
                  </a:rPr>
                  <a:t>TIME PIXEL,  56 x 62 cm</a:t>
                </a:r>
                <a:r>
                  <a:rPr lang="en-US" baseline="30000" dirty="0">
                    <a:solidFill>
                      <a:srgbClr val="6600FF"/>
                    </a:solidFill>
                    <a:latin typeface="Times New Roman" pitchFamily="18" charset="0"/>
                    <a:cs typeface="+mn-cs"/>
                  </a:rPr>
                  <a:t>2</a:t>
                </a:r>
                <a:r>
                  <a:rPr lang="en-US" dirty="0">
                    <a:solidFill>
                      <a:srgbClr val="6600FF"/>
                    </a:solidFill>
                    <a:latin typeface="Times New Roman" pitchFamily="18" charset="0"/>
                    <a:cs typeface="+mn-cs"/>
                  </a:rPr>
                  <a:t>, 15600 </a:t>
                </a:r>
              </a:p>
            </p:txBody>
          </p:sp>
        </p:grpSp>
        <p:sp>
          <p:nvSpPr>
            <p:cNvPr id="17418" name="Rectangle 45"/>
            <p:cNvSpPr>
              <a:spLocks noChangeArrowheads="1"/>
            </p:cNvSpPr>
            <p:nvPr/>
          </p:nvSpPr>
          <p:spPr bwMode="auto">
            <a:xfrm>
              <a:off x="4080" y="2822"/>
              <a:ext cx="65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>
                  <a:solidFill>
                    <a:srgbClr val="F02616"/>
                  </a:solidFill>
                  <a:latin typeface="Tahoma" pitchFamily="34" charset="0"/>
                </a:rPr>
                <a:t>σ</a:t>
              </a:r>
              <a:r>
                <a:rPr lang="it-IT" sz="2000" baseline="-25000">
                  <a:solidFill>
                    <a:srgbClr val="F02616"/>
                  </a:solidFill>
                  <a:latin typeface="Tahoma" pitchFamily="34" charset="0"/>
                </a:rPr>
                <a:t>t</a:t>
              </a:r>
              <a:r>
                <a:rPr lang="it-IT" sz="2000">
                  <a:solidFill>
                    <a:srgbClr val="F02616"/>
                  </a:solidFill>
                  <a:latin typeface="Tahoma" pitchFamily="34" charset="0"/>
                </a:rPr>
                <a:t>≈1 ns</a:t>
              </a:r>
            </a:p>
          </p:txBody>
        </p:sp>
      </p:grp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Camarri - WAPP 2011 - Darjeeling, India - Dec 17-19, 2011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1885</Words>
  <Application>Microsoft Office PowerPoint</Application>
  <PresentationFormat>On-screen Show (4:3)</PresentationFormat>
  <Paragraphs>279</Paragraphs>
  <Slides>68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Equazione</vt:lpstr>
      <vt:lpstr>Latest results from ARGO-YBJ</vt:lpstr>
      <vt:lpstr>Slide 2</vt:lpstr>
      <vt:lpstr>Slide 3</vt:lpstr>
      <vt:lpstr>Outline</vt:lpstr>
      <vt:lpstr>Slide 5</vt:lpstr>
      <vt:lpstr>Experimental Hall</vt:lpstr>
      <vt:lpstr>Slide 7</vt:lpstr>
      <vt:lpstr>The ARGO-YBJ Resistive Plate Chambers</vt:lpstr>
      <vt:lpstr>Slide 9</vt:lpstr>
      <vt:lpstr>Slide 10</vt:lpstr>
      <vt:lpstr>Operational Modes</vt:lpstr>
      <vt:lpstr>Analog read-out</vt:lpstr>
      <vt:lpstr>Slide 13</vt:lpstr>
      <vt:lpstr>Slide 14</vt:lpstr>
      <vt:lpstr>Stability</vt:lpstr>
      <vt:lpstr>The Moon Shadow technique </vt:lpstr>
      <vt:lpstr>Slide 17</vt:lpstr>
      <vt:lpstr>Slide 18</vt:lpstr>
      <vt:lpstr>g-ray astronomy</vt:lpstr>
      <vt:lpstr>γ/h discrimination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ATEL #3801</vt:lpstr>
      <vt:lpstr>Swift 15-50keV</vt:lpstr>
      <vt:lpstr>ARGO-YBJ result (very preliminary)</vt:lpstr>
      <vt:lpstr>ARGO-YBJ result  (very preliminary)</vt:lpstr>
      <vt:lpstr>ARGO-YBJ result  (very preliminary)</vt:lpstr>
      <vt:lpstr>Mrk501 long-term curve at VHE</vt:lpstr>
      <vt:lpstr>Summary (1)</vt:lpstr>
      <vt:lpstr>Summary (2)  Results of 3 years of ARGO-YBJ observations</vt:lpstr>
      <vt:lpstr>Summary (3)  Results of 3 years of ARGO-YBJ observations</vt:lpstr>
      <vt:lpstr>Summary (4)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results from ARGO-YBJ</dc:title>
  <dc:creator>Paolo Camarri</dc:creator>
  <cp:lastModifiedBy>Paolo Camarri</cp:lastModifiedBy>
  <cp:revision>91</cp:revision>
  <dcterms:created xsi:type="dcterms:W3CDTF">2011-12-16T16:35:14Z</dcterms:created>
  <dcterms:modified xsi:type="dcterms:W3CDTF">2011-12-17T06:25:57Z</dcterms:modified>
</cp:coreProperties>
</file>