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8" r:id="rId4"/>
    <p:sldId id="293" r:id="rId5"/>
    <p:sldId id="262" r:id="rId6"/>
    <p:sldId id="295" r:id="rId7"/>
    <p:sldId id="296" r:id="rId8"/>
    <p:sldId id="297" r:id="rId9"/>
    <p:sldId id="298" r:id="rId10"/>
    <p:sldId id="263" r:id="rId11"/>
    <p:sldId id="264" r:id="rId12"/>
    <p:sldId id="267" r:id="rId13"/>
    <p:sldId id="265" r:id="rId14"/>
    <p:sldId id="26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68" r:id="rId25"/>
    <p:sldId id="278" r:id="rId26"/>
    <p:sldId id="280" r:id="rId27"/>
    <p:sldId id="279" r:id="rId28"/>
    <p:sldId id="281" r:id="rId29"/>
    <p:sldId id="282" r:id="rId30"/>
    <p:sldId id="283" r:id="rId31"/>
    <p:sldId id="284" r:id="rId32"/>
    <p:sldId id="286" r:id="rId33"/>
    <p:sldId id="292" r:id="rId34"/>
    <p:sldId id="291" r:id="rId35"/>
    <p:sldId id="29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89535C-C0D3-4300-8F1B-11633076517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81A3AD-E0C5-486D-9C98-1CBACE4F4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4384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Arunava Bhadra</a:t>
            </a:r>
          </a:p>
          <a:p>
            <a:r>
              <a:rPr lang="en-US" b="1" dirty="0" smtClean="0"/>
              <a:t>High Energy &amp; Cosmic Ray Research Ctr.</a:t>
            </a:r>
          </a:p>
          <a:p>
            <a:r>
              <a:rPr lang="en-US" b="1" dirty="0" smtClean="0"/>
              <a:t>North Bengal University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TeV Neutrinos and Gamma rays from Pulsars/Magnetars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486400"/>
          </a:xfrm>
        </p:spPr>
        <p:txBody>
          <a:bodyPr/>
          <a:lstStyle/>
          <a:p>
            <a:pPr algn="just"/>
            <a:r>
              <a:rPr lang="en-US" dirty="0" smtClean="0"/>
              <a:t>Presence of a </a:t>
            </a:r>
            <a:r>
              <a:rPr lang="en-US" dirty="0" err="1" smtClean="0"/>
              <a:t>hadronic</a:t>
            </a:r>
            <a:r>
              <a:rPr lang="en-US" dirty="0" smtClean="0"/>
              <a:t> component in the flux of pulsar accelerated particles should result in the emission of high-energy neutrinos and gamma-rays simultaneously.</a:t>
            </a:r>
          </a:p>
          <a:p>
            <a:pPr algn="just"/>
            <a:r>
              <a:rPr lang="en-US" dirty="0" smtClean="0"/>
              <a:t>both charged and neutral </a:t>
            </a:r>
            <a:r>
              <a:rPr lang="en-US" dirty="0" err="1" smtClean="0"/>
              <a:t>pions</a:t>
            </a:r>
            <a:r>
              <a:rPr lang="en-US" dirty="0" smtClean="0"/>
              <a:t> are produced in the interactions of energetic hadrons with the ambient photon fields surrounding the acceleration region.</a:t>
            </a:r>
          </a:p>
          <a:p>
            <a:pPr algn="just"/>
            <a:r>
              <a:rPr lang="en-US" dirty="0" smtClean="0"/>
              <a:t>Constraint from gamma ray observation –</a:t>
            </a:r>
          </a:p>
          <a:p>
            <a:pPr lvl="1" algn="just"/>
            <a:r>
              <a:rPr lang="en-US" dirty="0" smtClean="0"/>
              <a:t>Some idea about the expected neutrino flux should be readily available from the gamma ray observations.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Models for acceleration of particles by pulsars/</a:t>
            </a:r>
            <a:r>
              <a:rPr lang="en-US" dirty="0" err="1" smtClean="0"/>
              <a:t>Magnetars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Polar gap </a:t>
            </a:r>
            <a:r>
              <a:rPr lang="en-US" dirty="0" smtClean="0"/>
              <a:t>model (</a:t>
            </a:r>
            <a:r>
              <a:rPr lang="en-US" dirty="0" err="1" smtClean="0"/>
              <a:t>Ruderman</a:t>
            </a:r>
            <a:r>
              <a:rPr lang="en-US" dirty="0" smtClean="0"/>
              <a:t> &amp; Sutherland 1975)</a:t>
            </a:r>
            <a:endParaRPr lang="en-US" dirty="0" smtClean="0"/>
          </a:p>
          <a:p>
            <a:pPr lvl="1" algn="just"/>
            <a:r>
              <a:rPr lang="en-US" dirty="0" smtClean="0"/>
              <a:t>acceleration of particles takes place in the open field line region above the magnetic pole of the neutron star.</a:t>
            </a:r>
          </a:p>
          <a:p>
            <a:pPr algn="just"/>
            <a:r>
              <a:rPr lang="en-US" dirty="0" smtClean="0"/>
              <a:t>The Outer-gap </a:t>
            </a:r>
            <a:r>
              <a:rPr lang="en-US" dirty="0" smtClean="0"/>
              <a:t>model (Cheng, </a:t>
            </a:r>
            <a:r>
              <a:rPr lang="en-US" dirty="0" err="1" smtClean="0"/>
              <a:t>Hu</a:t>
            </a:r>
            <a:r>
              <a:rPr lang="en-US" dirty="0" smtClean="0"/>
              <a:t>, </a:t>
            </a:r>
            <a:r>
              <a:rPr lang="en-US" dirty="0" err="1" smtClean="0"/>
              <a:t>Ruderman</a:t>
            </a:r>
            <a:r>
              <a:rPr lang="en-US" dirty="0" smtClean="0"/>
              <a:t> 1986)</a:t>
            </a:r>
            <a:endParaRPr lang="en-US" dirty="0" smtClean="0"/>
          </a:p>
          <a:p>
            <a:pPr lvl="1" algn="just"/>
            <a:r>
              <a:rPr lang="en-US" dirty="0" smtClean="0"/>
              <a:t>acceleration occurs in the vacuum gaps between the neutral line and the last open line in the magnetosphere.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The Polar gap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Acceleration of particles takes place in the open field line region above the magnetic pole of the neutron star.</a:t>
            </a:r>
          </a:p>
          <a:p>
            <a:pPr algn="just"/>
            <a:r>
              <a:rPr lang="en-US" dirty="0" smtClean="0"/>
              <a:t>Particles are extracted from the polar cap and accelerated by large rotation-induced electric fields, forming the primary beam.</a:t>
            </a:r>
          </a:p>
          <a:p>
            <a:pPr algn="just"/>
            <a:r>
              <a:rPr lang="en-US" dirty="0" smtClean="0"/>
              <a:t>the region of acceleration in the polar-gap model is close to the pulsar surface</a:t>
            </a:r>
          </a:p>
          <a:p>
            <a:r>
              <a:rPr lang="en-US" dirty="0" smtClean="0"/>
              <a:t>Two possibilities</a:t>
            </a:r>
          </a:p>
          <a:p>
            <a:pPr>
              <a:buNone/>
            </a:pPr>
            <a:r>
              <a:rPr lang="en-US" dirty="0" smtClean="0"/>
              <a:t>                                      electron may be accelerated</a:t>
            </a:r>
          </a:p>
          <a:p>
            <a:pPr>
              <a:buNone/>
            </a:pPr>
            <a:r>
              <a:rPr lang="en-US" dirty="0" smtClean="0"/>
              <a:t>     or                             may lead acceleration of positive ions</a:t>
            </a:r>
            <a:endParaRPr lang="en-US" dirty="0"/>
          </a:p>
        </p:txBody>
      </p:sp>
      <p:pic>
        <p:nvPicPr>
          <p:cNvPr id="4" name="Picture 3" descr="tex2html_wrap_inline2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4864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ex2html_wrap_inline19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953000"/>
            <a:ext cx="8382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ure29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752600"/>
            <a:ext cx="4191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maximum potential drop that may be induced across the magnetic field lines between the magnetic pole and the last field lines that opens to infinity</a:t>
            </a:r>
          </a:p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dirty="0" smtClean="0">
                <a:sym typeface="Symbol"/>
              </a:rPr>
              <a:t></a:t>
            </a:r>
            <a:r>
              <a:rPr lang="en-US" dirty="0" smtClean="0"/>
              <a:t>=B</a:t>
            </a:r>
            <a:r>
              <a:rPr lang="en-US" baseline="-25000" dirty="0" smtClean="0"/>
              <a:t>s</a:t>
            </a:r>
            <a:r>
              <a:rPr lang="en-US" dirty="0" smtClean="0"/>
              <a:t>R</a:t>
            </a:r>
            <a:r>
              <a:rPr lang="en-US" baseline="-25000" dirty="0" smtClean="0"/>
              <a:t>S</a:t>
            </a:r>
            <a:r>
              <a:rPr lang="en-US" baseline="30000" dirty="0" smtClean="0"/>
              <a:t>3</a:t>
            </a:r>
            <a:r>
              <a:rPr lang="en-US" dirty="0" smtClean="0">
                <a:sym typeface="Symbol"/>
              </a:rPr>
              <a:t></a:t>
            </a:r>
            <a:r>
              <a:rPr lang="en-US" baseline="30000" dirty="0" smtClean="0"/>
              <a:t>2</a:t>
            </a:r>
            <a:r>
              <a:rPr lang="en-US" dirty="0" smtClean="0"/>
              <a:t>/2c</a:t>
            </a:r>
            <a:r>
              <a:rPr lang="en-US" baseline="30000" dirty="0" smtClean="0"/>
              <a:t>2</a:t>
            </a:r>
          </a:p>
          <a:p>
            <a:pPr>
              <a:buNone/>
            </a:pPr>
            <a:r>
              <a:rPr lang="en-US" dirty="0" smtClean="0"/>
              <a:t>   B</a:t>
            </a:r>
            <a:r>
              <a:rPr lang="en-US" baseline="-25000" dirty="0" smtClean="0"/>
              <a:t>S</a:t>
            </a:r>
            <a:r>
              <a:rPr lang="en-US" dirty="0" smtClean="0"/>
              <a:t> is the strength of magnetic field at neutron star surface</a:t>
            </a:r>
          </a:p>
          <a:p>
            <a:pPr>
              <a:buNone/>
            </a:pPr>
            <a:r>
              <a:rPr lang="en-US" dirty="0" smtClean="0"/>
              <a:t>   R</a:t>
            </a:r>
            <a:r>
              <a:rPr lang="en-US" baseline="-25000" dirty="0" smtClean="0"/>
              <a:t>S</a:t>
            </a:r>
            <a:r>
              <a:rPr lang="en-US" dirty="0" smtClean="0"/>
              <a:t> is the radius of the neutron star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ym typeface="Symbol"/>
              </a:rPr>
              <a:t></a:t>
            </a:r>
            <a:r>
              <a:rPr lang="en-US" dirty="0" smtClean="0"/>
              <a:t> is the angular velocity</a:t>
            </a:r>
          </a:p>
          <a:p>
            <a:r>
              <a:rPr lang="en-US" dirty="0" smtClean="0"/>
              <a:t>For young millisecond pulsar with high magnetic fields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 ~ </a:t>
            </a:r>
            <a:r>
              <a:rPr lang="en-US" dirty="0" smtClean="0"/>
              <a:t>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18</a:t>
            </a:r>
            <a:r>
              <a:rPr lang="en-US" dirty="0" smtClean="0"/>
              <a:t> B</a:t>
            </a:r>
            <a:r>
              <a:rPr lang="en-US" baseline="-25000" dirty="0" smtClean="0"/>
              <a:t>12</a:t>
            </a:r>
            <a:r>
              <a:rPr lang="en-US" dirty="0" smtClean="0"/>
              <a:t>P</a:t>
            </a:r>
            <a:r>
              <a:rPr lang="en-US" baseline="-25000" dirty="0" smtClean="0"/>
              <a:t>ms</a:t>
            </a:r>
            <a:r>
              <a:rPr lang="en-US" baseline="30000" dirty="0" smtClean="0"/>
              <a:t>-2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B</a:t>
            </a:r>
            <a:r>
              <a:rPr lang="en-US" baseline="-25000" dirty="0" smtClean="0"/>
              <a:t>S</a:t>
            </a:r>
            <a:r>
              <a:rPr lang="en-US" dirty="0" smtClean="0"/>
              <a:t>=B</a:t>
            </a:r>
            <a:r>
              <a:rPr lang="en-US" baseline="-25000" dirty="0" smtClean="0"/>
              <a:t>12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12</a:t>
            </a:r>
            <a:r>
              <a:rPr lang="en-US" dirty="0" smtClean="0"/>
              <a:t> G,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ms</a:t>
            </a:r>
            <a:r>
              <a:rPr lang="en-US" dirty="0" smtClean="0"/>
              <a:t> is the pulsar period in millisecond.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Let us conjectured that protons or heavier ions are accelerated near the surface of a pulsar by the polar caps to </a:t>
            </a:r>
            <a:r>
              <a:rPr lang="en-US" dirty="0" err="1" smtClean="0"/>
              <a:t>PeV</a:t>
            </a:r>
            <a:r>
              <a:rPr lang="en-US" dirty="0" smtClean="0"/>
              <a:t> energies (correspond to small screening) when </a:t>
            </a:r>
          </a:p>
          <a:p>
            <a:pPr algn="just">
              <a:buNone/>
            </a:pPr>
            <a:r>
              <a:rPr lang="en-US" dirty="0" smtClean="0"/>
              <a:t>                                          μ · Ω &lt; 0 </a:t>
            </a:r>
          </a:p>
          <a:p>
            <a:pPr algn="just">
              <a:buNone/>
            </a:pPr>
            <a:r>
              <a:rPr lang="en-US" dirty="0" smtClean="0"/>
              <a:t>    (such a condition is expected to hold for half of the total pulsars). </a:t>
            </a:r>
          </a:p>
          <a:p>
            <a:pPr algn="just"/>
            <a:r>
              <a:rPr lang="en-US" dirty="0" smtClean="0"/>
              <a:t>When pulsar-accelerated ions interact with the thermal radiation field of pulsar, the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-resonance state may occur provided their energies exceed the threshold energy for the process.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threshold condition for the production of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-resonance state in </a:t>
            </a:r>
            <a:r>
              <a:rPr lang="en-US" dirty="0" err="1" smtClean="0"/>
              <a:t>pγ</a:t>
            </a:r>
            <a:r>
              <a:rPr lang="en-US" dirty="0" smtClean="0"/>
              <a:t> interaction is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                </a:t>
            </a:r>
            <a:r>
              <a:rPr lang="en-US" baseline="-25000" dirty="0" smtClean="0"/>
              <a:t>p</a:t>
            </a:r>
            <a:r>
              <a:rPr lang="en-US" dirty="0" smtClean="0">
                <a:sym typeface="Symbol"/>
              </a:rPr>
              <a:t>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(1-cos</a:t>
            </a:r>
            <a:r>
              <a:rPr lang="en-US" dirty="0" smtClean="0">
                <a:sym typeface="Symbol"/>
              </a:rPr>
              <a:t></a:t>
            </a:r>
            <a:r>
              <a:rPr lang="en-US" baseline="-25000" dirty="0" smtClean="0"/>
              <a:t>p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0.3 GeV</a:t>
            </a:r>
            <a:r>
              <a:rPr lang="en-US" baseline="30000" dirty="0" smtClean="0"/>
              <a:t>2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</a:t>
            </a:r>
            <a:r>
              <a:rPr lang="en-US" baseline="-25000" dirty="0" smtClean="0"/>
              <a:t>p</a:t>
            </a:r>
            <a:r>
              <a:rPr lang="en-US" dirty="0" smtClean="0"/>
              <a:t>  Proton energy, </a:t>
            </a:r>
            <a:r>
              <a:rPr lang="en-US" dirty="0" smtClean="0">
                <a:sym typeface="Symbol"/>
              </a:rPr>
              <a:t>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 photon energy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</a:t>
            </a:r>
            <a:r>
              <a:rPr lang="en-US" baseline="-25000" dirty="0" smtClean="0"/>
              <a:t>p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 angle between proton and photon in the Lab frame.</a:t>
            </a:r>
          </a:p>
          <a:p>
            <a:r>
              <a:rPr lang="en-US" dirty="0" smtClean="0"/>
              <a:t>The energy of a thermal photon near the surface of the neutron star is</a:t>
            </a:r>
          </a:p>
          <a:p>
            <a:pPr>
              <a:buNone/>
            </a:pPr>
            <a:r>
              <a:rPr lang="en-US" dirty="0" smtClean="0"/>
              <a:t>                                2.8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 err="1" smtClean="0"/>
              <a:t>kT</a:t>
            </a:r>
            <a:r>
              <a:rPr lang="en-US" baseline="-25000" dirty="0" err="1" smtClean="0"/>
              <a:t>S</a:t>
            </a:r>
            <a:r>
              <a:rPr lang="en-US" dirty="0" smtClean="0"/>
              <a:t> (1+z</a:t>
            </a:r>
            <a:r>
              <a:rPr lang="en-US" baseline="-25000" dirty="0" smtClean="0"/>
              <a:t>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T</a:t>
            </a:r>
            <a:r>
              <a:rPr lang="en-US" baseline="-25000" dirty="0" smtClean="0"/>
              <a:t>S</a:t>
            </a:r>
            <a:r>
              <a:rPr lang="en-US" dirty="0" smtClean="0"/>
              <a:t> is the surface temperature of Neutron star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The condition for the production of the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-resonance becomes</a:t>
            </a:r>
          </a:p>
          <a:p>
            <a:pPr>
              <a:buNone/>
            </a:pPr>
            <a:r>
              <a:rPr lang="en-US" dirty="0" smtClean="0"/>
              <a:t>                         B</a:t>
            </a:r>
            <a:r>
              <a:rPr lang="en-US" baseline="-25000" dirty="0" smtClean="0"/>
              <a:t>12</a:t>
            </a:r>
            <a:r>
              <a:rPr lang="en-US" dirty="0" smtClean="0"/>
              <a:t> P</a:t>
            </a:r>
            <a:r>
              <a:rPr lang="en-US" baseline="-25000" dirty="0" smtClean="0"/>
              <a:t>ms</a:t>
            </a:r>
            <a:r>
              <a:rPr lang="en-US" baseline="30000" dirty="0" smtClean="0"/>
              <a:t>-2</a:t>
            </a:r>
            <a:r>
              <a:rPr lang="en-US" dirty="0" smtClean="0"/>
              <a:t>T</a:t>
            </a:r>
            <a:r>
              <a:rPr lang="en-US" baseline="-25000" dirty="0" smtClean="0"/>
              <a:t>0.1keV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3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T</a:t>
            </a:r>
            <a:r>
              <a:rPr lang="en-US" baseline="-25000" dirty="0" smtClean="0"/>
              <a:t>0.1keV </a:t>
            </a:r>
            <a:r>
              <a:rPr lang="en-US" dirty="0" smtClean="0">
                <a:sym typeface="Symbol"/>
              </a:rPr>
              <a:t></a:t>
            </a:r>
            <a:r>
              <a:rPr lang="en-US" dirty="0" smtClean="0"/>
              <a:t> (</a:t>
            </a:r>
            <a:r>
              <a:rPr lang="en-US" dirty="0" err="1" smtClean="0"/>
              <a:t>kT</a:t>
            </a:r>
            <a:r>
              <a:rPr lang="en-US" baseline="-25000" dirty="0" err="1" smtClean="0"/>
              <a:t>S</a:t>
            </a:r>
            <a:r>
              <a:rPr lang="en-US" dirty="0" smtClean="0"/>
              <a:t>/0.1 </a:t>
            </a:r>
            <a:r>
              <a:rPr lang="en-US" dirty="0" err="1" smtClean="0"/>
              <a:t>keV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dirty="0" smtClean="0"/>
              <a:t>      typical surface temperature of neutron star is 0.1 </a:t>
            </a:r>
            <a:r>
              <a:rPr lang="en-US" dirty="0" err="1" smtClean="0"/>
              <a:t>keV</a:t>
            </a:r>
            <a:endParaRPr lang="en-US" dirty="0" smtClean="0"/>
          </a:p>
          <a:p>
            <a:r>
              <a:rPr lang="en-US" dirty="0" smtClean="0"/>
              <a:t>Such a condition holds for many young pulsars, and thus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-resonance  should occur in the atmosphere of many pulsars.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Gamma and Neutrino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Gamma-rays and neutrinos are produced via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-resonance through the following channels</a:t>
            </a:r>
          </a:p>
          <a:p>
            <a:pPr algn="just">
              <a:buNone/>
            </a:pP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charge-changing reaction takes place just one-third of the time, </a:t>
            </a:r>
          </a:p>
          <a:p>
            <a:pPr algn="just"/>
            <a:r>
              <a:rPr lang="en-US" dirty="0" smtClean="0"/>
              <a:t>On the average four high-energy gamma-rays are produced for every three high-energy neutrinos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438400"/>
            <a:ext cx="4572000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flux of gamma-rays and </a:t>
            </a:r>
            <a:r>
              <a:rPr lang="en-US" dirty="0" err="1" smtClean="0"/>
              <a:t>muon</a:t>
            </a:r>
            <a:r>
              <a:rPr lang="en-US" dirty="0" smtClean="0"/>
              <a:t> neutrinos from pulsars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charge density of ions near the pulsar surface is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        </a:t>
            </a:r>
            <a:r>
              <a:rPr lang="en-US" baseline="-25000" dirty="0" smtClean="0"/>
              <a:t>q</a:t>
            </a:r>
            <a:r>
              <a:rPr lang="en-US" dirty="0" smtClean="0"/>
              <a:t> = </a:t>
            </a:r>
            <a:r>
              <a:rPr lang="en-US" dirty="0" err="1" smtClean="0"/>
              <a:t>eZn</a:t>
            </a:r>
            <a:r>
              <a:rPr lang="en-US" baseline="-25000" dirty="0" err="1" smtClean="0"/>
              <a:t>GJ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where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GJ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</a:t>
            </a:r>
            <a:r>
              <a:rPr lang="en-US" dirty="0" smtClean="0"/>
              <a:t> B</a:t>
            </a:r>
            <a:r>
              <a:rPr lang="en-US" baseline="-25000" dirty="0" smtClean="0"/>
              <a:t>s</a:t>
            </a:r>
            <a:r>
              <a:rPr lang="en-US" dirty="0" smtClean="0"/>
              <a:t>R</a:t>
            </a:r>
            <a:r>
              <a:rPr lang="en-US" baseline="30000" dirty="0" smtClean="0"/>
              <a:t>3</a:t>
            </a:r>
            <a:r>
              <a:rPr lang="en-US" dirty="0" smtClean="0">
                <a:sym typeface="Symbol"/>
              </a:rPr>
              <a:t></a:t>
            </a:r>
            <a:r>
              <a:rPr lang="en-US" dirty="0" smtClean="0"/>
              <a:t>/(4</a:t>
            </a:r>
            <a:r>
              <a:rPr lang="en-US" dirty="0" smtClean="0">
                <a:sym typeface="Symbol"/>
              </a:rPr>
              <a:t></a:t>
            </a:r>
            <a:r>
              <a:rPr lang="en-US" dirty="0" smtClean="0"/>
              <a:t>Zecr</a:t>
            </a:r>
            <a:r>
              <a:rPr lang="en-US" baseline="30000" dirty="0" smtClean="0"/>
              <a:t>3</a:t>
            </a:r>
            <a:r>
              <a:rPr lang="en-US" dirty="0" smtClean="0"/>
              <a:t>)  is the </a:t>
            </a:r>
            <a:r>
              <a:rPr lang="en-US" dirty="0" err="1" smtClean="0"/>
              <a:t>Goldreich</a:t>
            </a:r>
            <a:r>
              <a:rPr lang="en-US" dirty="0" smtClean="0"/>
              <a:t>–Julian density at distance r</a:t>
            </a:r>
          </a:p>
          <a:p>
            <a:r>
              <a:rPr lang="en-US" dirty="0" smtClean="0"/>
              <a:t>   The charged particle density in the polar gap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/>
              <a:t>gap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(1-f</a:t>
            </a:r>
            <a:r>
              <a:rPr lang="en-US" baseline="-25000" dirty="0" smtClean="0"/>
              <a:t>d</a:t>
            </a:r>
            <a:r>
              <a:rPr lang="en-US" dirty="0" smtClean="0"/>
              <a:t>)</a:t>
            </a:r>
            <a:r>
              <a:rPr lang="en-US" dirty="0" err="1" smtClean="0"/>
              <a:t>n</a:t>
            </a:r>
            <a:r>
              <a:rPr lang="en-US" baseline="-25000" dirty="0" err="1" smtClean="0"/>
              <a:t>GJ</a:t>
            </a:r>
            <a:endParaRPr lang="en-US" dirty="0" smtClean="0"/>
          </a:p>
          <a:p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 is the depletion factor (a model dependent quantity) </a:t>
            </a:r>
          </a:p>
          <a:p>
            <a:r>
              <a:rPr lang="en-US" dirty="0" smtClean="0"/>
              <a:t>The flux of protons accelerated by a polar cap is </a:t>
            </a:r>
          </a:p>
          <a:p>
            <a:r>
              <a:rPr lang="en-US" dirty="0" smtClean="0"/>
              <a:t>L</a:t>
            </a:r>
            <a:r>
              <a:rPr lang="en-US" baseline="-25000" dirty="0" smtClean="0"/>
              <a:t>PC</a:t>
            </a:r>
            <a:r>
              <a:rPr lang="en-US" dirty="0" smtClean="0"/>
              <a:t> = </a:t>
            </a:r>
            <a:r>
              <a:rPr lang="en-US" dirty="0" err="1" smtClean="0"/>
              <a:t>c</a:t>
            </a:r>
            <a:r>
              <a:rPr lang="en-US" dirty="0" err="1" smtClean="0">
                <a:sym typeface="Symbol"/>
              </a:rPr>
              <a:t></a:t>
            </a:r>
            <a:r>
              <a:rPr lang="en-US" baseline="-25000" dirty="0" err="1" smtClean="0"/>
              <a:t>gap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Introduction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The energy spectrum of cosmic rays extends to extremely high energies, values exceeding 10</a:t>
            </a:r>
            <a:r>
              <a:rPr lang="en-US" sz="2800" baseline="30000" dirty="0" smtClean="0"/>
              <a:t>20</a:t>
            </a:r>
            <a:r>
              <a:rPr lang="en-US" sz="2800" dirty="0" smtClean="0"/>
              <a:t> </a:t>
            </a:r>
            <a:r>
              <a:rPr lang="en-US" sz="2800" dirty="0" err="1" smtClean="0"/>
              <a:t>eV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i="1" dirty="0" smtClean="0"/>
              <a:t>The origin of the cosmic rays and the mechanism responsible for acceleration of cosmic rays to such high energies </a:t>
            </a:r>
            <a:r>
              <a:rPr lang="en-US" sz="2800" dirty="0" smtClean="0">
                <a:solidFill>
                  <a:schemeClr val="accent2"/>
                </a:solidFill>
              </a:rPr>
              <a:t>are still not known conclusively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It is generally believed that the cosmic rays below around 10</a:t>
            </a:r>
            <a:r>
              <a:rPr lang="en-US" sz="2800" baseline="30000" dirty="0" smtClean="0"/>
              <a:t>18</a:t>
            </a:r>
            <a:r>
              <a:rPr lang="en-US" sz="2800" dirty="0" smtClean="0"/>
              <a:t> </a:t>
            </a:r>
            <a:r>
              <a:rPr lang="en-US" sz="2800" dirty="0" err="1" smtClean="0"/>
              <a:t>eV</a:t>
            </a:r>
            <a:r>
              <a:rPr lang="en-US" sz="2800" dirty="0" smtClean="0"/>
              <a:t> are of </a:t>
            </a:r>
            <a:r>
              <a:rPr lang="en-US" sz="2800" dirty="0" smtClean="0">
                <a:solidFill>
                  <a:srgbClr val="0070C0"/>
                </a:solidFill>
              </a:rPr>
              <a:t>galactic origin </a:t>
            </a:r>
            <a:r>
              <a:rPr lang="en-US" sz="2800" dirty="0" smtClean="0"/>
              <a:t>whereas those having energies above this energy are </a:t>
            </a:r>
            <a:r>
              <a:rPr lang="en-US" sz="2800" dirty="0" smtClean="0">
                <a:solidFill>
                  <a:srgbClr val="0070C0"/>
                </a:solidFill>
              </a:rPr>
              <a:t>extragalactic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The potential galactic candidate sources:</a:t>
            </a:r>
          </a:p>
          <a:p>
            <a:pPr lvl="1" algn="just"/>
            <a:r>
              <a:rPr lang="en-US" sz="2800" dirty="0" smtClean="0">
                <a:solidFill>
                  <a:srgbClr val="00B050"/>
                </a:solidFill>
              </a:rPr>
              <a:t>The remnants of supernova explosions </a:t>
            </a:r>
          </a:p>
          <a:p>
            <a:pPr lvl="1" algn="just"/>
            <a:r>
              <a:rPr lang="en-US" sz="2800" dirty="0" smtClean="0">
                <a:solidFill>
                  <a:srgbClr val="C00000"/>
                </a:solidFill>
              </a:rPr>
              <a:t>Pulsars </a:t>
            </a:r>
          </a:p>
          <a:p>
            <a:pPr lvl="1" algn="just"/>
            <a:r>
              <a:rPr lang="en-US" sz="2800" dirty="0" err="1" smtClean="0">
                <a:solidFill>
                  <a:srgbClr val="C00000"/>
                </a:solidFill>
              </a:rPr>
              <a:t>Magnetars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85800"/>
            <a:ext cx="77724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   The area of the polar cap</a:t>
            </a:r>
          </a:p>
          <a:p>
            <a:pPr>
              <a:buNone/>
            </a:pPr>
            <a:r>
              <a:rPr lang="en-US" dirty="0" smtClean="0"/>
              <a:t>                                A</a:t>
            </a:r>
            <a:r>
              <a:rPr lang="en-US" baseline="-25000" dirty="0" smtClean="0"/>
              <a:t>PC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</a:t>
            </a:r>
            <a:r>
              <a:rPr lang="en-US" dirty="0" smtClean="0"/>
              <a:t> 4</a:t>
            </a:r>
            <a:r>
              <a:rPr lang="en-US" dirty="0" smtClean="0">
                <a:sym typeface="Symbol"/>
              </a:rPr>
              <a:t></a:t>
            </a:r>
            <a:r>
              <a:rPr lang="en-US" dirty="0" smtClean="0"/>
              <a:t>R</a:t>
            </a:r>
            <a:r>
              <a:rPr lang="en-US" baseline="-25000" dirty="0" smtClean="0"/>
              <a:t>S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    </a:t>
            </a:r>
            <a:r>
              <a:rPr lang="en-US" dirty="0" smtClean="0"/>
              <a:t> is the ratio of the polar cap area to the neutron star surface area. </a:t>
            </a:r>
          </a:p>
          <a:p>
            <a:r>
              <a:rPr lang="en-US" dirty="0" smtClean="0"/>
              <a:t>The canonical polar cap radius is given by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PC</a:t>
            </a:r>
            <a:r>
              <a:rPr lang="en-US" dirty="0" smtClean="0"/>
              <a:t> = R</a:t>
            </a:r>
            <a:r>
              <a:rPr lang="en-US" baseline="-25000" dirty="0" smtClean="0"/>
              <a:t>S</a:t>
            </a:r>
            <a:r>
              <a:rPr lang="en-US" dirty="0" smtClean="0"/>
              <a:t> (</a:t>
            </a:r>
            <a:r>
              <a:rPr lang="en-US" dirty="0" smtClean="0">
                <a:sym typeface="Symbol"/>
              </a:rPr>
              <a:t></a:t>
            </a:r>
            <a:r>
              <a:rPr lang="en-US" dirty="0" smtClean="0"/>
              <a:t>R</a:t>
            </a:r>
            <a:r>
              <a:rPr lang="en-US" baseline="-25000" dirty="0" smtClean="0"/>
              <a:t>S</a:t>
            </a:r>
            <a:r>
              <a:rPr lang="en-US" dirty="0" smtClean="0"/>
              <a:t>/c)</a:t>
            </a:r>
            <a:r>
              <a:rPr lang="en-US" baseline="30000" dirty="0" smtClean="0"/>
              <a:t>1/2</a:t>
            </a:r>
            <a:r>
              <a:rPr lang="en-US" dirty="0" smtClean="0"/>
              <a:t> (</a:t>
            </a:r>
            <a:r>
              <a:rPr lang="en-US" dirty="0" err="1" smtClean="0"/>
              <a:t>Beskin</a:t>
            </a:r>
            <a:r>
              <a:rPr lang="en-US" dirty="0" smtClean="0"/>
              <a:t> et al. 1993), 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                       </a:t>
            </a:r>
            <a:r>
              <a:rPr lang="en-US" dirty="0" smtClean="0"/>
              <a:t>=</a:t>
            </a:r>
            <a:r>
              <a:rPr lang="en-US" dirty="0" smtClean="0">
                <a:sym typeface="Symbol"/>
              </a:rPr>
              <a:t></a:t>
            </a:r>
            <a:r>
              <a:rPr lang="en-US" dirty="0" smtClean="0"/>
              <a:t>R</a:t>
            </a:r>
            <a:r>
              <a:rPr lang="en-US" baseline="-25000" dirty="0" smtClean="0"/>
              <a:t>S</a:t>
            </a:r>
            <a:r>
              <a:rPr lang="en-US" dirty="0" smtClean="0"/>
              <a:t>/c</a:t>
            </a:r>
          </a:p>
          <a:p>
            <a:r>
              <a:rPr lang="en-US" dirty="0" smtClean="0"/>
              <a:t>The protons accelerated by a polar cap will interact with the </a:t>
            </a:r>
            <a:r>
              <a:rPr lang="en-US" dirty="0" err="1" smtClean="0"/>
              <a:t>ther</a:t>
            </a:r>
            <a:r>
              <a:rPr lang="en-US" dirty="0" smtClean="0"/>
              <a:t>-mal radiation field of the neutron star.</a:t>
            </a:r>
          </a:p>
          <a:p>
            <a:r>
              <a:rPr lang="en-US" dirty="0" smtClean="0"/>
              <a:t>the photon density close to the neutron star surface is</a:t>
            </a:r>
          </a:p>
          <a:p>
            <a:pPr>
              <a:buNone/>
            </a:pPr>
            <a:r>
              <a:rPr lang="en-US" dirty="0" smtClean="0"/>
              <a:t>                  n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(R</a:t>
            </a:r>
            <a:r>
              <a:rPr lang="en-US" baseline="-25000" dirty="0" smtClean="0"/>
              <a:t>S</a:t>
            </a:r>
            <a:r>
              <a:rPr lang="en-US" dirty="0" smtClean="0"/>
              <a:t>) = (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/2.8k)[(1+z</a:t>
            </a:r>
            <a:r>
              <a:rPr lang="en-US" baseline="-25000" dirty="0" smtClean="0"/>
              <a:t>g</a:t>
            </a:r>
            <a:r>
              <a:rPr lang="en-US" dirty="0" smtClean="0"/>
              <a:t>)T</a:t>
            </a:r>
            <a:r>
              <a:rPr lang="en-US" baseline="-25000" dirty="0" smtClean="0"/>
              <a:t>S</a:t>
            </a:r>
            <a:r>
              <a:rPr lang="en-US" dirty="0" smtClean="0"/>
              <a:t>]</a:t>
            </a:r>
            <a:r>
              <a:rPr lang="en-US" baseline="30000" dirty="0" smtClean="0"/>
              <a:t>3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     </a:t>
            </a:r>
            <a:r>
              <a:rPr lang="en-US" dirty="0" smtClean="0"/>
              <a:t> being the Stefan–Boltzmann constant.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Numerically n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(R</a:t>
            </a:r>
            <a:r>
              <a:rPr lang="en-US" baseline="-25000" dirty="0" smtClean="0"/>
              <a:t>S</a:t>
            </a:r>
            <a:r>
              <a:rPr lang="en-US" dirty="0" smtClean="0"/>
              <a:t>) ~ 9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19</a:t>
            </a:r>
            <a:r>
              <a:rPr lang="en-US" dirty="0" smtClean="0"/>
              <a:t> T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0.1keV</a:t>
            </a:r>
            <a:endParaRPr lang="en-US" dirty="0" smtClean="0"/>
          </a:p>
          <a:p>
            <a:r>
              <a:rPr lang="en-US" dirty="0" smtClean="0"/>
              <a:t>At radial distance r , the photon density will be </a:t>
            </a:r>
          </a:p>
          <a:p>
            <a:pPr>
              <a:buNone/>
            </a:pPr>
            <a:r>
              <a:rPr lang="en-US" dirty="0" smtClean="0"/>
              <a:t>                      n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(r) = n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(R</a:t>
            </a:r>
            <a:r>
              <a:rPr lang="en-US" baseline="-25000" dirty="0" smtClean="0"/>
              <a:t>S</a:t>
            </a:r>
            <a:r>
              <a:rPr lang="en-US" dirty="0" smtClean="0"/>
              <a:t>) (R</a:t>
            </a:r>
            <a:r>
              <a:rPr lang="en-US" baseline="-25000" dirty="0" smtClean="0"/>
              <a:t>S</a:t>
            </a:r>
            <a:r>
              <a:rPr lang="en-US" dirty="0" smtClean="0"/>
              <a:t>/r)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The probability that a </a:t>
            </a:r>
            <a:r>
              <a:rPr lang="en-US" dirty="0" err="1" smtClean="0"/>
              <a:t>PeV</a:t>
            </a:r>
            <a:r>
              <a:rPr lang="en-US" dirty="0" smtClean="0"/>
              <a:t> energy proton starting from the pulsar surface will produce </a:t>
            </a:r>
            <a:r>
              <a:rPr lang="en-US" dirty="0" smtClean="0">
                <a:sym typeface="Symbol"/>
              </a:rPr>
              <a:t></a:t>
            </a:r>
            <a:r>
              <a:rPr lang="en-US" baseline="30000" dirty="0" smtClean="0"/>
              <a:t>+</a:t>
            </a:r>
            <a:r>
              <a:rPr lang="en-US" dirty="0" smtClean="0"/>
              <a:t> particle by interacting with thermal </a:t>
            </a:r>
            <a:r>
              <a:rPr lang="en-US" dirty="0" err="1" smtClean="0"/>
              <a:t>ﬁeld</a:t>
            </a:r>
            <a:r>
              <a:rPr lang="en-US" dirty="0" smtClean="0"/>
              <a:t> is given by (Link &amp; </a:t>
            </a:r>
            <a:r>
              <a:rPr lang="en-US" dirty="0" err="1" smtClean="0"/>
              <a:t>Burgio</a:t>
            </a:r>
            <a:r>
              <a:rPr lang="en-US" dirty="0" smtClean="0"/>
              <a:t> PRL 2005)</a:t>
            </a:r>
          </a:p>
          <a:p>
            <a:pPr>
              <a:buNone/>
            </a:pPr>
            <a:r>
              <a:rPr lang="en-US" dirty="0" smtClean="0"/>
              <a:t>                        P</a:t>
            </a:r>
            <a:r>
              <a:rPr lang="en-US" baseline="-25000" dirty="0" smtClean="0"/>
              <a:t>C</a:t>
            </a:r>
            <a:r>
              <a:rPr lang="en-US" dirty="0" smtClean="0"/>
              <a:t> =1 -</a:t>
            </a:r>
            <a:r>
              <a:rPr lang="en-US" dirty="0" smtClean="0">
                <a:sym typeface="Symbol"/>
              </a:rPr>
              <a:t></a:t>
            </a:r>
            <a:r>
              <a:rPr lang="en-US" baseline="30000" dirty="0" err="1" smtClean="0"/>
              <a:t>r</a:t>
            </a:r>
            <a:r>
              <a:rPr lang="en-US" baseline="-25000" dirty="0" err="1" smtClean="0"/>
              <a:t>RS</a:t>
            </a:r>
            <a:r>
              <a:rPr lang="en-US" dirty="0" err="1" smtClean="0"/>
              <a:t>P</a:t>
            </a:r>
            <a:r>
              <a:rPr lang="en-US" dirty="0" smtClean="0"/>
              <a:t>(r)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dP</a:t>
            </a:r>
            <a:r>
              <a:rPr lang="en-US" dirty="0" smtClean="0"/>
              <a:t>/P =- n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(r)</a:t>
            </a:r>
            <a:r>
              <a:rPr lang="en-US" dirty="0" smtClean="0">
                <a:sym typeface="Symbol"/>
              </a:rPr>
              <a:t></a:t>
            </a:r>
            <a:r>
              <a:rPr lang="en-US" baseline="-25000" dirty="0" err="1" smtClean="0"/>
              <a:t>P</a:t>
            </a:r>
            <a:r>
              <a:rPr lang="en-US" baseline="-25000" dirty="0" err="1" smtClean="0">
                <a:sym typeface="Symbol"/>
              </a:rPr>
              <a:t></a:t>
            </a:r>
            <a:r>
              <a:rPr lang="en-US" dirty="0" err="1" smtClean="0"/>
              <a:t>dr</a:t>
            </a:r>
            <a:endParaRPr lang="en-US" dirty="0" smtClean="0"/>
          </a:p>
          <a:p>
            <a:r>
              <a:rPr lang="en-US" dirty="0" smtClean="0"/>
              <a:t>The threshold energy for the production of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-resonance state in </a:t>
            </a:r>
            <a:r>
              <a:rPr lang="en-US" dirty="0" err="1" smtClean="0"/>
              <a:t>pγ</a:t>
            </a:r>
            <a:r>
              <a:rPr lang="en-US" dirty="0" smtClean="0"/>
              <a:t> interaction increases rapidly with distance from the surface of neutron star because of the (1-cos</a:t>
            </a:r>
            <a:r>
              <a:rPr lang="en-US" dirty="0" smtClean="0">
                <a:sym typeface="Symbol"/>
              </a:rPr>
              <a:t></a:t>
            </a:r>
            <a:r>
              <a:rPr lang="en-US" baseline="-25000" dirty="0" smtClean="0"/>
              <a:t>p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)</a:t>
            </a:r>
            <a:r>
              <a:rPr lang="en-US" baseline="30000" dirty="0" smtClean="0"/>
              <a:t>-1 </a:t>
            </a:r>
            <a:r>
              <a:rPr lang="en-US" dirty="0" smtClean="0"/>
              <a:t>factor.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410200"/>
          </a:xfrm>
        </p:spPr>
        <p:txBody>
          <a:bodyPr/>
          <a:lstStyle/>
          <a:p>
            <a:r>
              <a:rPr lang="en-US" dirty="0" smtClean="0"/>
              <a:t>Requiring conversion to take place in the range R</a:t>
            </a:r>
            <a:r>
              <a:rPr lang="en-US" baseline="-25000" dirty="0" smtClean="0"/>
              <a:t>S</a:t>
            </a:r>
            <a:r>
              <a:rPr lang="en-US" dirty="0" smtClean="0"/>
              <a:t> ≤ r ≤ 1.2R</a:t>
            </a:r>
            <a:r>
              <a:rPr lang="en-US" baseline="-25000" dirty="0" smtClean="0"/>
              <a:t>S</a:t>
            </a:r>
            <a:r>
              <a:rPr lang="en-US" dirty="0" smtClean="0"/>
              <a:t> , P</a:t>
            </a:r>
            <a:r>
              <a:rPr lang="en-US" baseline="-25000" dirty="0" smtClean="0"/>
              <a:t>C</a:t>
            </a:r>
            <a:r>
              <a:rPr lang="en-US" dirty="0" smtClean="0"/>
              <a:t> has been found to be ~ 0.02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T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0.1keV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total </a:t>
            </a:r>
            <a:r>
              <a:rPr lang="en-US" dirty="0" err="1" smtClean="0"/>
              <a:t>ﬂux</a:t>
            </a:r>
            <a:r>
              <a:rPr lang="en-US" dirty="0" smtClean="0"/>
              <a:t> of neutrino/gamma-ray generated in pulsar from the decay of </a:t>
            </a:r>
            <a:r>
              <a:rPr lang="en-US" dirty="0" smtClean="0">
                <a:sym typeface="Symbol"/>
              </a:rPr>
              <a:t></a:t>
            </a:r>
            <a:r>
              <a:rPr lang="en-US" baseline="30000" dirty="0" smtClean="0"/>
              <a:t>+</a:t>
            </a:r>
            <a:r>
              <a:rPr lang="en-US" dirty="0" smtClean="0"/>
              <a:t> resonance is</a:t>
            </a:r>
          </a:p>
          <a:p>
            <a:pPr>
              <a:buNone/>
            </a:pPr>
            <a:r>
              <a:rPr lang="en-US" dirty="0" smtClean="0"/>
              <a:t>                          L</a:t>
            </a:r>
            <a:r>
              <a:rPr lang="en-US" baseline="30000" dirty="0" smtClean="0">
                <a:sym typeface="Symbol"/>
              </a:rPr>
              <a:t></a:t>
            </a:r>
            <a:r>
              <a:rPr lang="en-US" baseline="30000" dirty="0" smtClean="0"/>
              <a:t>/</a:t>
            </a:r>
            <a:r>
              <a:rPr lang="en-US" baseline="30000" dirty="0" smtClean="0">
                <a:sym typeface="Symbol"/>
              </a:rPr>
              <a:t></a:t>
            </a:r>
            <a:r>
              <a:rPr lang="en-US" baseline="-25000" dirty="0" smtClean="0"/>
              <a:t>PC</a:t>
            </a:r>
            <a:r>
              <a:rPr lang="en-US" dirty="0" smtClean="0"/>
              <a:t> = 2c</a:t>
            </a:r>
            <a:r>
              <a:rPr lang="en-US" dirty="0" smtClean="0">
                <a:sym typeface="Symbol"/>
              </a:rPr>
              <a:t></a:t>
            </a:r>
            <a:r>
              <a:rPr lang="en-US" baseline="-25000" dirty="0" err="1" smtClean="0"/>
              <a:t>gap</a:t>
            </a:r>
            <a:r>
              <a:rPr lang="en-US" dirty="0" err="1" smtClean="0"/>
              <a:t>A</a:t>
            </a:r>
            <a:r>
              <a:rPr lang="en-US" baseline="-25000" dirty="0" err="1" smtClean="0"/>
              <a:t>PC</a:t>
            </a:r>
            <a:r>
              <a:rPr lang="en-US" dirty="0" err="1" smtClean="0"/>
              <a:t>P</a:t>
            </a:r>
            <a:r>
              <a:rPr lang="en-US" baseline="-25000" dirty="0" err="1" smtClean="0"/>
              <a:t>C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        </a:t>
            </a:r>
            <a:r>
              <a:rPr lang="en-US" dirty="0" smtClean="0"/>
              <a:t> = 4/3 for photon </a:t>
            </a:r>
          </a:p>
          <a:p>
            <a:pPr>
              <a:buNone/>
            </a:pPr>
            <a:r>
              <a:rPr lang="en-US" dirty="0" smtClean="0"/>
              <a:t>           = 2/3 for mu-neutrino</a:t>
            </a:r>
          </a:p>
          <a:p>
            <a:r>
              <a:rPr lang="en-US" dirty="0" smtClean="0"/>
              <a:t>The phase-averaged gamma-ray/neutrino </a:t>
            </a:r>
            <a:r>
              <a:rPr lang="en-US" dirty="0" err="1" smtClean="0"/>
              <a:t>ﬂux</a:t>
            </a:r>
            <a:r>
              <a:rPr lang="en-US" dirty="0" smtClean="0"/>
              <a:t> at the Earth from a pulsar of distance d is given by</a:t>
            </a:r>
          </a:p>
          <a:p>
            <a:r>
              <a:rPr lang="en-US" dirty="0" smtClean="0"/>
              <a:t>  J=2c</a:t>
            </a:r>
            <a:r>
              <a:rPr lang="en-US" dirty="0" smtClean="0">
                <a:sym typeface="Symbol"/>
              </a:rPr>
              <a:t></a:t>
            </a:r>
            <a:r>
              <a:rPr lang="en-US" dirty="0" err="1" smtClean="0"/>
              <a:t>f</a:t>
            </a:r>
            <a:r>
              <a:rPr lang="en-US" baseline="-25000" dirty="0" err="1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(1-f</a:t>
            </a:r>
            <a:r>
              <a:rPr lang="en-US" baseline="-25000" dirty="0" smtClean="0"/>
              <a:t>d</a:t>
            </a:r>
            <a:r>
              <a:rPr lang="en-US" dirty="0" smtClean="0"/>
              <a:t>)</a:t>
            </a:r>
            <a:r>
              <a:rPr lang="en-US" dirty="0" err="1" smtClean="0"/>
              <a:t>n</a:t>
            </a:r>
            <a:r>
              <a:rPr lang="en-US" baseline="-25000" dirty="0" err="1" smtClean="0"/>
              <a:t>GJ</a:t>
            </a:r>
            <a:r>
              <a:rPr lang="en-US" dirty="0" smtClean="0"/>
              <a:t>(R</a:t>
            </a:r>
            <a:r>
              <a:rPr lang="en-US" baseline="-25000" dirty="0" smtClean="0"/>
              <a:t>S</a:t>
            </a:r>
            <a:r>
              <a:rPr lang="en-US" dirty="0" smtClean="0"/>
              <a:t>/d)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r>
              <a:rPr lang="en-US" baseline="-25000" dirty="0" smtClean="0"/>
              <a:t>C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f</a:t>
            </a:r>
            <a:r>
              <a:rPr lang="en-US" baseline="-25000" dirty="0" err="1" smtClean="0"/>
              <a:t>b</a:t>
            </a:r>
            <a:r>
              <a:rPr lang="en-US" dirty="0" smtClean="0"/>
              <a:t> is the duty cycle of the gamma-ray/neutrino beam (typically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b</a:t>
            </a:r>
            <a:r>
              <a:rPr lang="en-US" dirty="0" smtClean="0"/>
              <a:t> ∼ 0.1– 0.3)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5029200"/>
          </a:xfrm>
        </p:spPr>
        <p:txBody>
          <a:bodyPr/>
          <a:lstStyle/>
          <a:p>
            <a:r>
              <a:rPr lang="en-US" dirty="0" smtClean="0"/>
              <a:t>ζ represents the effect due to neutrino oscillation </a:t>
            </a:r>
          </a:p>
          <a:p>
            <a:pPr>
              <a:buNone/>
            </a:pPr>
            <a:r>
              <a:rPr lang="en-US" dirty="0" smtClean="0"/>
              <a:t>    (the decays of </a:t>
            </a:r>
            <a:r>
              <a:rPr lang="en-US" dirty="0" err="1" smtClean="0"/>
              <a:t>pions</a:t>
            </a:r>
            <a:r>
              <a:rPr lang="en-US" dirty="0" smtClean="0"/>
              <a:t> and their </a:t>
            </a:r>
            <a:r>
              <a:rPr lang="en-US" dirty="0" err="1" smtClean="0"/>
              <a:t>muon</a:t>
            </a:r>
            <a:r>
              <a:rPr lang="en-US" dirty="0" smtClean="0"/>
              <a:t> daughters result in initial </a:t>
            </a:r>
            <a:r>
              <a:rPr lang="en-US" dirty="0" err="1" smtClean="0"/>
              <a:t>ﬂavour</a:t>
            </a:r>
            <a:r>
              <a:rPr lang="en-US" dirty="0" smtClean="0"/>
              <a:t> ratios </a:t>
            </a:r>
            <a:r>
              <a:rPr lang="en-US" dirty="0" err="1" smtClean="0"/>
              <a:t>φ</a:t>
            </a:r>
            <a:r>
              <a:rPr lang="en-US" baseline="-25000" dirty="0" err="1" smtClean="0"/>
              <a:t>νe</a:t>
            </a:r>
            <a:r>
              <a:rPr lang="en-US" dirty="0" smtClean="0"/>
              <a:t> : </a:t>
            </a:r>
            <a:r>
              <a:rPr lang="en-US" dirty="0" err="1" smtClean="0"/>
              <a:t>φ</a:t>
            </a:r>
            <a:r>
              <a:rPr lang="en-US" baseline="-25000" dirty="0" err="1" smtClean="0"/>
              <a:t>νμ</a:t>
            </a:r>
            <a:r>
              <a:rPr lang="en-US" dirty="0" smtClean="0"/>
              <a:t> : </a:t>
            </a:r>
            <a:r>
              <a:rPr lang="en-US" dirty="0" err="1" smtClean="0"/>
              <a:t>φ</a:t>
            </a:r>
            <a:r>
              <a:rPr lang="en-US" baseline="-25000" dirty="0" err="1" smtClean="0"/>
              <a:t>ντ</a:t>
            </a:r>
            <a:r>
              <a:rPr lang="en-US" dirty="0" smtClean="0"/>
              <a:t> of nearly 1:2:0 but at large distance from the source the </a:t>
            </a:r>
            <a:r>
              <a:rPr lang="en-US" dirty="0" err="1" smtClean="0"/>
              <a:t>ﬂavour</a:t>
            </a:r>
            <a:r>
              <a:rPr lang="en-US" dirty="0" smtClean="0"/>
              <a:t> ratio is expected to become 1:1:1 due to maximal mixing of </a:t>
            </a:r>
            <a:r>
              <a:rPr lang="en-US" dirty="0" err="1" smtClean="0"/>
              <a:t>ν</a:t>
            </a:r>
            <a:r>
              <a:rPr lang="en-US" baseline="-25000" dirty="0" err="1" smtClean="0"/>
              <a:t>μ</a:t>
            </a:r>
            <a:r>
              <a:rPr lang="en-US" dirty="0" smtClean="0"/>
              <a:t> and </a:t>
            </a:r>
            <a:r>
              <a:rPr lang="en-US" dirty="0" err="1" smtClean="0"/>
              <a:t>ν</a:t>
            </a:r>
            <a:r>
              <a:rPr lang="en-US" baseline="-25000" dirty="0" err="1" smtClean="0"/>
              <a:t>τ</a:t>
            </a:r>
            <a:r>
              <a:rPr lang="en-US" dirty="0" smtClean="0"/>
              <a:t> .).</a:t>
            </a:r>
          </a:p>
          <a:p>
            <a:r>
              <a:rPr lang="en-US" dirty="0" smtClean="0"/>
              <a:t>ζ = 1 and 1/2 for gamma-rays and </a:t>
            </a:r>
            <a:r>
              <a:rPr lang="en-US" dirty="0" err="1" smtClean="0"/>
              <a:t>muon</a:t>
            </a:r>
            <a:r>
              <a:rPr lang="en-US" dirty="0" smtClean="0"/>
              <a:t> neutrinos,  respectively. </a:t>
            </a:r>
          </a:p>
          <a:p>
            <a:r>
              <a:rPr lang="en-US" dirty="0" smtClean="0"/>
              <a:t>Average energy of the produced </a:t>
            </a:r>
            <a:r>
              <a:rPr lang="en-US" dirty="0" err="1" smtClean="0"/>
              <a:t>muon</a:t>
            </a:r>
            <a:r>
              <a:rPr lang="en-US" dirty="0" smtClean="0"/>
              <a:t> neutrinos would be </a:t>
            </a:r>
            <a:r>
              <a:rPr lang="en-US" baseline="-25000" dirty="0" smtClean="0"/>
              <a:t> </a:t>
            </a:r>
            <a:r>
              <a:rPr lang="en-US" dirty="0" smtClean="0"/>
              <a:t>50 T</a:t>
            </a:r>
            <a:r>
              <a:rPr lang="en-US" baseline="30000" dirty="0" smtClean="0"/>
              <a:t>-1</a:t>
            </a:r>
            <a:r>
              <a:rPr lang="en-US" baseline="-25000" dirty="0" smtClean="0"/>
              <a:t>0.1keV, </a:t>
            </a:r>
            <a:endParaRPr lang="en-US" dirty="0" smtClean="0"/>
          </a:p>
          <a:p>
            <a:r>
              <a:rPr lang="en-US" dirty="0" smtClean="0"/>
              <a:t>for gamma-rays </a:t>
            </a:r>
            <a:r>
              <a:rPr lang="en-US" dirty="0" smtClean="0">
                <a:sym typeface="Symbol"/>
              </a:rPr>
              <a:t>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baseline="-25000" dirty="0" smtClean="0"/>
              <a:t> </a:t>
            </a:r>
            <a:r>
              <a:rPr lang="en-US" dirty="0" smtClean="0"/>
              <a:t>~ 100 T</a:t>
            </a:r>
            <a:r>
              <a:rPr lang="en-US" baseline="30000" dirty="0" smtClean="0"/>
              <a:t>-1</a:t>
            </a:r>
            <a:r>
              <a:rPr lang="en-US" baseline="-25000" dirty="0" smtClean="0"/>
              <a:t>0.1keV,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TEV GAMMA-RAYS FROM A FEW</a:t>
            </a:r>
            <a:br>
              <a:rPr lang="en-US" dirty="0" smtClean="0"/>
            </a:br>
            <a:r>
              <a:rPr lang="en-US" dirty="0" smtClean="0"/>
              <a:t>POTENTIAL PULSARS</a:t>
            </a:r>
            <a:endParaRPr lang="en-US" dirty="0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477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33400"/>
            <a:ext cx="746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TeV</a:t>
            </a:r>
            <a:r>
              <a:rPr lang="en-US" dirty="0" smtClean="0"/>
              <a:t> neutrino from pulsars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probability of the detection of </a:t>
            </a:r>
            <a:r>
              <a:rPr lang="en-US" dirty="0" err="1" smtClean="0"/>
              <a:t>muon</a:t>
            </a:r>
            <a:r>
              <a:rPr lang="en-US" dirty="0" smtClean="0"/>
              <a:t> neutrinos is the product of the interaction probability of neutrinos and the range of the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P</a:t>
            </a:r>
            <a:r>
              <a:rPr lang="en-US" baseline="-25000" dirty="0" smtClean="0">
                <a:sym typeface="Symbol"/>
              </a:rPr>
              <a:t></a:t>
            </a:r>
            <a:r>
              <a:rPr lang="en-US" dirty="0" smtClean="0"/>
              <a:t> ~ 1.3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-6</a:t>
            </a:r>
            <a:r>
              <a:rPr lang="en-US" dirty="0" smtClean="0"/>
              <a:t> (</a:t>
            </a:r>
            <a:r>
              <a:rPr lang="en-US" dirty="0" smtClean="0">
                <a:sym typeface="Symbol"/>
              </a:rPr>
              <a:t></a:t>
            </a:r>
            <a:r>
              <a:rPr lang="en-US" baseline="-25000" dirty="0" smtClean="0">
                <a:sym typeface="Symbol"/>
              </a:rPr>
              <a:t></a:t>
            </a:r>
            <a:r>
              <a:rPr lang="en-US" dirty="0" smtClean="0"/>
              <a:t>/1 </a:t>
            </a:r>
            <a:r>
              <a:rPr lang="en-US" dirty="0" err="1" smtClean="0"/>
              <a:t>TeV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7772400" cy="518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066800"/>
            <a:ext cx="701039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Gamma-rays and neutrinos from nebulae of young pulsars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pulsar-injected ions of </a:t>
            </a:r>
            <a:r>
              <a:rPr lang="en-US" dirty="0" err="1" smtClean="0"/>
              <a:t>PeV</a:t>
            </a:r>
            <a:r>
              <a:rPr lang="en-US" dirty="0" smtClean="0"/>
              <a:t> energies should be trapped by the magnetic field of the nebula for a long period, and consequently there would be an accumulation of energetic ions in the nebula.</a:t>
            </a:r>
          </a:p>
          <a:p>
            <a:pPr algn="just"/>
            <a:r>
              <a:rPr lang="en-US" dirty="0" smtClean="0"/>
              <a:t>Energetic ions will interact with the matter of the nebula.</a:t>
            </a:r>
          </a:p>
          <a:p>
            <a:pPr algn="just"/>
            <a:r>
              <a:rPr lang="en-US" dirty="0" smtClean="0"/>
              <a:t>The rate of interactions (</a:t>
            </a:r>
            <a:r>
              <a:rPr lang="en-US" dirty="0" smtClean="0">
                <a:sym typeface="Symbol"/>
              </a:rPr>
              <a:t></a:t>
            </a:r>
            <a:r>
              <a:rPr lang="en-US" dirty="0" smtClean="0"/>
              <a:t>) would be </a:t>
            </a:r>
            <a:r>
              <a:rPr lang="en-US" dirty="0" err="1" smtClean="0"/>
              <a:t>ncσ</a:t>
            </a:r>
            <a:r>
              <a:rPr lang="en-US" baseline="-25000" dirty="0" err="1" smtClean="0"/>
              <a:t>pA</a:t>
            </a:r>
            <a:r>
              <a:rPr lang="en-US" dirty="0" smtClean="0"/>
              <a:t> ,where n is the number density of protons in nebula and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pA</a:t>
            </a:r>
            <a:r>
              <a:rPr lang="en-US" dirty="0" smtClean="0"/>
              <a:t> is the interaction cross-section.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m is the mean multiplicity of charged particles in proton–ion interaction, then the flux of gamma-rays at a distance d from the source would roughly be</a:t>
            </a:r>
          </a:p>
          <a:p>
            <a:pPr algn="just">
              <a:buNone/>
            </a:pPr>
            <a:r>
              <a:rPr lang="en-US" dirty="0" smtClean="0"/>
              <a:t>            J</a:t>
            </a:r>
            <a:r>
              <a:rPr lang="en-US" baseline="-25000" dirty="0" smtClean="0">
                <a:sym typeface="Symbol"/>
              </a:rPr>
              <a:t></a:t>
            </a:r>
            <a:r>
              <a:rPr lang="en-US" dirty="0" smtClean="0"/>
              <a:t> =2c</a:t>
            </a:r>
            <a:r>
              <a:rPr lang="en-US" dirty="0" smtClean="0">
                <a:sym typeface="Symbol"/>
              </a:rPr>
              <a:t>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(1-f</a:t>
            </a:r>
            <a:r>
              <a:rPr lang="en-US" baseline="-25000" dirty="0" smtClean="0"/>
              <a:t>d</a:t>
            </a:r>
            <a:r>
              <a:rPr lang="en-US" dirty="0" smtClean="0"/>
              <a:t>)</a:t>
            </a:r>
            <a:r>
              <a:rPr lang="en-US" dirty="0" err="1" smtClean="0"/>
              <a:t>n</a:t>
            </a:r>
            <a:r>
              <a:rPr lang="en-US" baseline="-25000" dirty="0" err="1" smtClean="0"/>
              <a:t>GJ</a:t>
            </a:r>
            <a:r>
              <a:rPr lang="en-US" dirty="0" smtClean="0"/>
              <a:t>(R</a:t>
            </a:r>
            <a:r>
              <a:rPr lang="en-US" baseline="-25000" dirty="0" smtClean="0"/>
              <a:t>S</a:t>
            </a:r>
            <a:r>
              <a:rPr lang="en-US" dirty="0" smtClean="0"/>
              <a:t>/d)</a:t>
            </a:r>
            <a:r>
              <a:rPr lang="en-US" baseline="30000" dirty="0" smtClean="0"/>
              <a:t>2</a:t>
            </a:r>
            <a:r>
              <a:rPr lang="en-US" dirty="0" smtClean="0"/>
              <a:t>m</a:t>
            </a:r>
            <a:r>
              <a:rPr lang="en-US" dirty="0" smtClean="0">
                <a:sym typeface="Symbol"/>
              </a:rPr>
              <a:t></a:t>
            </a:r>
            <a:r>
              <a:rPr lang="en-US" dirty="0" smtClean="0"/>
              <a:t>t</a:t>
            </a:r>
          </a:p>
          <a:p>
            <a:pPr algn="just">
              <a:buNone/>
            </a:pPr>
            <a:r>
              <a:rPr lang="en-US" dirty="0" smtClean="0"/>
              <a:t>  β represents the fraction of pulsar-accelerated protons   trapped in the nebula and t is the age of the pulsar.</a:t>
            </a:r>
          </a:p>
          <a:p>
            <a:pPr algn="just"/>
            <a:r>
              <a:rPr lang="en-US" dirty="0" smtClean="0"/>
              <a:t>Typical energy of these resultant gamma-rays would be ∼10</a:t>
            </a:r>
            <a:r>
              <a:rPr lang="en-US" baseline="30000" dirty="0" smtClean="0"/>
              <a:t>3</a:t>
            </a:r>
            <a:r>
              <a:rPr lang="en-US" dirty="0" smtClean="0"/>
              <a:t>/(6 m) </a:t>
            </a:r>
            <a:r>
              <a:rPr lang="en-US" dirty="0" err="1" smtClean="0"/>
              <a:t>TeV</a:t>
            </a:r>
            <a:r>
              <a:rPr lang="en-US" dirty="0" smtClean="0"/>
              <a:t> where for (laboratory) collision energy of 1 </a:t>
            </a:r>
            <a:r>
              <a:rPr lang="en-US" dirty="0" err="1" smtClean="0"/>
              <a:t>PeV</a:t>
            </a:r>
            <a:r>
              <a:rPr lang="en-US" dirty="0" smtClean="0"/>
              <a:t> m is about 32 (</a:t>
            </a:r>
            <a:r>
              <a:rPr lang="en-US" dirty="0" err="1" smtClean="0"/>
              <a:t>Alner</a:t>
            </a:r>
            <a:r>
              <a:rPr lang="en-US" dirty="0" smtClean="0"/>
              <a:t> et al. 1987).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for the sources of cosmic rays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Being dominantly charged particles, cosmic rays are deflected by cosmic magnetic fields and hence they don’t point back to it source. </a:t>
            </a:r>
          </a:p>
          <a:p>
            <a:pPr algn="just"/>
            <a:r>
              <a:rPr lang="en-US" sz="2800" dirty="0" smtClean="0"/>
              <a:t>Cosmic rays of high energies are likely to generate a large associated flux of gamma rays in interactions with the ambient matter and the radiation fields. </a:t>
            </a:r>
          </a:p>
          <a:p>
            <a:pPr algn="just"/>
            <a:r>
              <a:rPr lang="en-US" dirty="0" smtClean="0"/>
              <a:t>Being neutral, each γ-ray points directly back to it source thereby giving an opportunity to identify the sources of cosmic rays.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ransition spd="med"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neutrino fluxes from the nebulae would be of nearly the same to those of gamma-rays. Incorporating the neutrino oscillation effect, the expected event rates in a neutrino telescope due to</a:t>
            </a:r>
          </a:p>
          <a:p>
            <a:pPr algn="just"/>
            <a:r>
              <a:rPr lang="en-US" dirty="0" err="1" smtClean="0"/>
              <a:t>TeV</a:t>
            </a:r>
            <a:r>
              <a:rPr lang="en-US" dirty="0" smtClean="0"/>
              <a:t> </a:t>
            </a:r>
            <a:r>
              <a:rPr lang="en-US" dirty="0" err="1" smtClean="0"/>
              <a:t>muon</a:t>
            </a:r>
            <a:r>
              <a:rPr lang="en-US" dirty="0" smtClean="0"/>
              <a:t> neutrinos from nebulae of Crab and Vela are 0.2 and 0.1 km</a:t>
            </a:r>
            <a:r>
              <a:rPr lang="en-US" baseline="30000" dirty="0" smtClean="0"/>
              <a:t>−2</a:t>
            </a:r>
            <a:r>
              <a:rPr lang="en-US" dirty="0" smtClean="0"/>
              <a:t>yr</a:t>
            </a:r>
            <a:r>
              <a:rPr lang="en-US" baseline="30000" dirty="0" smtClean="0"/>
              <a:t>−1</a:t>
            </a:r>
            <a:r>
              <a:rPr lang="en-US" dirty="0" smtClean="0"/>
              <a:t> , respectively. Note that the event rates obtained here are rough numerical values. The flux will be higher if the accelerated ion is heavier than proton.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Pulsars/</a:t>
            </a:r>
            <a:r>
              <a:rPr lang="en-US" dirty="0" err="1" smtClean="0"/>
              <a:t>Magnetars</a:t>
            </a:r>
            <a:r>
              <a:rPr lang="en-US" dirty="0" smtClean="0"/>
              <a:t> are unlikely to be strong sources of </a:t>
            </a:r>
            <a:r>
              <a:rPr lang="en-US" dirty="0" err="1" smtClean="0"/>
              <a:t>TeV</a:t>
            </a:r>
            <a:r>
              <a:rPr lang="en-US" dirty="0" smtClean="0"/>
              <a:t> neutrinos. </a:t>
            </a:r>
          </a:p>
          <a:p>
            <a:pPr algn="just"/>
            <a:r>
              <a:rPr lang="en-US" dirty="0" smtClean="0"/>
              <a:t>The non-detection of any statistically significant excess from the direction of any pulsar by the Antarctic </a:t>
            </a:r>
            <a:r>
              <a:rPr lang="en-US" dirty="0" err="1" smtClean="0"/>
              <a:t>Muon</a:t>
            </a:r>
            <a:r>
              <a:rPr lang="en-US" dirty="0" smtClean="0"/>
              <a:t> and Neutrino Detector Array (AMANDA)-II </a:t>
            </a:r>
            <a:r>
              <a:rPr lang="en-US" dirty="0" err="1" smtClean="0"/>
              <a:t>tele</a:t>
            </a:r>
            <a:r>
              <a:rPr lang="en-US" dirty="0" smtClean="0"/>
              <a:t>-scope (Ahrens et al. 2004; Ackermann et al. 2005, 2008) is as per expectations.</a:t>
            </a:r>
          </a:p>
          <a:p>
            <a:pPr algn="just"/>
            <a:r>
              <a:rPr lang="en-US" dirty="0" smtClean="0"/>
              <a:t>If protons are accelerated to </a:t>
            </a:r>
            <a:r>
              <a:rPr lang="en-US" dirty="0" err="1" smtClean="0"/>
              <a:t>PeV</a:t>
            </a:r>
            <a:r>
              <a:rPr lang="en-US" dirty="0" smtClean="0"/>
              <a:t> energies by the pulsar, then </a:t>
            </a:r>
            <a:r>
              <a:rPr lang="en-US" dirty="0" err="1" smtClean="0"/>
              <a:t>pul-sar</a:t>
            </a:r>
            <a:r>
              <a:rPr lang="en-US" dirty="0" smtClean="0"/>
              <a:t> nebulae are more probable sites of energetic neutrinos </a:t>
            </a:r>
          </a:p>
          <a:p>
            <a:pPr algn="just"/>
            <a:r>
              <a:rPr lang="en-US" dirty="0" smtClean="0"/>
              <a:t>Even for pulsar nebulae the expected event rates are small and the detection probability of pulsar nebulae by </a:t>
            </a:r>
            <a:r>
              <a:rPr lang="en-US" dirty="0" err="1" smtClean="0"/>
              <a:t>IceCube</a:t>
            </a:r>
            <a:r>
              <a:rPr lang="en-US" dirty="0" smtClean="0"/>
              <a:t> seems low.</a:t>
            </a:r>
          </a:p>
          <a:p>
            <a:pPr algn="just"/>
            <a:r>
              <a:rPr lang="en-US" smtClean="0"/>
              <a:t>Ref: MNRAS, 395, 1371(2009) 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~ Thank you ~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dirty="0" smtClean="0"/>
              <a:t>The energy spectrum of cosmic rays extends to extremely high energies, values exceeding 10</a:t>
            </a:r>
            <a:r>
              <a:rPr lang="en-US" sz="2800" baseline="30000" dirty="0" smtClean="0"/>
              <a:t>20</a:t>
            </a:r>
            <a:r>
              <a:rPr lang="en-US" sz="2800" dirty="0" smtClean="0"/>
              <a:t> </a:t>
            </a:r>
            <a:r>
              <a:rPr lang="en-US" sz="2800" dirty="0" err="1" smtClean="0"/>
              <a:t>eV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The exact source of the high-energy cosmic rays is still unknown.</a:t>
            </a:r>
          </a:p>
          <a:p>
            <a:pPr algn="just"/>
            <a:r>
              <a:rPr lang="en-US" sz="2800" dirty="0" smtClean="0"/>
              <a:t>Supernova remnants (SNR), Active Galactic Nuclei (AGN), GRBs, Pulsars are among the potential sources for cosmic rays.</a:t>
            </a:r>
          </a:p>
          <a:p>
            <a:pPr algn="just"/>
            <a:r>
              <a:rPr lang="en-US" sz="2800" dirty="0" smtClean="0"/>
              <a:t>Accelerated protons of high energies are likely to generate a large associated flux of photo-produced </a:t>
            </a:r>
            <a:r>
              <a:rPr lang="en-US" sz="2800" dirty="0" err="1" smtClean="0"/>
              <a:t>pions</a:t>
            </a:r>
            <a:r>
              <a:rPr lang="en-US" sz="2800" dirty="0" smtClean="0"/>
              <a:t>, which decay to yield neutrinos.</a:t>
            </a:r>
          </a:p>
          <a:p>
            <a:pPr algn="just"/>
            <a:r>
              <a:rPr lang="en-US" sz="2800" dirty="0" smtClean="0"/>
              <a:t>The existence of a general flux of very high energy cosmic-ray protons thus implies the existence of sources of high-energy neutrinos.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recent success of ground-based very-high-energy </a:t>
            </a:r>
            <a:r>
              <a:rPr lang="en-US" i="1" dirty="0" smtClean="0"/>
              <a:t>γ -ray telescopes has opened a new window on the most </a:t>
            </a:r>
            <a:r>
              <a:rPr lang="en-US" dirty="0" smtClean="0"/>
              <a:t>powerful and violent objects of the Universe, giving a new insight into the physical processes at work in such sources.</a:t>
            </a:r>
          </a:p>
          <a:p>
            <a:r>
              <a:rPr lang="en-US" dirty="0" smtClean="0"/>
              <a:t>Neutrinos are produced in high-energy </a:t>
            </a:r>
            <a:r>
              <a:rPr lang="en-US" dirty="0" err="1" smtClean="0"/>
              <a:t>hadronic</a:t>
            </a:r>
            <a:r>
              <a:rPr lang="en-US" dirty="0" smtClean="0"/>
              <a:t> processes. In particular they would allow a direct detection and unambiguous identification of the sites of acceleration of high-energy baryonic cosmic rays, which remain unknown.</a:t>
            </a:r>
          </a:p>
          <a:p>
            <a:r>
              <a:rPr lang="en-US" dirty="0" smtClean="0"/>
              <a:t>high-energy neutrinos provide a unique probe to detect and identify high-energy </a:t>
            </a:r>
            <a:r>
              <a:rPr lang="en-US" dirty="0" err="1" smtClean="0"/>
              <a:t>hadronic</a:t>
            </a:r>
            <a:r>
              <a:rPr lang="en-US" dirty="0" smtClean="0"/>
              <a:t> processes.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recent success of satellite/ground-based very-high-energy </a:t>
            </a:r>
            <a:r>
              <a:rPr lang="en-US" i="1" dirty="0" smtClean="0"/>
              <a:t>γ -ray telescopes has opened a new window on the most </a:t>
            </a:r>
            <a:r>
              <a:rPr lang="en-US" dirty="0" smtClean="0"/>
              <a:t>powerful and violent objects of the Universe.</a:t>
            </a:r>
          </a:p>
          <a:p>
            <a:pPr algn="just"/>
            <a:r>
              <a:rPr lang="en-US" dirty="0" smtClean="0"/>
              <a:t>Several </a:t>
            </a:r>
            <a:r>
              <a:rPr lang="en-US" dirty="0" err="1" smtClean="0"/>
              <a:t>TeV</a:t>
            </a:r>
            <a:r>
              <a:rPr lang="en-US" dirty="0" smtClean="0"/>
              <a:t> gamma ray sources are known now.</a:t>
            </a:r>
          </a:p>
          <a:p>
            <a:pPr algn="just"/>
            <a:r>
              <a:rPr lang="en-US" dirty="0" smtClean="0"/>
              <a:t>However, gamma rays are also produced as a result of </a:t>
            </a:r>
          </a:p>
          <a:p>
            <a:pPr lvl="1" algn="just"/>
            <a:r>
              <a:rPr lang="en-US" dirty="0" smtClean="0"/>
              <a:t>electron </a:t>
            </a:r>
            <a:r>
              <a:rPr lang="en-US" dirty="0" err="1" smtClean="0"/>
              <a:t>bremsstrahlung</a:t>
            </a:r>
            <a:endParaRPr lang="en-US" dirty="0" smtClean="0"/>
          </a:p>
          <a:p>
            <a:pPr lvl="1" algn="just"/>
            <a:r>
              <a:rPr lang="en-US" dirty="0" smtClean="0"/>
              <a:t>Inverse Compton effect of electrons scattering soft photons</a:t>
            </a:r>
          </a:p>
          <a:p>
            <a:pPr algn="just"/>
            <a:r>
              <a:rPr lang="en-US" dirty="0" smtClean="0"/>
              <a:t> The detection of gamma rays is not a clear evidence for the acceleration of hadrons.  </a:t>
            </a:r>
          </a:p>
          <a:p>
            <a:pPr algn="just"/>
            <a:r>
              <a:rPr lang="en-US" dirty="0" smtClean="0"/>
              <a:t>Neutrinos are produced in high-energy </a:t>
            </a:r>
            <a:r>
              <a:rPr lang="en-US" dirty="0" err="1" smtClean="0"/>
              <a:t>hadronic</a:t>
            </a:r>
            <a:r>
              <a:rPr lang="en-US" dirty="0" smtClean="0"/>
              <a:t> processes. </a:t>
            </a:r>
          </a:p>
          <a:p>
            <a:pPr algn="just"/>
            <a:r>
              <a:rPr lang="en-US" dirty="0" smtClean="0"/>
              <a:t>Thereby neutrinos allow a direct detection and unambiguous identification of the sites of acceleration of high-energy baryonic cosmic rays.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Pulsars/</a:t>
            </a:r>
            <a:r>
              <a:rPr lang="en-US" dirty="0" err="1" smtClean="0"/>
              <a:t>Magnetars</a:t>
            </a:r>
            <a:r>
              <a:rPr lang="en-US" dirty="0" smtClean="0"/>
              <a:t> as strong neutrino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Recently </a:t>
            </a:r>
            <a:r>
              <a:rPr lang="en-US" dirty="0" err="1" smtClean="0"/>
              <a:t>Magnetars</a:t>
            </a:r>
            <a:r>
              <a:rPr lang="en-US" dirty="0" smtClean="0"/>
              <a:t> </a:t>
            </a:r>
            <a:r>
              <a:rPr lang="en-US" smtClean="0"/>
              <a:t>(</a:t>
            </a:r>
            <a:r>
              <a:rPr lang="en-US" smtClean="0"/>
              <a:t>Zhang </a:t>
            </a:r>
            <a:r>
              <a:rPr lang="en-US" dirty="0" smtClean="0"/>
              <a:t>et al </a:t>
            </a:r>
            <a:r>
              <a:rPr lang="en-US" dirty="0" err="1" smtClean="0"/>
              <a:t>ApJ</a:t>
            </a:r>
            <a:r>
              <a:rPr lang="en-US" dirty="0" smtClean="0"/>
              <a:t> 2003) and Pulsars (Link and </a:t>
            </a:r>
            <a:r>
              <a:rPr lang="en-US" dirty="0" err="1" smtClean="0"/>
              <a:t>Burgio</a:t>
            </a:r>
            <a:r>
              <a:rPr lang="en-US" dirty="0" smtClean="0"/>
              <a:t> PRL 2005; MNRAS 2006) have been proposed as potential strong sources  of  </a:t>
            </a:r>
            <a:r>
              <a:rPr lang="en-US" dirty="0" err="1" smtClean="0"/>
              <a:t>TeV</a:t>
            </a:r>
            <a:r>
              <a:rPr lang="en-US" dirty="0" smtClean="0"/>
              <a:t> neutrinos.</a:t>
            </a:r>
          </a:p>
          <a:p>
            <a:pPr algn="just"/>
            <a:r>
              <a:rPr lang="en-US" dirty="0" smtClean="0"/>
              <a:t>Protons or heavier ions are accelerated near the surface of the pulsar/</a:t>
            </a:r>
            <a:r>
              <a:rPr lang="en-US" dirty="0" err="1" smtClean="0"/>
              <a:t>Magnetar</a:t>
            </a:r>
            <a:r>
              <a:rPr lang="en-US" dirty="0" smtClean="0"/>
              <a:t> by the polar caps to </a:t>
            </a:r>
            <a:r>
              <a:rPr lang="en-US" dirty="0" err="1" smtClean="0"/>
              <a:t>PeV</a:t>
            </a:r>
            <a:r>
              <a:rPr lang="en-US" dirty="0" smtClean="0"/>
              <a:t> energies.</a:t>
            </a:r>
          </a:p>
          <a:p>
            <a:pPr algn="just"/>
            <a:r>
              <a:rPr lang="en-US" dirty="0" smtClean="0"/>
              <a:t>Accelerated ions interact with the thermal radiation field of pulsar resulting occurrence of </a:t>
            </a:r>
            <a:r>
              <a:rPr lang="en-US" dirty="0" smtClean="0">
                <a:sym typeface="Symbol"/>
              </a:rPr>
              <a:t> </a:t>
            </a:r>
            <a:r>
              <a:rPr lang="en-US" dirty="0" smtClean="0"/>
              <a:t>resonance state provided their energies exceed the threshold energy for the process.</a:t>
            </a:r>
          </a:p>
          <a:p>
            <a:pPr algn="just"/>
            <a:r>
              <a:rPr lang="en-US" dirty="0" err="1" smtClean="0"/>
              <a:t>Muon</a:t>
            </a:r>
            <a:r>
              <a:rPr lang="en-US" dirty="0" smtClean="0"/>
              <a:t> neutrinos are subsequently produced from the decay of </a:t>
            </a:r>
            <a:r>
              <a:rPr lang="en-US" dirty="0" smtClean="0">
                <a:sym typeface="Symbol"/>
              </a:rPr>
              <a:t> particles.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410200"/>
          </a:xfrm>
        </p:spPr>
        <p:txBody>
          <a:bodyPr/>
          <a:lstStyle/>
          <a:p>
            <a:pPr algn="just"/>
            <a:r>
              <a:rPr lang="en-US" dirty="0" smtClean="0"/>
              <a:t>Link and </a:t>
            </a:r>
            <a:r>
              <a:rPr lang="en-US" dirty="0" err="1" smtClean="0"/>
              <a:t>Burgio</a:t>
            </a:r>
            <a:r>
              <a:rPr lang="en-US" dirty="0" smtClean="0"/>
              <a:t> (PRL 2005, MNRAS 2006) estimated the neutrino event  rate to be observed by a neutrino telescope alike to ICECUBE from pulsars, if cosmic rays are accelerated up to </a:t>
            </a:r>
            <a:r>
              <a:rPr lang="en-US" dirty="0" err="1" smtClean="0"/>
              <a:t>PeV</a:t>
            </a:r>
            <a:r>
              <a:rPr lang="en-US" dirty="0" smtClean="0"/>
              <a:t> energies in pulsar environment . </a:t>
            </a:r>
          </a:p>
          <a:p>
            <a:pPr algn="just"/>
            <a:r>
              <a:rPr lang="en-US" dirty="0" smtClean="0"/>
              <a:t>Non-observation of any pulsar (precisely no point source) in the </a:t>
            </a:r>
            <a:r>
              <a:rPr lang="en-US" dirty="0" err="1" smtClean="0"/>
              <a:t>TeV</a:t>
            </a:r>
            <a:r>
              <a:rPr lang="en-US" dirty="0" smtClean="0"/>
              <a:t> energy scale by the AMANDA-II neutrino telescope [PRD 2009].</a:t>
            </a:r>
          </a:p>
          <a:p>
            <a:pPr algn="just"/>
            <a:r>
              <a:rPr lang="en-US" dirty="0" smtClean="0"/>
              <a:t>ICECUBE not seen any diffuse emission (PRD 2011)</a:t>
            </a:r>
          </a:p>
          <a:p>
            <a:pPr algn="just"/>
            <a:r>
              <a:rPr lang="en-US" dirty="0" smtClean="0"/>
              <a:t>Should we still consider pulsars as the potential source of cosmic rays at least in the </a:t>
            </a:r>
            <a:r>
              <a:rPr lang="en-US" dirty="0" err="1" smtClean="0"/>
              <a:t>PeV</a:t>
            </a:r>
            <a:r>
              <a:rPr lang="en-US" dirty="0" smtClean="0"/>
              <a:t> energy regime?</a:t>
            </a:r>
          </a:p>
          <a:p>
            <a:pPr algn="just"/>
            <a:r>
              <a:rPr lang="en-US" dirty="0" smtClean="0"/>
              <a:t>Here we will revisit the issue of the neutrino event rate at earth from pulsars.   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66800"/>
            <a:ext cx="6476999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95400"/>
            <a:ext cx="6781800" cy="38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7162"/>
            <a:ext cx="7620000" cy="715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1674</TotalTime>
  <Words>2142</Words>
  <Application>Microsoft Office PowerPoint</Application>
  <PresentationFormat>On-screen Show (4:3)</PresentationFormat>
  <Paragraphs>157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Equity</vt:lpstr>
      <vt:lpstr>TeV Neutrinos and Gamma rays from Pulsars/Magnetars</vt:lpstr>
      <vt:lpstr>Introduction</vt:lpstr>
      <vt:lpstr>Looking for the sources of cosmic rays </vt:lpstr>
      <vt:lpstr>Slide 4</vt:lpstr>
      <vt:lpstr>Pulsars/Magnetars as strong neutrino source</vt:lpstr>
      <vt:lpstr>Slide 6</vt:lpstr>
      <vt:lpstr>Slide 7</vt:lpstr>
      <vt:lpstr>Slide 8</vt:lpstr>
      <vt:lpstr>Slide 9</vt:lpstr>
      <vt:lpstr>Slide 10</vt:lpstr>
      <vt:lpstr>Models for acceleration of particles by pulsars/Magnetars</vt:lpstr>
      <vt:lpstr>The Polar gap model</vt:lpstr>
      <vt:lpstr>Slide 13</vt:lpstr>
      <vt:lpstr>Slide 14</vt:lpstr>
      <vt:lpstr>Slide 15</vt:lpstr>
      <vt:lpstr>Slide 16</vt:lpstr>
      <vt:lpstr>Slide 17</vt:lpstr>
      <vt:lpstr>Gamma and Neutrino production</vt:lpstr>
      <vt:lpstr>The flux of gamma-rays and muon neutrinos from pulsars</vt:lpstr>
      <vt:lpstr>Slide 20</vt:lpstr>
      <vt:lpstr>Slide 21</vt:lpstr>
      <vt:lpstr>Slide 22</vt:lpstr>
      <vt:lpstr>Slide 23</vt:lpstr>
      <vt:lpstr>TEV GAMMA-RAYS FROM A FEW POTENTIAL PULSARS</vt:lpstr>
      <vt:lpstr>Slide 25</vt:lpstr>
      <vt:lpstr>TeV neutrino from pulsars</vt:lpstr>
      <vt:lpstr>Slide 27</vt:lpstr>
      <vt:lpstr>Gamma-rays and neutrinos from nebulae of young pulsars</vt:lpstr>
      <vt:lpstr>Slide 29</vt:lpstr>
      <vt:lpstr>Slide 30</vt:lpstr>
      <vt:lpstr>Slide 31</vt:lpstr>
      <vt:lpstr>Conclusion</vt:lpstr>
      <vt:lpstr>Slide 33</vt:lpstr>
      <vt:lpstr>Slide 34</vt:lpstr>
      <vt:lpstr>Slide 35</vt:lpstr>
    </vt:vector>
  </TitlesOfParts>
  <Company>Bhadra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</dc:creator>
  <cp:lastModifiedBy>Arunava</cp:lastModifiedBy>
  <cp:revision>130</cp:revision>
  <dcterms:created xsi:type="dcterms:W3CDTF">2011-12-03T16:48:12Z</dcterms:created>
  <dcterms:modified xsi:type="dcterms:W3CDTF">2011-12-17T08:25:45Z</dcterms:modified>
</cp:coreProperties>
</file>