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1" r:id="rId3"/>
    <p:sldId id="257" r:id="rId4"/>
    <p:sldId id="258" r:id="rId5"/>
    <p:sldId id="259" r:id="rId6"/>
    <p:sldId id="262" r:id="rId7"/>
    <p:sldId id="263" r:id="rId8"/>
    <p:sldId id="264" r:id="rId9"/>
    <p:sldId id="266" r:id="rId10"/>
    <p:sldId id="267" r:id="rId11"/>
    <p:sldId id="265" r:id="rId12"/>
    <p:sldId id="268" r:id="rId13"/>
    <p:sldId id="269" r:id="rId14"/>
    <p:sldId id="270" r:id="rId15"/>
    <p:sldId id="271" r:id="rId16"/>
    <p:sldId id="272" r:id="rId17"/>
    <p:sldId id="273" r:id="rId18"/>
    <p:sldId id="275" r:id="rId19"/>
    <p:sldId id="280" r:id="rId20"/>
    <p:sldId id="276" r:id="rId21"/>
    <p:sldId id="277" r:id="rId22"/>
    <p:sldId id="27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44" autoAdjust="0"/>
    <p:restoredTop sz="86481" autoAdjust="0"/>
  </p:normalViewPr>
  <p:slideViewPr>
    <p:cSldViewPr>
      <p:cViewPr varScale="1">
        <p:scale>
          <a:sx n="54" d="100"/>
          <a:sy n="54" d="100"/>
        </p:scale>
        <p:origin x="-60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030BF9-2160-4C8C-90A3-630F0F3A2B41}" type="datetimeFigureOut">
              <a:rPr lang="en-IN" smtClean="0"/>
              <a:t>26-12-2011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41DD8B-E4FC-4C47-B76F-3EB9639BA22F}"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AF68DE8-D49C-4D67-8DA4-A6E8AE3FBAC6}" type="slidenum">
              <a:rPr lang="en-US" smtClean="0"/>
              <a:pPr/>
              <a:t>9</a:t>
            </a:fld>
            <a:endParaRPr lang="en-US" smtClean="0"/>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152183A-3A63-4CCF-A22C-73D207943A9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p:spPr>
        <p:txBody>
          <a:bodyPr/>
          <a:lstStyle/>
          <a:p>
            <a:r>
              <a:rPr lang="en-US" dirty="0" smtClean="0"/>
              <a:t>Monte Carlo simulation in Physics research</a:t>
            </a:r>
            <a:endParaRPr lang="en-IN" dirty="0"/>
          </a:p>
        </p:txBody>
      </p:sp>
      <p:sp>
        <p:nvSpPr>
          <p:cNvPr id="3" name="Subtitle 2"/>
          <p:cNvSpPr>
            <a:spLocks noGrp="1"/>
          </p:cNvSpPr>
          <p:nvPr>
            <p:ph type="subTitle" idx="1"/>
          </p:nvPr>
        </p:nvSpPr>
        <p:spPr>
          <a:xfrm>
            <a:off x="1371600" y="2819400"/>
            <a:ext cx="6400800" cy="1752600"/>
          </a:xfrm>
        </p:spPr>
        <p:txBody>
          <a:bodyPr/>
          <a:lstStyle/>
          <a:p>
            <a:r>
              <a:rPr lang="en-US" dirty="0" err="1" smtClean="0"/>
              <a:t>Subhasis</a:t>
            </a:r>
            <a:r>
              <a:rPr lang="en-US" dirty="0" smtClean="0"/>
              <a:t> </a:t>
            </a:r>
            <a:r>
              <a:rPr lang="en-US" dirty="0" err="1" smtClean="0"/>
              <a:t>Chattopadhyay</a:t>
            </a:r>
            <a:endParaRPr lang="en-US" dirty="0" smtClean="0"/>
          </a:p>
          <a:p>
            <a:r>
              <a:rPr lang="en-US" dirty="0" smtClean="0"/>
              <a:t>Variable Energy Cyclotron Centre</a:t>
            </a:r>
          </a:p>
          <a:p>
            <a:r>
              <a:rPr lang="en-US" dirty="0" smtClean="0"/>
              <a:t>Kolkata-India</a:t>
            </a:r>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ph/>
          </p:nvPr>
        </p:nvPicPr>
        <p:blipFill>
          <a:blip r:embed="rId2" cstate="print"/>
          <a:srcRect/>
          <a:stretch>
            <a:fillRect/>
          </a:stretch>
        </p:blipFill>
        <p:spPr>
          <a:xfrm>
            <a:off x="228600" y="0"/>
            <a:ext cx="8382000" cy="6865938"/>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81063" y="3741738"/>
            <a:ext cx="3941762" cy="2716212"/>
            <a:chOff x="413" y="2257"/>
            <a:chExt cx="1851" cy="1351"/>
          </a:xfrm>
        </p:grpSpPr>
        <p:sp>
          <p:nvSpPr>
            <p:cNvPr id="31832" name="Rectangle 3"/>
            <p:cNvSpPr>
              <a:spLocks noChangeArrowheads="1"/>
            </p:cNvSpPr>
            <p:nvPr/>
          </p:nvSpPr>
          <p:spPr bwMode="auto">
            <a:xfrm>
              <a:off x="879" y="2723"/>
              <a:ext cx="920" cy="419"/>
            </a:xfrm>
            <a:prstGeom prst="rect">
              <a:avLst/>
            </a:prstGeom>
            <a:solidFill>
              <a:srgbClr val="FFDD80"/>
            </a:solidFill>
            <a:ln w="19050">
              <a:solidFill>
                <a:srgbClr val="000000"/>
              </a:solidFill>
              <a:miter lim="800000"/>
              <a:headEnd/>
              <a:tailEnd/>
            </a:ln>
          </p:spPr>
          <p:txBody>
            <a:bodyPr/>
            <a:lstStyle/>
            <a:p>
              <a:endParaRPr lang="en-IN"/>
            </a:p>
          </p:txBody>
        </p:sp>
        <p:sp>
          <p:nvSpPr>
            <p:cNvPr id="31833" name="Rectangle 4"/>
            <p:cNvSpPr>
              <a:spLocks noChangeArrowheads="1"/>
            </p:cNvSpPr>
            <p:nvPr/>
          </p:nvSpPr>
          <p:spPr bwMode="auto">
            <a:xfrm>
              <a:off x="879" y="2653"/>
              <a:ext cx="920" cy="82"/>
            </a:xfrm>
            <a:prstGeom prst="rect">
              <a:avLst/>
            </a:prstGeom>
            <a:blipFill dpi="0" rotWithShape="0">
              <a:blip r:embed="rId2" cstate="print"/>
              <a:srcRect/>
              <a:tile tx="0" ty="0" sx="100000" sy="100000" flip="none" algn="tl"/>
            </a:blipFill>
            <a:ln w="19050">
              <a:solidFill>
                <a:srgbClr val="000000"/>
              </a:solidFill>
              <a:miter lim="800000"/>
              <a:headEnd/>
              <a:tailEnd/>
            </a:ln>
          </p:spPr>
          <p:txBody>
            <a:bodyPr/>
            <a:lstStyle/>
            <a:p>
              <a:endParaRPr lang="en-IN"/>
            </a:p>
          </p:txBody>
        </p:sp>
        <p:sp>
          <p:nvSpPr>
            <p:cNvPr id="31834" name="Rectangle 5"/>
            <p:cNvSpPr>
              <a:spLocks noChangeArrowheads="1"/>
            </p:cNvSpPr>
            <p:nvPr/>
          </p:nvSpPr>
          <p:spPr bwMode="auto">
            <a:xfrm>
              <a:off x="879" y="3131"/>
              <a:ext cx="920" cy="70"/>
            </a:xfrm>
            <a:prstGeom prst="rect">
              <a:avLst/>
            </a:prstGeom>
            <a:blipFill dpi="0" rotWithShape="0">
              <a:blip r:embed="rId2" cstate="print"/>
              <a:srcRect/>
              <a:tile tx="0" ty="0" sx="100000" sy="100000" flip="none" algn="tl"/>
            </a:blipFill>
            <a:ln w="19050">
              <a:solidFill>
                <a:srgbClr val="000000"/>
              </a:solidFill>
              <a:miter lim="800000"/>
              <a:headEnd/>
              <a:tailEnd/>
            </a:ln>
          </p:spPr>
          <p:txBody>
            <a:bodyPr/>
            <a:lstStyle/>
            <a:p>
              <a:endParaRPr lang="en-IN"/>
            </a:p>
          </p:txBody>
        </p:sp>
        <p:sp>
          <p:nvSpPr>
            <p:cNvPr id="31835" name="Rectangle 6"/>
            <p:cNvSpPr>
              <a:spLocks noChangeArrowheads="1"/>
            </p:cNvSpPr>
            <p:nvPr/>
          </p:nvSpPr>
          <p:spPr bwMode="auto">
            <a:xfrm>
              <a:off x="1775" y="2653"/>
              <a:ext cx="82" cy="548"/>
            </a:xfrm>
            <a:prstGeom prst="rect">
              <a:avLst/>
            </a:prstGeom>
            <a:blipFill dpi="0" rotWithShape="0">
              <a:blip r:embed="rId2" cstate="print"/>
              <a:srcRect/>
              <a:tile tx="0" ty="0" sx="100000" sy="100000" flip="none" algn="tl"/>
            </a:blipFill>
            <a:ln w="19050">
              <a:solidFill>
                <a:srgbClr val="000000"/>
              </a:solidFill>
              <a:miter lim="800000"/>
              <a:headEnd/>
              <a:tailEnd/>
            </a:ln>
          </p:spPr>
          <p:txBody>
            <a:bodyPr/>
            <a:lstStyle/>
            <a:p>
              <a:endParaRPr lang="en-IN"/>
            </a:p>
          </p:txBody>
        </p:sp>
        <p:sp>
          <p:nvSpPr>
            <p:cNvPr id="31836" name="Rectangle 7"/>
            <p:cNvSpPr>
              <a:spLocks noChangeArrowheads="1"/>
            </p:cNvSpPr>
            <p:nvPr/>
          </p:nvSpPr>
          <p:spPr bwMode="auto">
            <a:xfrm>
              <a:off x="821" y="2653"/>
              <a:ext cx="81" cy="548"/>
            </a:xfrm>
            <a:prstGeom prst="rect">
              <a:avLst/>
            </a:prstGeom>
            <a:blipFill dpi="0" rotWithShape="0">
              <a:blip r:embed="rId2" cstate="print"/>
              <a:srcRect/>
              <a:tile tx="0" ty="0" sx="100000" sy="100000" flip="none" algn="tl"/>
            </a:blipFill>
            <a:ln w="19050">
              <a:solidFill>
                <a:srgbClr val="000000"/>
              </a:solidFill>
              <a:miter lim="800000"/>
              <a:headEnd/>
              <a:tailEnd/>
            </a:ln>
          </p:spPr>
          <p:txBody>
            <a:bodyPr/>
            <a:lstStyle/>
            <a:p>
              <a:endParaRPr lang="en-IN"/>
            </a:p>
          </p:txBody>
        </p:sp>
        <p:sp>
          <p:nvSpPr>
            <p:cNvPr id="31837" name="Rectangle 8"/>
            <p:cNvSpPr>
              <a:spLocks noChangeArrowheads="1"/>
            </p:cNvSpPr>
            <p:nvPr/>
          </p:nvSpPr>
          <p:spPr bwMode="auto">
            <a:xfrm>
              <a:off x="797" y="2455"/>
              <a:ext cx="1095" cy="187"/>
            </a:xfrm>
            <a:prstGeom prst="rect">
              <a:avLst/>
            </a:prstGeom>
            <a:blipFill dpi="0" rotWithShape="0">
              <a:blip r:embed="rId3" cstate="print"/>
              <a:srcRect/>
              <a:tile tx="0" ty="0" sx="100000" sy="100000" flip="none" algn="tl"/>
            </a:blipFill>
            <a:ln w="19050">
              <a:solidFill>
                <a:srgbClr val="000000"/>
              </a:solidFill>
              <a:miter lim="800000"/>
              <a:headEnd/>
              <a:tailEnd/>
            </a:ln>
          </p:spPr>
          <p:txBody>
            <a:bodyPr/>
            <a:lstStyle/>
            <a:p>
              <a:endParaRPr lang="en-IN"/>
            </a:p>
          </p:txBody>
        </p:sp>
        <p:sp>
          <p:nvSpPr>
            <p:cNvPr id="31838" name="Rectangle 9"/>
            <p:cNvSpPr>
              <a:spLocks noChangeArrowheads="1"/>
            </p:cNvSpPr>
            <p:nvPr/>
          </p:nvSpPr>
          <p:spPr bwMode="auto">
            <a:xfrm>
              <a:off x="797" y="3212"/>
              <a:ext cx="1095" cy="175"/>
            </a:xfrm>
            <a:prstGeom prst="rect">
              <a:avLst/>
            </a:prstGeom>
            <a:blipFill dpi="0" rotWithShape="0">
              <a:blip r:embed="rId3" cstate="print"/>
              <a:srcRect/>
              <a:tile tx="0" ty="0" sx="100000" sy="100000" flip="none" algn="tl"/>
            </a:blipFill>
            <a:ln w="19050">
              <a:solidFill>
                <a:srgbClr val="000000"/>
              </a:solidFill>
              <a:miter lim="800000"/>
              <a:headEnd/>
              <a:tailEnd/>
            </a:ln>
          </p:spPr>
          <p:txBody>
            <a:bodyPr/>
            <a:lstStyle/>
            <a:p>
              <a:endParaRPr lang="en-IN"/>
            </a:p>
          </p:txBody>
        </p:sp>
        <p:sp>
          <p:nvSpPr>
            <p:cNvPr id="31839" name="Rectangle 10"/>
            <p:cNvSpPr>
              <a:spLocks noChangeArrowheads="1"/>
            </p:cNvSpPr>
            <p:nvPr/>
          </p:nvSpPr>
          <p:spPr bwMode="auto">
            <a:xfrm>
              <a:off x="599" y="2455"/>
              <a:ext cx="210" cy="932"/>
            </a:xfrm>
            <a:prstGeom prst="rect">
              <a:avLst/>
            </a:prstGeom>
            <a:blipFill dpi="0" rotWithShape="0">
              <a:blip r:embed="rId3" cstate="print"/>
              <a:srcRect/>
              <a:tile tx="0" ty="0" sx="100000" sy="100000" flip="none" algn="tl"/>
            </a:blipFill>
            <a:ln w="19050">
              <a:solidFill>
                <a:srgbClr val="000000"/>
              </a:solidFill>
              <a:miter lim="800000"/>
              <a:headEnd/>
              <a:tailEnd/>
            </a:ln>
          </p:spPr>
          <p:txBody>
            <a:bodyPr/>
            <a:lstStyle/>
            <a:p>
              <a:endParaRPr lang="en-IN"/>
            </a:p>
          </p:txBody>
        </p:sp>
        <p:sp>
          <p:nvSpPr>
            <p:cNvPr id="31840" name="Rectangle 11"/>
            <p:cNvSpPr>
              <a:spLocks noChangeArrowheads="1"/>
            </p:cNvSpPr>
            <p:nvPr/>
          </p:nvSpPr>
          <p:spPr bwMode="auto">
            <a:xfrm>
              <a:off x="1880" y="2455"/>
              <a:ext cx="198" cy="932"/>
            </a:xfrm>
            <a:prstGeom prst="rect">
              <a:avLst/>
            </a:prstGeom>
            <a:blipFill dpi="0" rotWithShape="0">
              <a:blip r:embed="rId3" cstate="print"/>
              <a:srcRect/>
              <a:tile tx="0" ty="0" sx="100000" sy="100000" flip="none" algn="tl"/>
            </a:blipFill>
            <a:ln w="19050">
              <a:solidFill>
                <a:srgbClr val="000000"/>
              </a:solidFill>
              <a:miter lim="800000"/>
              <a:headEnd/>
              <a:tailEnd/>
            </a:ln>
          </p:spPr>
          <p:txBody>
            <a:bodyPr/>
            <a:lstStyle/>
            <a:p>
              <a:endParaRPr lang="en-IN"/>
            </a:p>
          </p:txBody>
        </p:sp>
        <p:sp>
          <p:nvSpPr>
            <p:cNvPr id="31841" name="Rectangle 12"/>
            <p:cNvSpPr>
              <a:spLocks noChangeArrowheads="1"/>
            </p:cNvSpPr>
            <p:nvPr/>
          </p:nvSpPr>
          <p:spPr bwMode="auto">
            <a:xfrm>
              <a:off x="529" y="2397"/>
              <a:ext cx="59" cy="1071"/>
            </a:xfrm>
            <a:prstGeom prst="rect">
              <a:avLst/>
            </a:prstGeom>
            <a:solidFill>
              <a:srgbClr val="0065FF"/>
            </a:solidFill>
            <a:ln w="19050">
              <a:solidFill>
                <a:srgbClr val="000000"/>
              </a:solidFill>
              <a:miter lim="800000"/>
              <a:headEnd/>
              <a:tailEnd/>
            </a:ln>
          </p:spPr>
          <p:txBody>
            <a:bodyPr/>
            <a:lstStyle/>
            <a:p>
              <a:endParaRPr lang="en-IN"/>
            </a:p>
          </p:txBody>
        </p:sp>
        <p:sp>
          <p:nvSpPr>
            <p:cNvPr id="31842" name="Rectangle 13"/>
            <p:cNvSpPr>
              <a:spLocks noChangeArrowheads="1"/>
            </p:cNvSpPr>
            <p:nvPr/>
          </p:nvSpPr>
          <p:spPr bwMode="auto">
            <a:xfrm>
              <a:off x="2090" y="2397"/>
              <a:ext cx="58" cy="1071"/>
            </a:xfrm>
            <a:prstGeom prst="rect">
              <a:avLst/>
            </a:prstGeom>
            <a:solidFill>
              <a:srgbClr val="0065FF"/>
            </a:solidFill>
            <a:ln w="19050">
              <a:solidFill>
                <a:srgbClr val="000000"/>
              </a:solidFill>
              <a:miter lim="800000"/>
              <a:headEnd/>
              <a:tailEnd/>
            </a:ln>
          </p:spPr>
          <p:txBody>
            <a:bodyPr/>
            <a:lstStyle/>
            <a:p>
              <a:endParaRPr lang="en-IN"/>
            </a:p>
          </p:txBody>
        </p:sp>
        <p:sp>
          <p:nvSpPr>
            <p:cNvPr id="31843" name="Rectangle 14"/>
            <p:cNvSpPr>
              <a:spLocks noChangeArrowheads="1"/>
            </p:cNvSpPr>
            <p:nvPr/>
          </p:nvSpPr>
          <p:spPr bwMode="auto">
            <a:xfrm>
              <a:off x="576" y="2397"/>
              <a:ext cx="1525" cy="47"/>
            </a:xfrm>
            <a:prstGeom prst="rect">
              <a:avLst/>
            </a:prstGeom>
            <a:solidFill>
              <a:srgbClr val="0065FF"/>
            </a:solidFill>
            <a:ln w="19050">
              <a:solidFill>
                <a:srgbClr val="000000"/>
              </a:solidFill>
              <a:miter lim="800000"/>
              <a:headEnd/>
              <a:tailEnd/>
            </a:ln>
          </p:spPr>
          <p:txBody>
            <a:bodyPr/>
            <a:lstStyle/>
            <a:p>
              <a:endParaRPr lang="en-IN"/>
            </a:p>
          </p:txBody>
        </p:sp>
        <p:sp>
          <p:nvSpPr>
            <p:cNvPr id="31844" name="Rectangle 15"/>
            <p:cNvSpPr>
              <a:spLocks noChangeArrowheads="1"/>
            </p:cNvSpPr>
            <p:nvPr/>
          </p:nvSpPr>
          <p:spPr bwMode="auto">
            <a:xfrm>
              <a:off x="576" y="3399"/>
              <a:ext cx="1525" cy="69"/>
            </a:xfrm>
            <a:prstGeom prst="rect">
              <a:avLst/>
            </a:prstGeom>
            <a:solidFill>
              <a:srgbClr val="0065FF"/>
            </a:solidFill>
            <a:ln w="19050">
              <a:solidFill>
                <a:srgbClr val="000000"/>
              </a:solidFill>
              <a:miter lim="800000"/>
              <a:headEnd/>
              <a:tailEnd/>
            </a:ln>
          </p:spPr>
          <p:txBody>
            <a:bodyPr/>
            <a:lstStyle/>
            <a:p>
              <a:endParaRPr lang="en-IN"/>
            </a:p>
          </p:txBody>
        </p:sp>
        <p:sp>
          <p:nvSpPr>
            <p:cNvPr id="31845" name="Rectangle 16"/>
            <p:cNvSpPr>
              <a:spLocks noChangeArrowheads="1"/>
            </p:cNvSpPr>
            <p:nvPr/>
          </p:nvSpPr>
          <p:spPr bwMode="auto">
            <a:xfrm>
              <a:off x="436" y="3573"/>
              <a:ext cx="1805" cy="35"/>
            </a:xfrm>
            <a:prstGeom prst="rect">
              <a:avLst/>
            </a:prstGeom>
            <a:solidFill>
              <a:srgbClr val="00FFEE"/>
            </a:solidFill>
            <a:ln w="19050">
              <a:solidFill>
                <a:srgbClr val="000000"/>
              </a:solidFill>
              <a:miter lim="800000"/>
              <a:headEnd/>
              <a:tailEnd/>
            </a:ln>
          </p:spPr>
          <p:txBody>
            <a:bodyPr/>
            <a:lstStyle/>
            <a:p>
              <a:endParaRPr lang="en-IN"/>
            </a:p>
          </p:txBody>
        </p:sp>
        <p:sp>
          <p:nvSpPr>
            <p:cNvPr id="31846" name="Rectangle 17"/>
            <p:cNvSpPr>
              <a:spLocks noChangeArrowheads="1"/>
            </p:cNvSpPr>
            <p:nvPr/>
          </p:nvSpPr>
          <p:spPr bwMode="auto">
            <a:xfrm>
              <a:off x="506" y="3503"/>
              <a:ext cx="1665" cy="35"/>
            </a:xfrm>
            <a:prstGeom prst="rect">
              <a:avLst/>
            </a:prstGeom>
            <a:solidFill>
              <a:srgbClr val="00FFEE"/>
            </a:solidFill>
            <a:ln w="19050">
              <a:solidFill>
                <a:srgbClr val="000000"/>
              </a:solidFill>
              <a:miter lim="800000"/>
              <a:headEnd/>
              <a:tailEnd/>
            </a:ln>
          </p:spPr>
          <p:txBody>
            <a:bodyPr/>
            <a:lstStyle/>
            <a:p>
              <a:endParaRPr lang="en-IN"/>
            </a:p>
          </p:txBody>
        </p:sp>
        <p:sp>
          <p:nvSpPr>
            <p:cNvPr id="31847" name="Rectangle 18"/>
            <p:cNvSpPr>
              <a:spLocks noChangeArrowheads="1"/>
            </p:cNvSpPr>
            <p:nvPr/>
          </p:nvSpPr>
          <p:spPr bwMode="auto">
            <a:xfrm>
              <a:off x="483" y="2327"/>
              <a:ext cx="35" cy="1211"/>
            </a:xfrm>
            <a:prstGeom prst="rect">
              <a:avLst/>
            </a:prstGeom>
            <a:solidFill>
              <a:srgbClr val="00FFEE"/>
            </a:solidFill>
            <a:ln w="19050">
              <a:solidFill>
                <a:srgbClr val="000000"/>
              </a:solidFill>
              <a:miter lim="800000"/>
              <a:headEnd/>
              <a:tailEnd/>
            </a:ln>
          </p:spPr>
          <p:txBody>
            <a:bodyPr/>
            <a:lstStyle/>
            <a:p>
              <a:endParaRPr lang="en-IN"/>
            </a:p>
          </p:txBody>
        </p:sp>
        <p:sp>
          <p:nvSpPr>
            <p:cNvPr id="31848" name="Rectangle 19"/>
            <p:cNvSpPr>
              <a:spLocks noChangeArrowheads="1"/>
            </p:cNvSpPr>
            <p:nvPr/>
          </p:nvSpPr>
          <p:spPr bwMode="auto">
            <a:xfrm>
              <a:off x="413" y="2257"/>
              <a:ext cx="35" cy="1351"/>
            </a:xfrm>
            <a:prstGeom prst="rect">
              <a:avLst/>
            </a:prstGeom>
            <a:solidFill>
              <a:srgbClr val="00FFEE"/>
            </a:solidFill>
            <a:ln w="19050">
              <a:solidFill>
                <a:srgbClr val="000000"/>
              </a:solidFill>
              <a:miter lim="800000"/>
              <a:headEnd/>
              <a:tailEnd/>
            </a:ln>
          </p:spPr>
          <p:txBody>
            <a:bodyPr/>
            <a:lstStyle/>
            <a:p>
              <a:endParaRPr lang="en-IN"/>
            </a:p>
          </p:txBody>
        </p:sp>
        <p:sp>
          <p:nvSpPr>
            <p:cNvPr id="31849" name="Rectangle 20"/>
            <p:cNvSpPr>
              <a:spLocks noChangeArrowheads="1"/>
            </p:cNvSpPr>
            <p:nvPr/>
          </p:nvSpPr>
          <p:spPr bwMode="auto">
            <a:xfrm>
              <a:off x="506" y="2327"/>
              <a:ext cx="1665" cy="35"/>
            </a:xfrm>
            <a:prstGeom prst="rect">
              <a:avLst/>
            </a:prstGeom>
            <a:solidFill>
              <a:srgbClr val="00FFEE"/>
            </a:solidFill>
            <a:ln w="19050">
              <a:solidFill>
                <a:srgbClr val="000000"/>
              </a:solidFill>
              <a:miter lim="800000"/>
              <a:headEnd/>
              <a:tailEnd/>
            </a:ln>
          </p:spPr>
          <p:txBody>
            <a:bodyPr/>
            <a:lstStyle/>
            <a:p>
              <a:endParaRPr lang="en-IN"/>
            </a:p>
          </p:txBody>
        </p:sp>
        <p:sp>
          <p:nvSpPr>
            <p:cNvPr id="31850" name="Rectangle 21"/>
            <p:cNvSpPr>
              <a:spLocks noChangeArrowheads="1"/>
            </p:cNvSpPr>
            <p:nvPr/>
          </p:nvSpPr>
          <p:spPr bwMode="auto">
            <a:xfrm>
              <a:off x="436" y="2257"/>
              <a:ext cx="1805" cy="35"/>
            </a:xfrm>
            <a:prstGeom prst="rect">
              <a:avLst/>
            </a:prstGeom>
            <a:solidFill>
              <a:srgbClr val="00FFEE"/>
            </a:solidFill>
            <a:ln w="19050">
              <a:solidFill>
                <a:srgbClr val="000000"/>
              </a:solidFill>
              <a:miter lim="800000"/>
              <a:headEnd/>
              <a:tailEnd/>
            </a:ln>
          </p:spPr>
          <p:txBody>
            <a:bodyPr/>
            <a:lstStyle/>
            <a:p>
              <a:endParaRPr lang="en-IN"/>
            </a:p>
          </p:txBody>
        </p:sp>
        <p:sp>
          <p:nvSpPr>
            <p:cNvPr id="31851" name="Rectangle 22"/>
            <p:cNvSpPr>
              <a:spLocks noChangeArrowheads="1"/>
            </p:cNvSpPr>
            <p:nvPr/>
          </p:nvSpPr>
          <p:spPr bwMode="auto">
            <a:xfrm>
              <a:off x="2160" y="2327"/>
              <a:ext cx="35" cy="1211"/>
            </a:xfrm>
            <a:prstGeom prst="rect">
              <a:avLst/>
            </a:prstGeom>
            <a:solidFill>
              <a:srgbClr val="00FFEE"/>
            </a:solidFill>
            <a:ln w="19050">
              <a:solidFill>
                <a:srgbClr val="000000"/>
              </a:solidFill>
              <a:miter lim="800000"/>
              <a:headEnd/>
              <a:tailEnd/>
            </a:ln>
          </p:spPr>
          <p:txBody>
            <a:bodyPr/>
            <a:lstStyle/>
            <a:p>
              <a:endParaRPr lang="en-IN"/>
            </a:p>
          </p:txBody>
        </p:sp>
        <p:sp>
          <p:nvSpPr>
            <p:cNvPr id="31852" name="Rectangle 23"/>
            <p:cNvSpPr>
              <a:spLocks noChangeArrowheads="1"/>
            </p:cNvSpPr>
            <p:nvPr/>
          </p:nvSpPr>
          <p:spPr bwMode="auto">
            <a:xfrm>
              <a:off x="2230" y="2257"/>
              <a:ext cx="34" cy="1351"/>
            </a:xfrm>
            <a:prstGeom prst="rect">
              <a:avLst/>
            </a:prstGeom>
            <a:solidFill>
              <a:srgbClr val="00FFEE"/>
            </a:solidFill>
            <a:ln w="19050">
              <a:solidFill>
                <a:srgbClr val="000000"/>
              </a:solidFill>
              <a:miter lim="800000"/>
              <a:headEnd/>
              <a:tailEnd/>
            </a:ln>
          </p:spPr>
          <p:txBody>
            <a:bodyPr/>
            <a:lstStyle/>
            <a:p>
              <a:endParaRPr lang="en-IN"/>
            </a:p>
          </p:txBody>
        </p:sp>
      </p:grpSp>
      <p:grpSp>
        <p:nvGrpSpPr>
          <p:cNvPr id="3" name="Group 24"/>
          <p:cNvGrpSpPr>
            <a:grpSpLocks/>
          </p:cNvGrpSpPr>
          <p:nvPr/>
        </p:nvGrpSpPr>
        <p:grpSpPr bwMode="auto">
          <a:xfrm>
            <a:off x="2062163" y="1270000"/>
            <a:ext cx="6143625" cy="3775075"/>
            <a:chOff x="2034" y="1118"/>
            <a:chExt cx="4184" cy="2378"/>
          </a:xfrm>
        </p:grpSpPr>
        <p:grpSp>
          <p:nvGrpSpPr>
            <p:cNvPr id="4" name="Group 25"/>
            <p:cNvGrpSpPr>
              <a:grpSpLocks/>
            </p:cNvGrpSpPr>
            <p:nvPr/>
          </p:nvGrpSpPr>
          <p:grpSpPr bwMode="auto">
            <a:xfrm>
              <a:off x="2530" y="1134"/>
              <a:ext cx="3688" cy="2359"/>
              <a:chOff x="1689" y="845"/>
              <a:chExt cx="3688" cy="2359"/>
            </a:xfrm>
          </p:grpSpPr>
          <p:sp>
            <p:nvSpPr>
              <p:cNvPr id="31822" name="Rectangle 26"/>
              <p:cNvSpPr>
                <a:spLocks noChangeArrowheads="1"/>
              </p:cNvSpPr>
              <p:nvPr/>
            </p:nvSpPr>
            <p:spPr bwMode="auto">
              <a:xfrm>
                <a:off x="1689" y="2319"/>
                <a:ext cx="1911" cy="885"/>
              </a:xfrm>
              <a:prstGeom prst="rect">
                <a:avLst/>
              </a:prstGeom>
              <a:solidFill>
                <a:srgbClr val="FFDD80"/>
              </a:solidFill>
              <a:ln w="19050">
                <a:solidFill>
                  <a:srgbClr val="000000"/>
                </a:solidFill>
                <a:miter lim="800000"/>
                <a:headEnd/>
                <a:tailEnd/>
              </a:ln>
            </p:spPr>
            <p:txBody>
              <a:bodyPr/>
              <a:lstStyle/>
              <a:p>
                <a:endParaRPr lang="en-IN"/>
              </a:p>
            </p:txBody>
          </p:sp>
          <p:grpSp>
            <p:nvGrpSpPr>
              <p:cNvPr id="5" name="Group 27"/>
              <p:cNvGrpSpPr>
                <a:grpSpLocks/>
              </p:cNvGrpSpPr>
              <p:nvPr/>
            </p:nvGrpSpPr>
            <p:grpSpPr bwMode="auto">
              <a:xfrm>
                <a:off x="1689" y="1847"/>
                <a:ext cx="2470" cy="1357"/>
                <a:chOff x="1689" y="1847"/>
                <a:chExt cx="2470" cy="1357"/>
              </a:xfrm>
            </p:grpSpPr>
            <p:sp>
              <p:nvSpPr>
                <p:cNvPr id="31830" name="Rectangle 28"/>
                <p:cNvSpPr>
                  <a:spLocks noChangeArrowheads="1"/>
                </p:cNvSpPr>
                <p:nvPr/>
              </p:nvSpPr>
              <p:spPr bwMode="auto">
                <a:xfrm>
                  <a:off x="1689" y="1847"/>
                  <a:ext cx="1911" cy="487"/>
                </a:xfrm>
                <a:prstGeom prst="rect">
                  <a:avLst/>
                </a:prstGeom>
                <a:blipFill dpi="0" rotWithShape="0">
                  <a:blip r:embed="rId2" cstate="print"/>
                  <a:srcRect/>
                  <a:tile tx="0" ty="0" sx="100000" sy="100000" flip="none" algn="tl"/>
                </a:blipFill>
                <a:ln w="19050">
                  <a:solidFill>
                    <a:srgbClr val="000000"/>
                  </a:solidFill>
                  <a:miter lim="800000"/>
                  <a:headEnd/>
                  <a:tailEnd/>
                </a:ln>
              </p:spPr>
              <p:txBody>
                <a:bodyPr/>
                <a:lstStyle/>
                <a:p>
                  <a:endParaRPr lang="en-IN"/>
                </a:p>
              </p:txBody>
            </p:sp>
            <p:sp>
              <p:nvSpPr>
                <p:cNvPr id="31831" name="Rectangle 29"/>
                <p:cNvSpPr>
                  <a:spLocks noChangeArrowheads="1"/>
                </p:cNvSpPr>
                <p:nvPr/>
              </p:nvSpPr>
              <p:spPr bwMode="auto">
                <a:xfrm>
                  <a:off x="3584" y="1847"/>
                  <a:ext cx="575" cy="1357"/>
                </a:xfrm>
                <a:prstGeom prst="rect">
                  <a:avLst/>
                </a:prstGeom>
                <a:blipFill dpi="0" rotWithShape="0">
                  <a:blip r:embed="rId2" cstate="print"/>
                  <a:srcRect/>
                  <a:tile tx="0" ty="0" sx="100000" sy="100000" flip="none" algn="tl"/>
                </a:blipFill>
                <a:ln w="19050">
                  <a:solidFill>
                    <a:srgbClr val="000000"/>
                  </a:solidFill>
                  <a:miter lim="800000"/>
                  <a:headEnd/>
                  <a:tailEnd/>
                </a:ln>
              </p:spPr>
              <p:txBody>
                <a:bodyPr/>
                <a:lstStyle/>
                <a:p>
                  <a:endParaRPr lang="en-IN"/>
                </a:p>
              </p:txBody>
            </p:sp>
          </p:grpSp>
          <p:grpSp>
            <p:nvGrpSpPr>
              <p:cNvPr id="6" name="Group 30"/>
              <p:cNvGrpSpPr>
                <a:grpSpLocks/>
              </p:cNvGrpSpPr>
              <p:nvPr/>
            </p:nvGrpSpPr>
            <p:grpSpPr bwMode="auto">
              <a:xfrm>
                <a:off x="1689" y="1198"/>
                <a:ext cx="3214" cy="2006"/>
                <a:chOff x="1689" y="1198"/>
                <a:chExt cx="3214" cy="2006"/>
              </a:xfrm>
            </p:grpSpPr>
            <p:sp>
              <p:nvSpPr>
                <p:cNvPr id="31828" name="Rectangle 31"/>
                <p:cNvSpPr>
                  <a:spLocks noChangeArrowheads="1"/>
                </p:cNvSpPr>
                <p:nvPr/>
              </p:nvSpPr>
              <p:spPr bwMode="auto">
                <a:xfrm>
                  <a:off x="1689" y="1198"/>
                  <a:ext cx="2470" cy="664"/>
                </a:xfrm>
                <a:prstGeom prst="rect">
                  <a:avLst/>
                </a:prstGeom>
                <a:solidFill>
                  <a:srgbClr val="FF80C0"/>
                </a:solidFill>
                <a:ln w="19050">
                  <a:solidFill>
                    <a:srgbClr val="000000"/>
                  </a:solidFill>
                  <a:miter lim="800000"/>
                  <a:headEnd/>
                  <a:tailEnd/>
                </a:ln>
              </p:spPr>
              <p:txBody>
                <a:bodyPr/>
                <a:lstStyle/>
                <a:p>
                  <a:endParaRPr lang="en-IN"/>
                </a:p>
              </p:txBody>
            </p:sp>
            <p:sp>
              <p:nvSpPr>
                <p:cNvPr id="31829" name="Rectangle 32"/>
                <p:cNvSpPr>
                  <a:spLocks noChangeArrowheads="1"/>
                </p:cNvSpPr>
                <p:nvPr/>
              </p:nvSpPr>
              <p:spPr bwMode="auto">
                <a:xfrm>
                  <a:off x="4142" y="1198"/>
                  <a:ext cx="761" cy="2006"/>
                </a:xfrm>
                <a:prstGeom prst="rect">
                  <a:avLst/>
                </a:prstGeom>
                <a:solidFill>
                  <a:srgbClr val="FF80C0"/>
                </a:solidFill>
                <a:ln w="19050">
                  <a:solidFill>
                    <a:srgbClr val="000000"/>
                  </a:solidFill>
                  <a:miter lim="800000"/>
                  <a:headEnd/>
                  <a:tailEnd/>
                </a:ln>
              </p:spPr>
              <p:txBody>
                <a:bodyPr/>
                <a:lstStyle/>
                <a:p>
                  <a:endParaRPr lang="en-IN"/>
                </a:p>
              </p:txBody>
            </p:sp>
          </p:grpSp>
          <p:grpSp>
            <p:nvGrpSpPr>
              <p:cNvPr id="7" name="Group 33"/>
              <p:cNvGrpSpPr>
                <a:grpSpLocks/>
              </p:cNvGrpSpPr>
              <p:nvPr/>
            </p:nvGrpSpPr>
            <p:grpSpPr bwMode="auto">
              <a:xfrm>
                <a:off x="1689" y="845"/>
                <a:ext cx="3688" cy="2359"/>
                <a:chOff x="1689" y="845"/>
                <a:chExt cx="3688" cy="2359"/>
              </a:xfrm>
            </p:grpSpPr>
            <p:sp>
              <p:nvSpPr>
                <p:cNvPr id="31826" name="Rectangle 34"/>
                <p:cNvSpPr>
                  <a:spLocks noChangeArrowheads="1"/>
                </p:cNvSpPr>
                <p:nvPr/>
              </p:nvSpPr>
              <p:spPr bwMode="auto">
                <a:xfrm>
                  <a:off x="4887" y="1198"/>
                  <a:ext cx="490" cy="2006"/>
                </a:xfrm>
                <a:prstGeom prst="rect">
                  <a:avLst/>
                </a:prstGeom>
                <a:solidFill>
                  <a:srgbClr val="00FFEE"/>
                </a:solidFill>
                <a:ln w="19050">
                  <a:solidFill>
                    <a:srgbClr val="000000"/>
                  </a:solidFill>
                  <a:miter lim="800000"/>
                  <a:headEnd/>
                  <a:tailEnd/>
                </a:ln>
              </p:spPr>
              <p:txBody>
                <a:bodyPr/>
                <a:lstStyle/>
                <a:p>
                  <a:endParaRPr lang="en-IN"/>
                </a:p>
              </p:txBody>
            </p:sp>
            <p:sp>
              <p:nvSpPr>
                <p:cNvPr id="31827" name="Rectangle 35"/>
                <p:cNvSpPr>
                  <a:spLocks noChangeArrowheads="1"/>
                </p:cNvSpPr>
                <p:nvPr/>
              </p:nvSpPr>
              <p:spPr bwMode="auto">
                <a:xfrm>
                  <a:off x="1689" y="845"/>
                  <a:ext cx="3688" cy="369"/>
                </a:xfrm>
                <a:prstGeom prst="rect">
                  <a:avLst/>
                </a:prstGeom>
                <a:solidFill>
                  <a:srgbClr val="00FFEE"/>
                </a:solidFill>
                <a:ln w="19050">
                  <a:solidFill>
                    <a:srgbClr val="000000"/>
                  </a:solidFill>
                  <a:miter lim="800000"/>
                  <a:headEnd/>
                  <a:tailEnd/>
                </a:ln>
              </p:spPr>
              <p:txBody>
                <a:bodyPr/>
                <a:lstStyle/>
                <a:p>
                  <a:endParaRPr lang="en-IN"/>
                </a:p>
              </p:txBody>
            </p:sp>
          </p:grpSp>
        </p:grpSp>
        <p:sp>
          <p:nvSpPr>
            <p:cNvPr id="31818" name="Text Box 36"/>
            <p:cNvSpPr txBox="1">
              <a:spLocks noChangeArrowheads="1"/>
            </p:cNvSpPr>
            <p:nvPr/>
          </p:nvSpPr>
          <p:spPr bwMode="auto">
            <a:xfrm>
              <a:off x="2292" y="1118"/>
              <a:ext cx="1381" cy="212"/>
            </a:xfrm>
            <a:prstGeom prst="rect">
              <a:avLst/>
            </a:prstGeom>
            <a:noFill/>
            <a:ln w="28575" cap="sq">
              <a:noFill/>
              <a:miter lim="800000"/>
              <a:headEnd/>
              <a:tailEnd/>
            </a:ln>
          </p:spPr>
          <p:txBody>
            <a:bodyPr wrap="none" anchor="ctr">
              <a:spAutoFit/>
            </a:bodyPr>
            <a:lstStyle/>
            <a:p>
              <a:r>
                <a:rPr kumimoji="1" lang="en-US">
                  <a:latin typeface="Helvetica" pitchFamily="80" charset="0"/>
                </a:rPr>
                <a:t>     </a:t>
              </a:r>
              <a:r>
                <a:rPr kumimoji="1" lang="en-US" u="sng">
                  <a:latin typeface="Helvetica" pitchFamily="80" charset="0"/>
                </a:rPr>
                <a:t>Muon chambers</a:t>
              </a:r>
            </a:p>
          </p:txBody>
        </p:sp>
        <p:sp>
          <p:nvSpPr>
            <p:cNvPr id="31819" name="Text Box 37"/>
            <p:cNvSpPr txBox="1">
              <a:spLocks noChangeArrowheads="1"/>
            </p:cNvSpPr>
            <p:nvPr/>
          </p:nvSpPr>
          <p:spPr bwMode="auto">
            <a:xfrm>
              <a:off x="2184" y="1470"/>
              <a:ext cx="1822" cy="212"/>
            </a:xfrm>
            <a:prstGeom prst="rect">
              <a:avLst/>
            </a:prstGeom>
            <a:noFill/>
            <a:ln w="28575" cap="sq">
              <a:noFill/>
              <a:miter lim="800000"/>
              <a:headEnd/>
              <a:tailEnd/>
            </a:ln>
          </p:spPr>
          <p:txBody>
            <a:bodyPr wrap="none" anchor="ctr">
              <a:spAutoFit/>
            </a:bodyPr>
            <a:lstStyle/>
            <a:p>
              <a:r>
                <a:rPr kumimoji="1" lang="en-US">
                  <a:latin typeface="Helvetica" pitchFamily="80" charset="0"/>
                </a:rPr>
                <a:t>        </a:t>
              </a:r>
              <a:r>
                <a:rPr kumimoji="1" lang="en-US" u="sng">
                  <a:latin typeface="Helvetica" pitchFamily="80" charset="0"/>
                </a:rPr>
                <a:t>Hadronic calorimeter</a:t>
              </a:r>
            </a:p>
          </p:txBody>
        </p:sp>
        <p:sp>
          <p:nvSpPr>
            <p:cNvPr id="31820" name="Text Box 38"/>
            <p:cNvSpPr txBox="1">
              <a:spLocks noChangeArrowheads="1"/>
            </p:cNvSpPr>
            <p:nvPr/>
          </p:nvSpPr>
          <p:spPr bwMode="auto">
            <a:xfrm>
              <a:off x="2034" y="2117"/>
              <a:ext cx="2455" cy="212"/>
            </a:xfrm>
            <a:prstGeom prst="rect">
              <a:avLst/>
            </a:prstGeom>
            <a:noFill/>
            <a:ln w="28575" cap="sq">
              <a:noFill/>
              <a:miter lim="800000"/>
              <a:headEnd/>
              <a:tailEnd/>
            </a:ln>
          </p:spPr>
          <p:txBody>
            <a:bodyPr wrap="none" anchor="ctr">
              <a:spAutoFit/>
            </a:bodyPr>
            <a:lstStyle/>
            <a:p>
              <a:r>
                <a:rPr kumimoji="1" lang="en-US">
                  <a:latin typeface="Helvetica" pitchFamily="80" charset="0"/>
                </a:rPr>
                <a:t>            </a:t>
              </a:r>
              <a:r>
                <a:rPr kumimoji="1" lang="en-US" u="sng">
                  <a:latin typeface="Helvetica" pitchFamily="80" charset="0"/>
                </a:rPr>
                <a:t>Electromagnetic calorimeter</a:t>
              </a:r>
            </a:p>
          </p:txBody>
        </p:sp>
        <p:sp>
          <p:nvSpPr>
            <p:cNvPr id="31821" name="Text Box 39"/>
            <p:cNvSpPr txBox="1">
              <a:spLocks noChangeArrowheads="1"/>
            </p:cNvSpPr>
            <p:nvPr/>
          </p:nvSpPr>
          <p:spPr bwMode="auto">
            <a:xfrm>
              <a:off x="3611" y="3304"/>
              <a:ext cx="930" cy="192"/>
            </a:xfrm>
            <a:prstGeom prst="rect">
              <a:avLst/>
            </a:prstGeom>
            <a:noFill/>
            <a:ln w="28575" cap="sq">
              <a:noFill/>
              <a:miter lim="800000"/>
              <a:headEnd/>
              <a:tailEnd/>
            </a:ln>
          </p:spPr>
          <p:txBody>
            <a:bodyPr wrap="none" anchor="ctr">
              <a:spAutoFit/>
            </a:bodyPr>
            <a:lstStyle/>
            <a:p>
              <a:r>
                <a:rPr kumimoji="1" lang="en-US" sz="1400" u="sng">
                  <a:latin typeface="Helvetica" pitchFamily="80" charset="0"/>
                </a:rPr>
                <a:t>Inner detector</a:t>
              </a:r>
            </a:p>
          </p:txBody>
        </p:sp>
      </p:grpSp>
      <p:sp>
        <p:nvSpPr>
          <p:cNvPr id="1375272" name="Freeform 40"/>
          <p:cNvSpPr>
            <a:spLocks/>
          </p:cNvSpPr>
          <p:nvPr/>
        </p:nvSpPr>
        <p:spPr bwMode="auto">
          <a:xfrm>
            <a:off x="3024188" y="4202113"/>
            <a:ext cx="98425" cy="163512"/>
          </a:xfrm>
          <a:custGeom>
            <a:avLst/>
            <a:gdLst>
              <a:gd name="T0" fmla="*/ 2147483647 w 46"/>
              <a:gd name="T1" fmla="*/ 2147483647 h 81"/>
              <a:gd name="T2" fmla="*/ 2147483647 w 46"/>
              <a:gd name="T3" fmla="*/ 2147483647 h 81"/>
              <a:gd name="T4" fmla="*/ 2147483647 w 46"/>
              <a:gd name="T5" fmla="*/ 0 h 81"/>
              <a:gd name="T6" fmla="*/ 2147483647 w 46"/>
              <a:gd name="T7" fmla="*/ 0 h 81"/>
              <a:gd name="T8" fmla="*/ 0 w 46"/>
              <a:gd name="T9" fmla="*/ 2147483647 h 81"/>
              <a:gd name="T10" fmla="*/ 0 60000 65536"/>
              <a:gd name="T11" fmla="*/ 0 60000 65536"/>
              <a:gd name="T12" fmla="*/ 0 60000 65536"/>
              <a:gd name="T13" fmla="*/ 0 60000 65536"/>
              <a:gd name="T14" fmla="*/ 0 60000 65536"/>
              <a:gd name="T15" fmla="*/ 0 w 46"/>
              <a:gd name="T16" fmla="*/ 0 h 81"/>
              <a:gd name="T17" fmla="*/ 46 w 46"/>
              <a:gd name="T18" fmla="*/ 81 h 81"/>
            </a:gdLst>
            <a:ahLst/>
            <a:cxnLst>
              <a:cxn ang="T10">
                <a:pos x="T0" y="T1"/>
              </a:cxn>
              <a:cxn ang="T11">
                <a:pos x="T2" y="T3"/>
              </a:cxn>
              <a:cxn ang="T12">
                <a:pos x="T4" y="T5"/>
              </a:cxn>
              <a:cxn ang="T13">
                <a:pos x="T6" y="T7"/>
              </a:cxn>
              <a:cxn ang="T14">
                <a:pos x="T8" y="T9"/>
              </a:cxn>
            </a:cxnLst>
            <a:rect l="T15" t="T16" r="T17" b="T18"/>
            <a:pathLst>
              <a:path w="46" h="81">
                <a:moveTo>
                  <a:pt x="46" y="81"/>
                </a:moveTo>
                <a:lnTo>
                  <a:pt x="46" y="70"/>
                </a:lnTo>
                <a:lnTo>
                  <a:pt x="35" y="0"/>
                </a:lnTo>
                <a:lnTo>
                  <a:pt x="11" y="0"/>
                </a:lnTo>
                <a:lnTo>
                  <a:pt x="0" y="12"/>
                </a:lnTo>
              </a:path>
            </a:pathLst>
          </a:custGeom>
          <a:noFill/>
          <a:ln w="36513">
            <a:solidFill>
              <a:srgbClr val="FF000C"/>
            </a:solidFill>
            <a:prstDash val="solid"/>
            <a:round/>
            <a:headEnd/>
            <a:tailEnd/>
          </a:ln>
        </p:spPr>
        <p:txBody>
          <a:bodyPr/>
          <a:lstStyle/>
          <a:p>
            <a:endParaRPr lang="en-IN"/>
          </a:p>
        </p:txBody>
      </p:sp>
      <p:sp>
        <p:nvSpPr>
          <p:cNvPr id="1375273" name="Freeform 41"/>
          <p:cNvSpPr>
            <a:spLocks/>
          </p:cNvSpPr>
          <p:nvPr/>
        </p:nvSpPr>
        <p:spPr bwMode="auto">
          <a:xfrm>
            <a:off x="3956050" y="4375150"/>
            <a:ext cx="49213" cy="117475"/>
          </a:xfrm>
          <a:custGeom>
            <a:avLst/>
            <a:gdLst>
              <a:gd name="T0" fmla="*/ 0 w 23"/>
              <a:gd name="T1" fmla="*/ 2147483647 h 58"/>
              <a:gd name="T2" fmla="*/ 2147483647 w 23"/>
              <a:gd name="T3" fmla="*/ 2147483647 h 58"/>
              <a:gd name="T4" fmla="*/ 2147483647 w 23"/>
              <a:gd name="T5" fmla="*/ 0 h 58"/>
              <a:gd name="T6" fmla="*/ 0 w 23"/>
              <a:gd name="T7" fmla="*/ 2147483647 h 58"/>
              <a:gd name="T8" fmla="*/ 0 60000 65536"/>
              <a:gd name="T9" fmla="*/ 0 60000 65536"/>
              <a:gd name="T10" fmla="*/ 0 60000 65536"/>
              <a:gd name="T11" fmla="*/ 0 60000 65536"/>
              <a:gd name="T12" fmla="*/ 0 w 23"/>
              <a:gd name="T13" fmla="*/ 0 h 58"/>
              <a:gd name="T14" fmla="*/ 23 w 23"/>
              <a:gd name="T15" fmla="*/ 58 h 58"/>
            </a:gdLst>
            <a:ahLst/>
            <a:cxnLst>
              <a:cxn ang="T8">
                <a:pos x="T0" y="T1"/>
              </a:cxn>
              <a:cxn ang="T9">
                <a:pos x="T2" y="T3"/>
              </a:cxn>
              <a:cxn ang="T10">
                <a:pos x="T4" y="T5"/>
              </a:cxn>
              <a:cxn ang="T11">
                <a:pos x="T6" y="T7"/>
              </a:cxn>
            </a:cxnLst>
            <a:rect l="T12" t="T13" r="T14" b="T15"/>
            <a:pathLst>
              <a:path w="23" h="58">
                <a:moveTo>
                  <a:pt x="0" y="58"/>
                </a:moveTo>
                <a:lnTo>
                  <a:pt x="23" y="11"/>
                </a:lnTo>
                <a:lnTo>
                  <a:pt x="23" y="0"/>
                </a:lnTo>
                <a:lnTo>
                  <a:pt x="0" y="58"/>
                </a:lnTo>
                <a:close/>
              </a:path>
            </a:pathLst>
          </a:custGeom>
          <a:solidFill>
            <a:srgbClr val="FF000C"/>
          </a:solidFill>
          <a:ln w="19050">
            <a:solidFill>
              <a:srgbClr val="FF1923"/>
            </a:solidFill>
            <a:prstDash val="solid"/>
            <a:round/>
            <a:headEnd/>
            <a:tailEnd/>
          </a:ln>
        </p:spPr>
        <p:txBody>
          <a:bodyPr/>
          <a:lstStyle/>
          <a:p>
            <a:endParaRPr lang="en-IN"/>
          </a:p>
        </p:txBody>
      </p:sp>
      <p:sp>
        <p:nvSpPr>
          <p:cNvPr id="1375274" name="Freeform 42"/>
          <p:cNvSpPr>
            <a:spLocks/>
          </p:cNvSpPr>
          <p:nvPr/>
        </p:nvSpPr>
        <p:spPr bwMode="auto">
          <a:xfrm>
            <a:off x="4873625" y="4562475"/>
            <a:ext cx="98425" cy="139700"/>
          </a:xfrm>
          <a:custGeom>
            <a:avLst/>
            <a:gdLst>
              <a:gd name="T0" fmla="*/ 0 w 46"/>
              <a:gd name="T1" fmla="*/ 0 h 70"/>
              <a:gd name="T2" fmla="*/ 2147483647 w 46"/>
              <a:gd name="T3" fmla="*/ 2147483647 h 70"/>
              <a:gd name="T4" fmla="*/ 2147483647 w 46"/>
              <a:gd name="T5" fmla="*/ 2147483647 h 70"/>
              <a:gd name="T6" fmla="*/ 2147483647 w 46"/>
              <a:gd name="T7" fmla="*/ 2147483647 h 70"/>
              <a:gd name="T8" fmla="*/ 2147483647 w 46"/>
              <a:gd name="T9" fmla="*/ 2147483647 h 70"/>
              <a:gd name="T10" fmla="*/ 0 60000 65536"/>
              <a:gd name="T11" fmla="*/ 0 60000 65536"/>
              <a:gd name="T12" fmla="*/ 0 60000 65536"/>
              <a:gd name="T13" fmla="*/ 0 60000 65536"/>
              <a:gd name="T14" fmla="*/ 0 60000 65536"/>
              <a:gd name="T15" fmla="*/ 0 w 46"/>
              <a:gd name="T16" fmla="*/ 0 h 70"/>
              <a:gd name="T17" fmla="*/ 46 w 46"/>
              <a:gd name="T18" fmla="*/ 70 h 70"/>
            </a:gdLst>
            <a:ahLst/>
            <a:cxnLst>
              <a:cxn ang="T10">
                <a:pos x="T0" y="T1"/>
              </a:cxn>
              <a:cxn ang="T11">
                <a:pos x="T2" y="T3"/>
              </a:cxn>
              <a:cxn ang="T12">
                <a:pos x="T4" y="T5"/>
              </a:cxn>
              <a:cxn ang="T13">
                <a:pos x="T6" y="T7"/>
              </a:cxn>
              <a:cxn ang="T14">
                <a:pos x="T8" y="T9"/>
              </a:cxn>
            </a:cxnLst>
            <a:rect l="T15" t="T16" r="T17" b="T18"/>
            <a:pathLst>
              <a:path w="46" h="70">
                <a:moveTo>
                  <a:pt x="0" y="0"/>
                </a:moveTo>
                <a:lnTo>
                  <a:pt x="11" y="12"/>
                </a:lnTo>
                <a:lnTo>
                  <a:pt x="46" y="23"/>
                </a:lnTo>
                <a:lnTo>
                  <a:pt x="46" y="47"/>
                </a:lnTo>
                <a:lnTo>
                  <a:pt x="35" y="70"/>
                </a:lnTo>
              </a:path>
            </a:pathLst>
          </a:custGeom>
          <a:noFill/>
          <a:ln w="36513">
            <a:solidFill>
              <a:srgbClr val="FF1923"/>
            </a:solidFill>
            <a:prstDash val="solid"/>
            <a:round/>
            <a:headEnd/>
            <a:tailEnd/>
          </a:ln>
        </p:spPr>
        <p:txBody>
          <a:bodyPr/>
          <a:lstStyle/>
          <a:p>
            <a:endParaRPr lang="en-IN"/>
          </a:p>
        </p:txBody>
      </p:sp>
      <p:sp>
        <p:nvSpPr>
          <p:cNvPr id="1375275" name="Freeform 43"/>
          <p:cNvSpPr>
            <a:spLocks/>
          </p:cNvSpPr>
          <p:nvPr/>
        </p:nvSpPr>
        <p:spPr bwMode="auto">
          <a:xfrm>
            <a:off x="5094288" y="3878263"/>
            <a:ext cx="96837" cy="23812"/>
          </a:xfrm>
          <a:custGeom>
            <a:avLst/>
            <a:gdLst>
              <a:gd name="T0" fmla="*/ 0 w 46"/>
              <a:gd name="T1" fmla="*/ 0 h 12"/>
              <a:gd name="T2" fmla="*/ 2147483647 w 46"/>
              <a:gd name="T3" fmla="*/ 0 h 12"/>
              <a:gd name="T4" fmla="*/ 2147483647 w 46"/>
              <a:gd name="T5" fmla="*/ 2147483647 h 12"/>
              <a:gd name="T6" fmla="*/ 0 60000 65536"/>
              <a:gd name="T7" fmla="*/ 0 60000 65536"/>
              <a:gd name="T8" fmla="*/ 0 60000 65536"/>
              <a:gd name="T9" fmla="*/ 0 w 46"/>
              <a:gd name="T10" fmla="*/ 0 h 12"/>
              <a:gd name="T11" fmla="*/ 46 w 46"/>
              <a:gd name="T12" fmla="*/ 12 h 12"/>
            </a:gdLst>
            <a:ahLst/>
            <a:cxnLst>
              <a:cxn ang="T6">
                <a:pos x="T0" y="T1"/>
              </a:cxn>
              <a:cxn ang="T7">
                <a:pos x="T2" y="T3"/>
              </a:cxn>
              <a:cxn ang="T8">
                <a:pos x="T4" y="T5"/>
              </a:cxn>
            </a:cxnLst>
            <a:rect l="T9" t="T10" r="T11" b="T12"/>
            <a:pathLst>
              <a:path w="46" h="12">
                <a:moveTo>
                  <a:pt x="0" y="0"/>
                </a:moveTo>
                <a:lnTo>
                  <a:pt x="35" y="0"/>
                </a:lnTo>
                <a:lnTo>
                  <a:pt x="46" y="12"/>
                </a:lnTo>
              </a:path>
            </a:pathLst>
          </a:custGeom>
          <a:noFill/>
          <a:ln w="36513">
            <a:solidFill>
              <a:srgbClr val="FF1923"/>
            </a:solidFill>
            <a:prstDash val="solid"/>
            <a:round/>
            <a:headEnd/>
            <a:tailEnd/>
          </a:ln>
        </p:spPr>
        <p:txBody>
          <a:bodyPr/>
          <a:lstStyle/>
          <a:p>
            <a:endParaRPr lang="en-IN"/>
          </a:p>
        </p:txBody>
      </p:sp>
      <p:sp>
        <p:nvSpPr>
          <p:cNvPr id="1375276" name="Rectangle 44"/>
          <p:cNvSpPr>
            <a:spLocks noChangeArrowheads="1"/>
          </p:cNvSpPr>
          <p:nvPr/>
        </p:nvSpPr>
        <p:spPr bwMode="auto">
          <a:xfrm>
            <a:off x="3235325" y="2930525"/>
            <a:ext cx="695325" cy="725488"/>
          </a:xfrm>
          <a:prstGeom prst="rect">
            <a:avLst/>
          </a:prstGeom>
          <a:solidFill>
            <a:srgbClr val="2BFF00"/>
          </a:solidFill>
          <a:ln w="9525">
            <a:noFill/>
            <a:miter lim="800000"/>
            <a:headEnd/>
            <a:tailEnd/>
          </a:ln>
        </p:spPr>
        <p:txBody>
          <a:bodyPr/>
          <a:lstStyle/>
          <a:p>
            <a:endParaRPr lang="en-IN"/>
          </a:p>
        </p:txBody>
      </p:sp>
      <p:sp>
        <p:nvSpPr>
          <p:cNvPr id="1375277" name="Rectangle 45"/>
          <p:cNvSpPr>
            <a:spLocks noChangeArrowheads="1"/>
          </p:cNvSpPr>
          <p:nvPr/>
        </p:nvSpPr>
        <p:spPr bwMode="auto">
          <a:xfrm>
            <a:off x="4154488" y="2930525"/>
            <a:ext cx="917575" cy="725488"/>
          </a:xfrm>
          <a:prstGeom prst="rect">
            <a:avLst/>
          </a:prstGeom>
          <a:solidFill>
            <a:srgbClr val="2BFF00"/>
          </a:solidFill>
          <a:ln w="9525">
            <a:noFill/>
            <a:miter lim="800000"/>
            <a:headEnd/>
            <a:tailEnd/>
          </a:ln>
        </p:spPr>
        <p:txBody>
          <a:bodyPr/>
          <a:lstStyle/>
          <a:p>
            <a:endParaRPr lang="en-IN"/>
          </a:p>
        </p:txBody>
      </p:sp>
      <p:sp>
        <p:nvSpPr>
          <p:cNvPr id="1375278" name="Freeform 46"/>
          <p:cNvSpPr>
            <a:spLocks/>
          </p:cNvSpPr>
          <p:nvPr/>
        </p:nvSpPr>
        <p:spPr bwMode="auto">
          <a:xfrm>
            <a:off x="2814638" y="3181350"/>
            <a:ext cx="719137" cy="1849438"/>
          </a:xfrm>
          <a:custGeom>
            <a:avLst/>
            <a:gdLst>
              <a:gd name="T0" fmla="*/ 0 w 338"/>
              <a:gd name="T1" fmla="*/ 2147483647 h 920"/>
              <a:gd name="T2" fmla="*/ 2147483647 w 338"/>
              <a:gd name="T3" fmla="*/ 2147483647 h 920"/>
              <a:gd name="T4" fmla="*/ 2147483647 w 338"/>
              <a:gd name="T5" fmla="*/ 2147483647 h 920"/>
              <a:gd name="T6" fmla="*/ 2147483647 w 338"/>
              <a:gd name="T7" fmla="*/ 0 h 920"/>
              <a:gd name="T8" fmla="*/ 0 60000 65536"/>
              <a:gd name="T9" fmla="*/ 0 60000 65536"/>
              <a:gd name="T10" fmla="*/ 0 60000 65536"/>
              <a:gd name="T11" fmla="*/ 0 60000 65536"/>
              <a:gd name="T12" fmla="*/ 0 w 338"/>
              <a:gd name="T13" fmla="*/ 0 h 920"/>
              <a:gd name="T14" fmla="*/ 338 w 338"/>
              <a:gd name="T15" fmla="*/ 920 h 920"/>
            </a:gdLst>
            <a:ahLst/>
            <a:cxnLst>
              <a:cxn ang="T8">
                <a:pos x="T0" y="T1"/>
              </a:cxn>
              <a:cxn ang="T9">
                <a:pos x="T2" y="T3"/>
              </a:cxn>
              <a:cxn ang="T10">
                <a:pos x="T4" y="T5"/>
              </a:cxn>
              <a:cxn ang="T11">
                <a:pos x="T6" y="T7"/>
              </a:cxn>
            </a:cxnLst>
            <a:rect l="T12" t="T13" r="T14" b="T15"/>
            <a:pathLst>
              <a:path w="338" h="920">
                <a:moveTo>
                  <a:pt x="0" y="920"/>
                </a:moveTo>
                <a:lnTo>
                  <a:pt x="35" y="885"/>
                </a:lnTo>
                <a:lnTo>
                  <a:pt x="210" y="442"/>
                </a:lnTo>
                <a:lnTo>
                  <a:pt x="338" y="0"/>
                </a:lnTo>
              </a:path>
            </a:pathLst>
          </a:custGeom>
          <a:noFill/>
          <a:ln w="36513">
            <a:solidFill>
              <a:srgbClr val="098A75"/>
            </a:solidFill>
            <a:prstDash val="solid"/>
            <a:round/>
            <a:headEnd/>
            <a:tailEnd/>
          </a:ln>
        </p:spPr>
        <p:txBody>
          <a:bodyPr/>
          <a:lstStyle/>
          <a:p>
            <a:endParaRPr lang="en-IN"/>
          </a:p>
        </p:txBody>
      </p:sp>
      <p:grpSp>
        <p:nvGrpSpPr>
          <p:cNvPr id="8" name="Group 47"/>
          <p:cNvGrpSpPr>
            <a:grpSpLocks/>
          </p:cNvGrpSpPr>
          <p:nvPr/>
        </p:nvGrpSpPr>
        <p:grpSpPr bwMode="auto">
          <a:xfrm>
            <a:off x="3336925" y="2994025"/>
            <a:ext cx="469900" cy="585788"/>
            <a:chOff x="2061" y="1877"/>
            <a:chExt cx="321" cy="369"/>
          </a:xfrm>
        </p:grpSpPr>
        <p:sp>
          <p:nvSpPr>
            <p:cNvPr id="31815" name="Freeform 48"/>
            <p:cNvSpPr>
              <a:spLocks/>
            </p:cNvSpPr>
            <p:nvPr/>
          </p:nvSpPr>
          <p:spPr bwMode="auto">
            <a:xfrm>
              <a:off x="2061" y="1877"/>
              <a:ext cx="321" cy="369"/>
            </a:xfrm>
            <a:custGeom>
              <a:avLst/>
              <a:gdLst>
                <a:gd name="T0" fmla="*/ 225 w 221"/>
                <a:gd name="T1" fmla="*/ 954 h 291"/>
                <a:gd name="T2" fmla="*/ 225 w 221"/>
                <a:gd name="T3" fmla="*/ 839 h 291"/>
                <a:gd name="T4" fmla="*/ 70 w 221"/>
                <a:gd name="T5" fmla="*/ 266 h 291"/>
                <a:gd name="T6" fmla="*/ 298 w 221"/>
                <a:gd name="T7" fmla="*/ 648 h 291"/>
                <a:gd name="T8" fmla="*/ 453 w 221"/>
                <a:gd name="T9" fmla="*/ 191 h 291"/>
                <a:gd name="T10" fmla="*/ 373 w 221"/>
                <a:gd name="T11" fmla="*/ 916 h 291"/>
                <a:gd name="T12" fmla="*/ 975 w 221"/>
                <a:gd name="T13" fmla="*/ 266 h 291"/>
                <a:gd name="T14" fmla="*/ 373 w 221"/>
                <a:gd name="T15" fmla="*/ 648 h 291"/>
                <a:gd name="T16" fmla="*/ 1428 w 221"/>
                <a:gd name="T17" fmla="*/ 344 h 291"/>
                <a:gd name="T18" fmla="*/ 903 w 221"/>
                <a:gd name="T19" fmla="*/ 418 h 291"/>
                <a:gd name="T20" fmla="*/ 826 w 221"/>
                <a:gd name="T21" fmla="*/ 114 h 291"/>
                <a:gd name="T22" fmla="*/ 1124 w 221"/>
                <a:gd name="T23" fmla="*/ 191 h 291"/>
                <a:gd name="T24" fmla="*/ 1200 w 221"/>
                <a:gd name="T25" fmla="*/ 114 h 291"/>
                <a:gd name="T26" fmla="*/ 826 w 221"/>
                <a:gd name="T27" fmla="*/ 266 h 291"/>
                <a:gd name="T28" fmla="*/ 523 w 221"/>
                <a:gd name="T29" fmla="*/ 493 h 291"/>
                <a:gd name="T30" fmla="*/ 373 w 221"/>
                <a:gd name="T31" fmla="*/ 0 h 291"/>
                <a:gd name="T32" fmla="*/ 373 w 221"/>
                <a:gd name="T33" fmla="*/ 266 h 291"/>
                <a:gd name="T34" fmla="*/ 0 w 221"/>
                <a:gd name="T35" fmla="*/ 37 h 291"/>
                <a:gd name="T36" fmla="*/ 225 w 221"/>
                <a:gd name="T37" fmla="*/ 344 h 291"/>
                <a:gd name="T38" fmla="*/ 747 w 221"/>
                <a:gd name="T39" fmla="*/ 37 h 291"/>
                <a:gd name="T40" fmla="*/ 373 w 221"/>
                <a:gd name="T41" fmla="*/ 799 h 291"/>
                <a:gd name="T42" fmla="*/ 601 w 221"/>
                <a:gd name="T43" fmla="*/ 724 h 291"/>
                <a:gd name="T44" fmla="*/ 1124 w 221"/>
                <a:gd name="T45" fmla="*/ 685 h 2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1"/>
                <a:gd name="T70" fmla="*/ 0 h 291"/>
                <a:gd name="T71" fmla="*/ 221 w 221"/>
                <a:gd name="T72" fmla="*/ 291 h 29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1" h="291">
                  <a:moveTo>
                    <a:pt x="35" y="291"/>
                  </a:moveTo>
                  <a:lnTo>
                    <a:pt x="35" y="256"/>
                  </a:lnTo>
                  <a:lnTo>
                    <a:pt x="11" y="81"/>
                  </a:lnTo>
                  <a:lnTo>
                    <a:pt x="46" y="198"/>
                  </a:lnTo>
                  <a:lnTo>
                    <a:pt x="70" y="58"/>
                  </a:lnTo>
                  <a:lnTo>
                    <a:pt x="58" y="279"/>
                  </a:lnTo>
                  <a:lnTo>
                    <a:pt x="151" y="81"/>
                  </a:lnTo>
                  <a:lnTo>
                    <a:pt x="58" y="198"/>
                  </a:lnTo>
                  <a:lnTo>
                    <a:pt x="221" y="105"/>
                  </a:lnTo>
                  <a:lnTo>
                    <a:pt x="140" y="128"/>
                  </a:lnTo>
                  <a:lnTo>
                    <a:pt x="128" y="35"/>
                  </a:lnTo>
                  <a:lnTo>
                    <a:pt x="174" y="58"/>
                  </a:lnTo>
                  <a:lnTo>
                    <a:pt x="186" y="35"/>
                  </a:lnTo>
                  <a:lnTo>
                    <a:pt x="128" y="81"/>
                  </a:lnTo>
                  <a:lnTo>
                    <a:pt x="81" y="151"/>
                  </a:lnTo>
                  <a:lnTo>
                    <a:pt x="58" y="0"/>
                  </a:lnTo>
                  <a:lnTo>
                    <a:pt x="58" y="81"/>
                  </a:lnTo>
                  <a:lnTo>
                    <a:pt x="0" y="11"/>
                  </a:lnTo>
                  <a:lnTo>
                    <a:pt x="35" y="105"/>
                  </a:lnTo>
                  <a:lnTo>
                    <a:pt x="116" y="11"/>
                  </a:lnTo>
                  <a:lnTo>
                    <a:pt x="58" y="244"/>
                  </a:lnTo>
                  <a:lnTo>
                    <a:pt x="93" y="221"/>
                  </a:lnTo>
                  <a:lnTo>
                    <a:pt x="174" y="209"/>
                  </a:lnTo>
                </a:path>
              </a:pathLst>
            </a:custGeom>
            <a:noFill/>
            <a:ln w="36513">
              <a:solidFill>
                <a:srgbClr val="FF1923"/>
              </a:solidFill>
              <a:prstDash val="solid"/>
              <a:round/>
              <a:headEnd/>
              <a:tailEnd/>
            </a:ln>
          </p:spPr>
          <p:txBody>
            <a:bodyPr/>
            <a:lstStyle/>
            <a:p>
              <a:endParaRPr lang="en-IN"/>
            </a:p>
          </p:txBody>
        </p:sp>
        <p:sp>
          <p:nvSpPr>
            <p:cNvPr id="31816" name="Freeform 49"/>
            <p:cNvSpPr>
              <a:spLocks/>
            </p:cNvSpPr>
            <p:nvPr/>
          </p:nvSpPr>
          <p:spPr bwMode="auto">
            <a:xfrm>
              <a:off x="2128" y="2010"/>
              <a:ext cx="186" cy="191"/>
            </a:xfrm>
            <a:custGeom>
              <a:avLst/>
              <a:gdLst>
                <a:gd name="T0" fmla="*/ 0 w 128"/>
                <a:gd name="T1" fmla="*/ 490 h 151"/>
                <a:gd name="T2" fmla="*/ 76 w 128"/>
                <a:gd name="T3" fmla="*/ 37 h 151"/>
                <a:gd name="T4" fmla="*/ 76 w 128"/>
                <a:gd name="T5" fmla="*/ 376 h 151"/>
                <a:gd name="T6" fmla="*/ 453 w 128"/>
                <a:gd name="T7" fmla="*/ 0 h 151"/>
                <a:gd name="T8" fmla="*/ 304 w 128"/>
                <a:gd name="T9" fmla="*/ 261 h 151"/>
                <a:gd name="T10" fmla="*/ 828 w 128"/>
                <a:gd name="T11" fmla="*/ 186 h 151"/>
                <a:gd name="T12" fmla="*/ 0 60000 65536"/>
                <a:gd name="T13" fmla="*/ 0 60000 65536"/>
                <a:gd name="T14" fmla="*/ 0 60000 65536"/>
                <a:gd name="T15" fmla="*/ 0 60000 65536"/>
                <a:gd name="T16" fmla="*/ 0 60000 65536"/>
                <a:gd name="T17" fmla="*/ 0 60000 65536"/>
                <a:gd name="T18" fmla="*/ 0 w 128"/>
                <a:gd name="T19" fmla="*/ 0 h 151"/>
                <a:gd name="T20" fmla="*/ 128 w 128"/>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128" h="151">
                  <a:moveTo>
                    <a:pt x="0" y="151"/>
                  </a:moveTo>
                  <a:lnTo>
                    <a:pt x="12" y="11"/>
                  </a:lnTo>
                  <a:lnTo>
                    <a:pt x="12" y="116"/>
                  </a:lnTo>
                  <a:lnTo>
                    <a:pt x="70" y="0"/>
                  </a:lnTo>
                  <a:lnTo>
                    <a:pt x="47" y="81"/>
                  </a:lnTo>
                  <a:lnTo>
                    <a:pt x="128" y="58"/>
                  </a:lnTo>
                </a:path>
              </a:pathLst>
            </a:custGeom>
            <a:noFill/>
            <a:ln w="36513">
              <a:solidFill>
                <a:srgbClr val="FF652A"/>
              </a:solidFill>
              <a:prstDash val="solid"/>
              <a:round/>
              <a:headEnd/>
              <a:tailEnd/>
            </a:ln>
          </p:spPr>
          <p:txBody>
            <a:bodyPr/>
            <a:lstStyle/>
            <a:p>
              <a:endParaRPr lang="en-IN"/>
            </a:p>
          </p:txBody>
        </p:sp>
      </p:grpSp>
      <p:sp>
        <p:nvSpPr>
          <p:cNvPr id="1375282" name="Freeform 50"/>
          <p:cNvSpPr>
            <a:spLocks/>
          </p:cNvSpPr>
          <p:nvPr/>
        </p:nvSpPr>
        <p:spPr bwMode="auto">
          <a:xfrm>
            <a:off x="2840038" y="3484563"/>
            <a:ext cx="1635125" cy="1546225"/>
          </a:xfrm>
          <a:custGeom>
            <a:avLst/>
            <a:gdLst>
              <a:gd name="T0" fmla="*/ 0 w 768"/>
              <a:gd name="T1" fmla="*/ 2147483647 h 769"/>
              <a:gd name="T2" fmla="*/ 2147483647 w 768"/>
              <a:gd name="T3" fmla="*/ 2147483647 h 769"/>
              <a:gd name="T4" fmla="*/ 2147483647 w 768"/>
              <a:gd name="T5" fmla="*/ 0 h 769"/>
              <a:gd name="T6" fmla="*/ 0 w 768"/>
              <a:gd name="T7" fmla="*/ 2147483647 h 769"/>
              <a:gd name="T8" fmla="*/ 0 60000 65536"/>
              <a:gd name="T9" fmla="*/ 0 60000 65536"/>
              <a:gd name="T10" fmla="*/ 0 60000 65536"/>
              <a:gd name="T11" fmla="*/ 0 60000 65536"/>
              <a:gd name="T12" fmla="*/ 0 w 768"/>
              <a:gd name="T13" fmla="*/ 0 h 769"/>
              <a:gd name="T14" fmla="*/ 768 w 768"/>
              <a:gd name="T15" fmla="*/ 769 h 769"/>
            </a:gdLst>
            <a:ahLst/>
            <a:cxnLst>
              <a:cxn ang="T8">
                <a:pos x="T0" y="T1"/>
              </a:cxn>
              <a:cxn ang="T9">
                <a:pos x="T2" y="T3"/>
              </a:cxn>
              <a:cxn ang="T10">
                <a:pos x="T4" y="T5"/>
              </a:cxn>
              <a:cxn ang="T11">
                <a:pos x="T6" y="T7"/>
              </a:cxn>
            </a:cxnLst>
            <a:rect l="T12" t="T13" r="T14" b="T15"/>
            <a:pathLst>
              <a:path w="768" h="769">
                <a:moveTo>
                  <a:pt x="0" y="769"/>
                </a:moveTo>
                <a:lnTo>
                  <a:pt x="12" y="757"/>
                </a:lnTo>
                <a:lnTo>
                  <a:pt x="768" y="0"/>
                </a:lnTo>
                <a:lnTo>
                  <a:pt x="0" y="769"/>
                </a:lnTo>
                <a:close/>
              </a:path>
            </a:pathLst>
          </a:custGeom>
          <a:blipFill dpi="0" rotWithShape="0">
            <a:blip r:embed="rId4" cstate="print"/>
            <a:srcRect/>
            <a:tile tx="0" ty="0" sx="100000" sy="100000" flip="none" algn="tl"/>
          </a:blipFill>
          <a:ln w="9525">
            <a:noFill/>
            <a:round/>
            <a:headEnd/>
            <a:tailEnd/>
          </a:ln>
        </p:spPr>
        <p:txBody>
          <a:bodyPr/>
          <a:lstStyle/>
          <a:p>
            <a:endParaRPr lang="en-IN"/>
          </a:p>
        </p:txBody>
      </p:sp>
      <p:sp>
        <p:nvSpPr>
          <p:cNvPr id="1375283" name="Rectangle 51"/>
          <p:cNvSpPr>
            <a:spLocks noChangeArrowheads="1"/>
          </p:cNvSpPr>
          <p:nvPr/>
        </p:nvSpPr>
        <p:spPr bwMode="auto">
          <a:xfrm>
            <a:off x="5573713" y="4164013"/>
            <a:ext cx="795337" cy="585787"/>
          </a:xfrm>
          <a:prstGeom prst="rect">
            <a:avLst/>
          </a:prstGeom>
          <a:solidFill>
            <a:srgbClr val="2BFF00"/>
          </a:solidFill>
          <a:ln w="9525">
            <a:noFill/>
            <a:miter lim="800000"/>
            <a:headEnd/>
            <a:tailEnd/>
          </a:ln>
        </p:spPr>
        <p:txBody>
          <a:bodyPr/>
          <a:lstStyle/>
          <a:p>
            <a:endParaRPr lang="en-IN"/>
          </a:p>
        </p:txBody>
      </p:sp>
      <p:sp>
        <p:nvSpPr>
          <p:cNvPr id="1375284" name="Rectangle 52"/>
          <p:cNvSpPr>
            <a:spLocks noChangeArrowheads="1"/>
          </p:cNvSpPr>
          <p:nvPr/>
        </p:nvSpPr>
        <p:spPr bwMode="auto">
          <a:xfrm>
            <a:off x="6392863" y="3438525"/>
            <a:ext cx="1066800" cy="514350"/>
          </a:xfrm>
          <a:prstGeom prst="rect">
            <a:avLst/>
          </a:prstGeom>
          <a:solidFill>
            <a:srgbClr val="FEFF00"/>
          </a:solidFill>
          <a:ln w="9525">
            <a:noFill/>
            <a:miter lim="800000"/>
            <a:headEnd/>
            <a:tailEnd/>
          </a:ln>
        </p:spPr>
        <p:txBody>
          <a:bodyPr/>
          <a:lstStyle/>
          <a:p>
            <a:endParaRPr lang="en-IN"/>
          </a:p>
        </p:txBody>
      </p:sp>
      <p:grpSp>
        <p:nvGrpSpPr>
          <p:cNvPr id="9" name="Group 53"/>
          <p:cNvGrpSpPr>
            <a:grpSpLocks/>
          </p:cNvGrpSpPr>
          <p:nvPr/>
        </p:nvGrpSpPr>
        <p:grpSpPr bwMode="auto">
          <a:xfrm>
            <a:off x="6608763" y="3554413"/>
            <a:ext cx="620712" cy="236537"/>
            <a:chOff x="4294" y="2230"/>
            <a:chExt cx="423" cy="149"/>
          </a:xfrm>
        </p:grpSpPr>
        <p:sp>
          <p:nvSpPr>
            <p:cNvPr id="31813" name="Freeform 54"/>
            <p:cNvSpPr>
              <a:spLocks/>
            </p:cNvSpPr>
            <p:nvPr/>
          </p:nvSpPr>
          <p:spPr bwMode="auto">
            <a:xfrm>
              <a:off x="4294" y="2230"/>
              <a:ext cx="423" cy="149"/>
            </a:xfrm>
            <a:custGeom>
              <a:avLst/>
              <a:gdLst>
                <a:gd name="T0" fmla="*/ 0 w 291"/>
                <a:gd name="T1" fmla="*/ 273 h 117"/>
                <a:gd name="T2" fmla="*/ 455 w 291"/>
                <a:gd name="T3" fmla="*/ 118 h 117"/>
                <a:gd name="T4" fmla="*/ 602 w 291"/>
                <a:gd name="T5" fmla="*/ 39 h 117"/>
                <a:gd name="T6" fmla="*/ 455 w 291"/>
                <a:gd name="T7" fmla="*/ 273 h 117"/>
                <a:gd name="T8" fmla="*/ 913 w 291"/>
                <a:gd name="T9" fmla="*/ 118 h 117"/>
                <a:gd name="T10" fmla="*/ 1286 w 291"/>
                <a:gd name="T11" fmla="*/ 195 h 117"/>
                <a:gd name="T12" fmla="*/ 228 w 291"/>
                <a:gd name="T13" fmla="*/ 273 h 117"/>
                <a:gd name="T14" fmla="*/ 913 w 291"/>
                <a:gd name="T15" fmla="*/ 392 h 117"/>
                <a:gd name="T16" fmla="*/ 1286 w 291"/>
                <a:gd name="T17" fmla="*/ 309 h 117"/>
                <a:gd name="T18" fmla="*/ 913 w 291"/>
                <a:gd name="T19" fmla="*/ 273 h 117"/>
                <a:gd name="T20" fmla="*/ 683 w 291"/>
                <a:gd name="T21" fmla="*/ 158 h 117"/>
                <a:gd name="T22" fmla="*/ 1286 w 291"/>
                <a:gd name="T23" fmla="*/ 0 h 117"/>
                <a:gd name="T24" fmla="*/ 1515 w 291"/>
                <a:gd name="T25" fmla="*/ 82 h 117"/>
                <a:gd name="T26" fmla="*/ 829 w 291"/>
                <a:gd name="T27" fmla="*/ 158 h 117"/>
                <a:gd name="T28" fmla="*/ 1890 w 291"/>
                <a:gd name="T29" fmla="*/ 233 h 117"/>
                <a:gd name="T30" fmla="*/ 1132 w 291"/>
                <a:gd name="T31" fmla="*/ 233 h 117"/>
                <a:gd name="T32" fmla="*/ 1584 w 291"/>
                <a:gd name="T33" fmla="*/ 392 h 117"/>
                <a:gd name="T34" fmla="*/ 756 w 291"/>
                <a:gd name="T35" fmla="*/ 309 h 117"/>
                <a:gd name="T36" fmla="*/ 304 w 291"/>
                <a:gd name="T37" fmla="*/ 354 h 117"/>
                <a:gd name="T38" fmla="*/ 0 w 291"/>
                <a:gd name="T39" fmla="*/ 309 h 117"/>
                <a:gd name="T40" fmla="*/ 76 w 291"/>
                <a:gd name="T41" fmla="*/ 158 h 117"/>
                <a:gd name="T42" fmla="*/ 528 w 291"/>
                <a:gd name="T43" fmla="*/ 158 h 1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1"/>
                <a:gd name="T67" fmla="*/ 0 h 117"/>
                <a:gd name="T68" fmla="*/ 291 w 291"/>
                <a:gd name="T69" fmla="*/ 117 h 1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1" h="117">
                  <a:moveTo>
                    <a:pt x="0" y="82"/>
                  </a:moveTo>
                  <a:lnTo>
                    <a:pt x="70" y="35"/>
                  </a:lnTo>
                  <a:lnTo>
                    <a:pt x="93" y="12"/>
                  </a:lnTo>
                  <a:lnTo>
                    <a:pt x="70" y="82"/>
                  </a:lnTo>
                  <a:lnTo>
                    <a:pt x="140" y="35"/>
                  </a:lnTo>
                  <a:lnTo>
                    <a:pt x="198" y="58"/>
                  </a:lnTo>
                  <a:lnTo>
                    <a:pt x="35" y="82"/>
                  </a:lnTo>
                  <a:lnTo>
                    <a:pt x="140" y="117"/>
                  </a:lnTo>
                  <a:lnTo>
                    <a:pt x="198" y="93"/>
                  </a:lnTo>
                  <a:lnTo>
                    <a:pt x="140" y="82"/>
                  </a:lnTo>
                  <a:lnTo>
                    <a:pt x="105" y="47"/>
                  </a:lnTo>
                  <a:lnTo>
                    <a:pt x="198" y="0"/>
                  </a:lnTo>
                  <a:lnTo>
                    <a:pt x="233" y="24"/>
                  </a:lnTo>
                  <a:lnTo>
                    <a:pt x="128" y="47"/>
                  </a:lnTo>
                  <a:lnTo>
                    <a:pt x="291" y="70"/>
                  </a:lnTo>
                  <a:lnTo>
                    <a:pt x="175" y="70"/>
                  </a:lnTo>
                  <a:lnTo>
                    <a:pt x="244" y="117"/>
                  </a:lnTo>
                  <a:lnTo>
                    <a:pt x="116" y="93"/>
                  </a:lnTo>
                  <a:lnTo>
                    <a:pt x="47" y="105"/>
                  </a:lnTo>
                  <a:lnTo>
                    <a:pt x="0" y="93"/>
                  </a:lnTo>
                  <a:lnTo>
                    <a:pt x="12" y="47"/>
                  </a:lnTo>
                  <a:lnTo>
                    <a:pt x="81" y="47"/>
                  </a:lnTo>
                </a:path>
              </a:pathLst>
            </a:custGeom>
            <a:noFill/>
            <a:ln w="36513">
              <a:solidFill>
                <a:srgbClr val="FF1923"/>
              </a:solidFill>
              <a:prstDash val="solid"/>
              <a:round/>
              <a:headEnd/>
              <a:tailEnd/>
            </a:ln>
          </p:spPr>
          <p:txBody>
            <a:bodyPr/>
            <a:lstStyle/>
            <a:p>
              <a:endParaRPr lang="en-IN"/>
            </a:p>
          </p:txBody>
        </p:sp>
        <p:sp>
          <p:nvSpPr>
            <p:cNvPr id="31814" name="Freeform 55"/>
            <p:cNvSpPr>
              <a:spLocks/>
            </p:cNvSpPr>
            <p:nvPr/>
          </p:nvSpPr>
          <p:spPr bwMode="auto">
            <a:xfrm>
              <a:off x="4328" y="2304"/>
              <a:ext cx="237" cy="59"/>
            </a:xfrm>
            <a:custGeom>
              <a:avLst/>
              <a:gdLst>
                <a:gd name="T0" fmla="*/ 0 w 163"/>
                <a:gd name="T1" fmla="*/ 109 h 47"/>
                <a:gd name="T2" fmla="*/ 228 w 163"/>
                <a:gd name="T3" fmla="*/ 109 h 47"/>
                <a:gd name="T4" fmla="*/ 759 w 163"/>
                <a:gd name="T5" fmla="*/ 75 h 47"/>
                <a:gd name="T6" fmla="*/ 1061 w 163"/>
                <a:gd name="T7" fmla="*/ 0 h 47"/>
                <a:gd name="T8" fmla="*/ 374 w 163"/>
                <a:gd name="T9" fmla="*/ 147 h 47"/>
                <a:gd name="T10" fmla="*/ 304 w 163"/>
                <a:gd name="T11" fmla="*/ 109 h 47"/>
                <a:gd name="T12" fmla="*/ 0 w 163"/>
                <a:gd name="T13" fmla="*/ 109 h 47"/>
                <a:gd name="T14" fmla="*/ 0 60000 65536"/>
                <a:gd name="T15" fmla="*/ 0 60000 65536"/>
                <a:gd name="T16" fmla="*/ 0 60000 65536"/>
                <a:gd name="T17" fmla="*/ 0 60000 65536"/>
                <a:gd name="T18" fmla="*/ 0 60000 65536"/>
                <a:gd name="T19" fmla="*/ 0 60000 65536"/>
                <a:gd name="T20" fmla="*/ 0 60000 65536"/>
                <a:gd name="T21" fmla="*/ 0 w 163"/>
                <a:gd name="T22" fmla="*/ 0 h 47"/>
                <a:gd name="T23" fmla="*/ 163 w 163"/>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 h="47">
                  <a:moveTo>
                    <a:pt x="0" y="35"/>
                  </a:moveTo>
                  <a:lnTo>
                    <a:pt x="35" y="35"/>
                  </a:lnTo>
                  <a:lnTo>
                    <a:pt x="117" y="24"/>
                  </a:lnTo>
                  <a:lnTo>
                    <a:pt x="163" y="0"/>
                  </a:lnTo>
                  <a:lnTo>
                    <a:pt x="58" y="47"/>
                  </a:lnTo>
                  <a:lnTo>
                    <a:pt x="47" y="35"/>
                  </a:lnTo>
                  <a:lnTo>
                    <a:pt x="0" y="35"/>
                  </a:lnTo>
                  <a:close/>
                </a:path>
              </a:pathLst>
            </a:custGeom>
            <a:solidFill>
              <a:srgbClr val="FF4600"/>
            </a:solidFill>
            <a:ln w="19050">
              <a:solidFill>
                <a:srgbClr val="D53A00"/>
              </a:solidFill>
              <a:prstDash val="solid"/>
              <a:round/>
              <a:headEnd/>
              <a:tailEnd/>
            </a:ln>
          </p:spPr>
          <p:txBody>
            <a:bodyPr/>
            <a:lstStyle/>
            <a:p>
              <a:endParaRPr lang="en-IN"/>
            </a:p>
          </p:txBody>
        </p:sp>
      </p:grpSp>
      <p:sp>
        <p:nvSpPr>
          <p:cNvPr id="1375288" name="Freeform 56"/>
          <p:cNvSpPr>
            <a:spLocks/>
          </p:cNvSpPr>
          <p:nvPr/>
        </p:nvSpPr>
        <p:spPr bwMode="auto">
          <a:xfrm>
            <a:off x="2865438" y="3765550"/>
            <a:ext cx="3792537" cy="1241425"/>
          </a:xfrm>
          <a:custGeom>
            <a:avLst/>
            <a:gdLst>
              <a:gd name="T0" fmla="*/ 0 w 1781"/>
              <a:gd name="T1" fmla="*/ 2147483647 h 617"/>
              <a:gd name="T2" fmla="*/ 2147483647 w 1781"/>
              <a:gd name="T3" fmla="*/ 0 h 617"/>
              <a:gd name="T4" fmla="*/ 0 w 1781"/>
              <a:gd name="T5" fmla="*/ 2147483647 h 617"/>
              <a:gd name="T6" fmla="*/ 0 60000 65536"/>
              <a:gd name="T7" fmla="*/ 0 60000 65536"/>
              <a:gd name="T8" fmla="*/ 0 60000 65536"/>
              <a:gd name="T9" fmla="*/ 0 w 1781"/>
              <a:gd name="T10" fmla="*/ 0 h 617"/>
              <a:gd name="T11" fmla="*/ 1781 w 1781"/>
              <a:gd name="T12" fmla="*/ 617 h 617"/>
            </a:gdLst>
            <a:ahLst/>
            <a:cxnLst>
              <a:cxn ang="T6">
                <a:pos x="T0" y="T1"/>
              </a:cxn>
              <a:cxn ang="T7">
                <a:pos x="T2" y="T3"/>
              </a:cxn>
              <a:cxn ang="T8">
                <a:pos x="T4" y="T5"/>
              </a:cxn>
            </a:cxnLst>
            <a:rect l="T9" t="T10" r="T11" b="T12"/>
            <a:pathLst>
              <a:path w="1781" h="617">
                <a:moveTo>
                  <a:pt x="0" y="617"/>
                </a:moveTo>
                <a:lnTo>
                  <a:pt x="1781" y="0"/>
                </a:lnTo>
                <a:lnTo>
                  <a:pt x="0" y="617"/>
                </a:lnTo>
                <a:close/>
              </a:path>
            </a:pathLst>
          </a:custGeom>
          <a:blipFill dpi="0" rotWithShape="0">
            <a:blip r:embed="rId4" cstate="print"/>
            <a:srcRect/>
            <a:tile tx="0" ty="0" sx="100000" sy="100000" flip="none" algn="tl"/>
          </a:blipFill>
          <a:ln w="9525">
            <a:noFill/>
            <a:round/>
            <a:headEnd/>
            <a:tailEnd/>
          </a:ln>
        </p:spPr>
        <p:txBody>
          <a:bodyPr/>
          <a:lstStyle/>
          <a:p>
            <a:endParaRPr lang="en-IN"/>
          </a:p>
        </p:txBody>
      </p:sp>
      <p:sp>
        <p:nvSpPr>
          <p:cNvPr id="1375289" name="Rectangle 57"/>
          <p:cNvSpPr>
            <a:spLocks noChangeArrowheads="1"/>
          </p:cNvSpPr>
          <p:nvPr/>
        </p:nvSpPr>
        <p:spPr bwMode="auto">
          <a:xfrm>
            <a:off x="6392863" y="4117975"/>
            <a:ext cx="1066800" cy="538163"/>
          </a:xfrm>
          <a:prstGeom prst="rect">
            <a:avLst/>
          </a:prstGeom>
          <a:solidFill>
            <a:srgbClr val="FEFF00"/>
          </a:solidFill>
          <a:ln w="9525">
            <a:noFill/>
            <a:miter lim="800000"/>
            <a:headEnd/>
            <a:tailEnd/>
          </a:ln>
        </p:spPr>
        <p:txBody>
          <a:bodyPr/>
          <a:lstStyle/>
          <a:p>
            <a:endParaRPr lang="en-IN"/>
          </a:p>
        </p:txBody>
      </p:sp>
      <p:sp>
        <p:nvSpPr>
          <p:cNvPr id="1375290" name="Rectangle 58"/>
          <p:cNvSpPr>
            <a:spLocks noChangeArrowheads="1"/>
          </p:cNvSpPr>
          <p:nvPr/>
        </p:nvSpPr>
        <p:spPr bwMode="auto">
          <a:xfrm>
            <a:off x="7150100" y="1312863"/>
            <a:ext cx="646113" cy="568325"/>
          </a:xfrm>
          <a:prstGeom prst="rect">
            <a:avLst/>
          </a:prstGeom>
          <a:solidFill>
            <a:srgbClr val="0065FF"/>
          </a:solidFill>
          <a:ln w="9525">
            <a:noFill/>
            <a:miter lim="800000"/>
            <a:headEnd/>
            <a:tailEnd/>
          </a:ln>
        </p:spPr>
        <p:txBody>
          <a:bodyPr/>
          <a:lstStyle/>
          <a:p>
            <a:endParaRPr kumimoji="1" lang="en-US" sz="2800"/>
          </a:p>
        </p:txBody>
      </p:sp>
      <p:sp>
        <p:nvSpPr>
          <p:cNvPr id="1375291" name="Freeform 59"/>
          <p:cNvSpPr>
            <a:spLocks/>
          </p:cNvSpPr>
          <p:nvPr/>
        </p:nvSpPr>
        <p:spPr bwMode="auto">
          <a:xfrm>
            <a:off x="2814638" y="1160463"/>
            <a:ext cx="4935537" cy="3863975"/>
          </a:xfrm>
          <a:custGeom>
            <a:avLst/>
            <a:gdLst>
              <a:gd name="T0" fmla="*/ 0 w 2318"/>
              <a:gd name="T1" fmla="*/ 2147483647 h 1922"/>
              <a:gd name="T2" fmla="*/ 2147483647 w 2318"/>
              <a:gd name="T3" fmla="*/ 2147483647 h 1922"/>
              <a:gd name="T4" fmla="*/ 2147483647 w 2318"/>
              <a:gd name="T5" fmla="*/ 2147483647 h 1922"/>
              <a:gd name="T6" fmla="*/ 2147483647 w 2318"/>
              <a:gd name="T7" fmla="*/ 2147483647 h 1922"/>
              <a:gd name="T8" fmla="*/ 2147483647 w 2318"/>
              <a:gd name="T9" fmla="*/ 2147483647 h 1922"/>
              <a:gd name="T10" fmla="*/ 2147483647 w 2318"/>
              <a:gd name="T11" fmla="*/ 2147483647 h 1922"/>
              <a:gd name="T12" fmla="*/ 2147483647 w 2318"/>
              <a:gd name="T13" fmla="*/ 2147483647 h 1922"/>
              <a:gd name="T14" fmla="*/ 2147483647 w 2318"/>
              <a:gd name="T15" fmla="*/ 2147483647 h 1922"/>
              <a:gd name="T16" fmla="*/ 2147483647 w 2318"/>
              <a:gd name="T17" fmla="*/ 0 h 19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8"/>
              <a:gd name="T28" fmla="*/ 0 h 1922"/>
              <a:gd name="T29" fmla="*/ 2318 w 2318"/>
              <a:gd name="T30" fmla="*/ 1922 h 19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8" h="1922">
                <a:moveTo>
                  <a:pt x="0" y="1922"/>
                </a:moveTo>
                <a:lnTo>
                  <a:pt x="210" y="1817"/>
                </a:lnTo>
                <a:lnTo>
                  <a:pt x="559" y="1654"/>
                </a:lnTo>
                <a:lnTo>
                  <a:pt x="932" y="1433"/>
                </a:lnTo>
                <a:lnTo>
                  <a:pt x="1351" y="1165"/>
                </a:lnTo>
                <a:lnTo>
                  <a:pt x="1619" y="932"/>
                </a:lnTo>
                <a:lnTo>
                  <a:pt x="1887" y="641"/>
                </a:lnTo>
                <a:lnTo>
                  <a:pt x="2073" y="373"/>
                </a:lnTo>
                <a:lnTo>
                  <a:pt x="2318" y="0"/>
                </a:lnTo>
              </a:path>
            </a:pathLst>
          </a:custGeom>
          <a:noFill/>
          <a:ln w="19050">
            <a:solidFill>
              <a:srgbClr val="FF4600"/>
            </a:solidFill>
            <a:prstDash val="solid"/>
            <a:round/>
            <a:headEnd/>
            <a:tailEnd/>
          </a:ln>
        </p:spPr>
        <p:txBody>
          <a:bodyPr/>
          <a:lstStyle/>
          <a:p>
            <a:endParaRPr lang="en-IN"/>
          </a:p>
        </p:txBody>
      </p:sp>
      <p:sp>
        <p:nvSpPr>
          <p:cNvPr id="1375292" name="Freeform 60"/>
          <p:cNvSpPr>
            <a:spLocks/>
          </p:cNvSpPr>
          <p:nvPr/>
        </p:nvSpPr>
        <p:spPr bwMode="auto">
          <a:xfrm>
            <a:off x="2814638" y="4421188"/>
            <a:ext cx="4167187" cy="585787"/>
          </a:xfrm>
          <a:custGeom>
            <a:avLst/>
            <a:gdLst>
              <a:gd name="T0" fmla="*/ 0 w 1957"/>
              <a:gd name="T1" fmla="*/ 2147483647 h 291"/>
              <a:gd name="T2" fmla="*/ 2147483647 w 1957"/>
              <a:gd name="T3" fmla="*/ 2147483647 h 291"/>
              <a:gd name="T4" fmla="*/ 2147483647 w 1957"/>
              <a:gd name="T5" fmla="*/ 2147483647 h 291"/>
              <a:gd name="T6" fmla="*/ 2147483647 w 1957"/>
              <a:gd name="T7" fmla="*/ 2147483647 h 291"/>
              <a:gd name="T8" fmla="*/ 2147483647 w 1957"/>
              <a:gd name="T9" fmla="*/ 0 h 291"/>
              <a:gd name="T10" fmla="*/ 2147483647 w 1957"/>
              <a:gd name="T11" fmla="*/ 0 h 291"/>
              <a:gd name="T12" fmla="*/ 2147483647 w 1957"/>
              <a:gd name="T13" fmla="*/ 0 h 291"/>
              <a:gd name="T14" fmla="*/ 0 60000 65536"/>
              <a:gd name="T15" fmla="*/ 0 60000 65536"/>
              <a:gd name="T16" fmla="*/ 0 60000 65536"/>
              <a:gd name="T17" fmla="*/ 0 60000 65536"/>
              <a:gd name="T18" fmla="*/ 0 60000 65536"/>
              <a:gd name="T19" fmla="*/ 0 60000 65536"/>
              <a:gd name="T20" fmla="*/ 0 60000 65536"/>
              <a:gd name="T21" fmla="*/ 0 w 1957"/>
              <a:gd name="T22" fmla="*/ 0 h 291"/>
              <a:gd name="T23" fmla="*/ 1957 w 1957"/>
              <a:gd name="T24" fmla="*/ 291 h 2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57" h="291">
                <a:moveTo>
                  <a:pt x="0" y="291"/>
                </a:moveTo>
                <a:lnTo>
                  <a:pt x="35" y="291"/>
                </a:lnTo>
                <a:lnTo>
                  <a:pt x="536" y="163"/>
                </a:lnTo>
                <a:lnTo>
                  <a:pt x="1083" y="47"/>
                </a:lnTo>
                <a:lnTo>
                  <a:pt x="1456" y="0"/>
                </a:lnTo>
                <a:lnTo>
                  <a:pt x="1759" y="0"/>
                </a:lnTo>
                <a:lnTo>
                  <a:pt x="1957" y="0"/>
                </a:lnTo>
              </a:path>
            </a:pathLst>
          </a:custGeom>
          <a:noFill/>
          <a:ln w="36513">
            <a:solidFill>
              <a:srgbClr val="F100FF"/>
            </a:solidFill>
            <a:prstDash val="solid"/>
            <a:round/>
            <a:headEnd/>
            <a:tailEnd/>
          </a:ln>
        </p:spPr>
        <p:txBody>
          <a:bodyPr/>
          <a:lstStyle/>
          <a:p>
            <a:endParaRPr lang="en-IN"/>
          </a:p>
        </p:txBody>
      </p:sp>
      <p:grpSp>
        <p:nvGrpSpPr>
          <p:cNvPr id="10" name="Group 61"/>
          <p:cNvGrpSpPr>
            <a:grpSpLocks/>
          </p:cNvGrpSpPr>
          <p:nvPr/>
        </p:nvGrpSpPr>
        <p:grpSpPr bwMode="auto">
          <a:xfrm>
            <a:off x="5643563" y="4281488"/>
            <a:ext cx="715962" cy="211137"/>
            <a:chOff x="3635" y="2688"/>
            <a:chExt cx="489" cy="133"/>
          </a:xfrm>
        </p:grpSpPr>
        <p:sp>
          <p:nvSpPr>
            <p:cNvPr id="31806" name="Freeform 62"/>
            <p:cNvSpPr>
              <a:spLocks/>
            </p:cNvSpPr>
            <p:nvPr/>
          </p:nvSpPr>
          <p:spPr bwMode="auto">
            <a:xfrm>
              <a:off x="3635" y="2688"/>
              <a:ext cx="186" cy="88"/>
            </a:xfrm>
            <a:custGeom>
              <a:avLst/>
              <a:gdLst>
                <a:gd name="T0" fmla="*/ 0 w 128"/>
                <a:gd name="T1" fmla="*/ 221 h 70"/>
                <a:gd name="T2" fmla="*/ 70 w 128"/>
                <a:gd name="T3" fmla="*/ 221 h 70"/>
                <a:gd name="T4" fmla="*/ 523 w 128"/>
                <a:gd name="T5" fmla="*/ 109 h 70"/>
                <a:gd name="T6" fmla="*/ 682 w 128"/>
                <a:gd name="T7" fmla="*/ 0 h 70"/>
                <a:gd name="T8" fmla="*/ 523 w 128"/>
                <a:gd name="T9" fmla="*/ 109 h 70"/>
                <a:gd name="T10" fmla="*/ 828 w 128"/>
                <a:gd name="T11" fmla="*/ 72 h 70"/>
                <a:gd name="T12" fmla="*/ 0 60000 65536"/>
                <a:gd name="T13" fmla="*/ 0 60000 65536"/>
                <a:gd name="T14" fmla="*/ 0 60000 65536"/>
                <a:gd name="T15" fmla="*/ 0 60000 65536"/>
                <a:gd name="T16" fmla="*/ 0 60000 65536"/>
                <a:gd name="T17" fmla="*/ 0 60000 65536"/>
                <a:gd name="T18" fmla="*/ 0 w 128"/>
                <a:gd name="T19" fmla="*/ 0 h 70"/>
                <a:gd name="T20" fmla="*/ 128 w 128"/>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128" h="70">
                  <a:moveTo>
                    <a:pt x="0" y="70"/>
                  </a:moveTo>
                  <a:lnTo>
                    <a:pt x="11" y="70"/>
                  </a:lnTo>
                  <a:lnTo>
                    <a:pt x="81" y="35"/>
                  </a:lnTo>
                  <a:lnTo>
                    <a:pt x="105" y="0"/>
                  </a:lnTo>
                  <a:lnTo>
                    <a:pt x="81" y="35"/>
                  </a:lnTo>
                  <a:lnTo>
                    <a:pt x="128" y="23"/>
                  </a:lnTo>
                </a:path>
              </a:pathLst>
            </a:custGeom>
            <a:noFill/>
            <a:ln w="36513">
              <a:solidFill>
                <a:srgbClr val="FF1923"/>
              </a:solidFill>
              <a:prstDash val="solid"/>
              <a:round/>
              <a:headEnd/>
              <a:tailEnd/>
            </a:ln>
          </p:spPr>
          <p:txBody>
            <a:bodyPr/>
            <a:lstStyle/>
            <a:p>
              <a:endParaRPr lang="en-IN"/>
            </a:p>
          </p:txBody>
        </p:sp>
        <p:sp>
          <p:nvSpPr>
            <p:cNvPr id="31807" name="Freeform 63"/>
            <p:cNvSpPr>
              <a:spLocks/>
            </p:cNvSpPr>
            <p:nvPr/>
          </p:nvSpPr>
          <p:spPr bwMode="auto">
            <a:xfrm>
              <a:off x="3905" y="2776"/>
              <a:ext cx="135" cy="45"/>
            </a:xfrm>
            <a:custGeom>
              <a:avLst/>
              <a:gdLst>
                <a:gd name="T0" fmla="*/ 0 w 93"/>
                <a:gd name="T1" fmla="*/ 0 h 35"/>
                <a:gd name="T2" fmla="*/ 148 w 93"/>
                <a:gd name="T3" fmla="*/ 40 h 35"/>
                <a:gd name="T4" fmla="*/ 601 w 93"/>
                <a:gd name="T5" fmla="*/ 123 h 35"/>
                <a:gd name="T6" fmla="*/ 0 60000 65536"/>
                <a:gd name="T7" fmla="*/ 0 60000 65536"/>
                <a:gd name="T8" fmla="*/ 0 60000 65536"/>
                <a:gd name="T9" fmla="*/ 0 w 93"/>
                <a:gd name="T10" fmla="*/ 0 h 35"/>
                <a:gd name="T11" fmla="*/ 93 w 93"/>
                <a:gd name="T12" fmla="*/ 35 h 35"/>
              </a:gdLst>
              <a:ahLst/>
              <a:cxnLst>
                <a:cxn ang="T6">
                  <a:pos x="T0" y="T1"/>
                </a:cxn>
                <a:cxn ang="T7">
                  <a:pos x="T2" y="T3"/>
                </a:cxn>
                <a:cxn ang="T8">
                  <a:pos x="T4" y="T5"/>
                </a:cxn>
              </a:cxnLst>
              <a:rect l="T9" t="T10" r="T11" b="T12"/>
              <a:pathLst>
                <a:path w="93" h="35">
                  <a:moveTo>
                    <a:pt x="0" y="0"/>
                  </a:moveTo>
                  <a:lnTo>
                    <a:pt x="23" y="12"/>
                  </a:lnTo>
                  <a:lnTo>
                    <a:pt x="93" y="35"/>
                  </a:lnTo>
                </a:path>
              </a:pathLst>
            </a:custGeom>
            <a:noFill/>
            <a:ln w="36513">
              <a:solidFill>
                <a:srgbClr val="FF1923"/>
              </a:solidFill>
              <a:prstDash val="solid"/>
              <a:round/>
              <a:headEnd/>
              <a:tailEnd/>
            </a:ln>
          </p:spPr>
          <p:txBody>
            <a:bodyPr/>
            <a:lstStyle/>
            <a:p>
              <a:endParaRPr lang="en-IN"/>
            </a:p>
          </p:txBody>
        </p:sp>
        <p:sp>
          <p:nvSpPr>
            <p:cNvPr id="31808" name="Freeform 64"/>
            <p:cNvSpPr>
              <a:spLocks/>
            </p:cNvSpPr>
            <p:nvPr/>
          </p:nvSpPr>
          <p:spPr bwMode="auto">
            <a:xfrm>
              <a:off x="3854" y="2717"/>
              <a:ext cx="119" cy="44"/>
            </a:xfrm>
            <a:custGeom>
              <a:avLst/>
              <a:gdLst>
                <a:gd name="T0" fmla="*/ 0 w 82"/>
                <a:gd name="T1" fmla="*/ 109 h 35"/>
                <a:gd name="T2" fmla="*/ 303 w 82"/>
                <a:gd name="T3" fmla="*/ 75 h 35"/>
                <a:gd name="T4" fmla="*/ 528 w 82"/>
                <a:gd name="T5" fmla="*/ 0 h 35"/>
                <a:gd name="T6" fmla="*/ 0 60000 65536"/>
                <a:gd name="T7" fmla="*/ 0 60000 65536"/>
                <a:gd name="T8" fmla="*/ 0 60000 65536"/>
                <a:gd name="T9" fmla="*/ 0 w 82"/>
                <a:gd name="T10" fmla="*/ 0 h 35"/>
                <a:gd name="T11" fmla="*/ 82 w 82"/>
                <a:gd name="T12" fmla="*/ 35 h 35"/>
              </a:gdLst>
              <a:ahLst/>
              <a:cxnLst>
                <a:cxn ang="T6">
                  <a:pos x="T0" y="T1"/>
                </a:cxn>
                <a:cxn ang="T7">
                  <a:pos x="T2" y="T3"/>
                </a:cxn>
                <a:cxn ang="T8">
                  <a:pos x="T4" y="T5"/>
                </a:cxn>
              </a:cxnLst>
              <a:rect l="T9" t="T10" r="T11" b="T12"/>
              <a:pathLst>
                <a:path w="82" h="35">
                  <a:moveTo>
                    <a:pt x="0" y="35"/>
                  </a:moveTo>
                  <a:lnTo>
                    <a:pt x="47" y="24"/>
                  </a:lnTo>
                  <a:lnTo>
                    <a:pt x="82" y="0"/>
                  </a:lnTo>
                </a:path>
              </a:pathLst>
            </a:custGeom>
            <a:noFill/>
            <a:ln w="36513">
              <a:solidFill>
                <a:srgbClr val="FF1923"/>
              </a:solidFill>
              <a:prstDash val="solid"/>
              <a:round/>
              <a:headEnd/>
              <a:tailEnd/>
            </a:ln>
          </p:spPr>
          <p:txBody>
            <a:bodyPr/>
            <a:lstStyle/>
            <a:p>
              <a:endParaRPr lang="en-IN"/>
            </a:p>
          </p:txBody>
        </p:sp>
        <p:sp>
          <p:nvSpPr>
            <p:cNvPr id="31809" name="Freeform 65"/>
            <p:cNvSpPr>
              <a:spLocks/>
            </p:cNvSpPr>
            <p:nvPr/>
          </p:nvSpPr>
          <p:spPr bwMode="auto">
            <a:xfrm>
              <a:off x="3956" y="2732"/>
              <a:ext cx="135" cy="89"/>
            </a:xfrm>
            <a:custGeom>
              <a:avLst/>
              <a:gdLst>
                <a:gd name="T0" fmla="*/ 0 w 93"/>
                <a:gd name="T1" fmla="*/ 0 h 70"/>
                <a:gd name="T2" fmla="*/ 453 w 93"/>
                <a:gd name="T3" fmla="*/ 76 h 70"/>
                <a:gd name="T4" fmla="*/ 601 w 93"/>
                <a:gd name="T5" fmla="*/ 233 h 70"/>
                <a:gd name="T6" fmla="*/ 0 60000 65536"/>
                <a:gd name="T7" fmla="*/ 0 60000 65536"/>
                <a:gd name="T8" fmla="*/ 0 60000 65536"/>
                <a:gd name="T9" fmla="*/ 0 w 93"/>
                <a:gd name="T10" fmla="*/ 0 h 70"/>
                <a:gd name="T11" fmla="*/ 93 w 93"/>
                <a:gd name="T12" fmla="*/ 70 h 70"/>
              </a:gdLst>
              <a:ahLst/>
              <a:cxnLst>
                <a:cxn ang="T6">
                  <a:pos x="T0" y="T1"/>
                </a:cxn>
                <a:cxn ang="T7">
                  <a:pos x="T2" y="T3"/>
                </a:cxn>
                <a:cxn ang="T8">
                  <a:pos x="T4" y="T5"/>
                </a:cxn>
              </a:cxnLst>
              <a:rect l="T9" t="T10" r="T11" b="T12"/>
              <a:pathLst>
                <a:path w="93" h="70">
                  <a:moveTo>
                    <a:pt x="0" y="0"/>
                  </a:moveTo>
                  <a:lnTo>
                    <a:pt x="70" y="23"/>
                  </a:lnTo>
                  <a:lnTo>
                    <a:pt x="93" y="70"/>
                  </a:lnTo>
                </a:path>
              </a:pathLst>
            </a:custGeom>
            <a:noFill/>
            <a:ln w="36513">
              <a:solidFill>
                <a:srgbClr val="FF1923"/>
              </a:solidFill>
              <a:prstDash val="solid"/>
              <a:round/>
              <a:headEnd/>
              <a:tailEnd/>
            </a:ln>
          </p:spPr>
          <p:txBody>
            <a:bodyPr/>
            <a:lstStyle/>
            <a:p>
              <a:endParaRPr lang="en-IN"/>
            </a:p>
          </p:txBody>
        </p:sp>
        <p:sp>
          <p:nvSpPr>
            <p:cNvPr id="31810" name="Freeform 66"/>
            <p:cNvSpPr>
              <a:spLocks/>
            </p:cNvSpPr>
            <p:nvPr/>
          </p:nvSpPr>
          <p:spPr bwMode="auto">
            <a:xfrm>
              <a:off x="3821" y="2805"/>
              <a:ext cx="66" cy="16"/>
            </a:xfrm>
            <a:custGeom>
              <a:avLst/>
              <a:gdLst>
                <a:gd name="T0" fmla="*/ 0 w 46"/>
                <a:gd name="T1" fmla="*/ 0 h 12"/>
                <a:gd name="T2" fmla="*/ 70 w 46"/>
                <a:gd name="T3" fmla="*/ 49 h 12"/>
                <a:gd name="T4" fmla="*/ 280 w 46"/>
                <a:gd name="T5" fmla="*/ 49 h 12"/>
                <a:gd name="T6" fmla="*/ 0 60000 65536"/>
                <a:gd name="T7" fmla="*/ 0 60000 65536"/>
                <a:gd name="T8" fmla="*/ 0 60000 65536"/>
                <a:gd name="T9" fmla="*/ 0 w 46"/>
                <a:gd name="T10" fmla="*/ 0 h 12"/>
                <a:gd name="T11" fmla="*/ 46 w 46"/>
                <a:gd name="T12" fmla="*/ 12 h 12"/>
              </a:gdLst>
              <a:ahLst/>
              <a:cxnLst>
                <a:cxn ang="T6">
                  <a:pos x="T0" y="T1"/>
                </a:cxn>
                <a:cxn ang="T7">
                  <a:pos x="T2" y="T3"/>
                </a:cxn>
                <a:cxn ang="T8">
                  <a:pos x="T4" y="T5"/>
                </a:cxn>
              </a:cxnLst>
              <a:rect l="T9" t="T10" r="T11" b="T12"/>
              <a:pathLst>
                <a:path w="46" h="12">
                  <a:moveTo>
                    <a:pt x="0" y="0"/>
                  </a:moveTo>
                  <a:lnTo>
                    <a:pt x="12" y="12"/>
                  </a:lnTo>
                  <a:lnTo>
                    <a:pt x="46" y="12"/>
                  </a:lnTo>
                </a:path>
              </a:pathLst>
            </a:custGeom>
            <a:noFill/>
            <a:ln w="36513">
              <a:solidFill>
                <a:srgbClr val="FF1923"/>
              </a:solidFill>
              <a:prstDash val="solid"/>
              <a:round/>
              <a:headEnd/>
              <a:tailEnd/>
            </a:ln>
          </p:spPr>
          <p:txBody>
            <a:bodyPr/>
            <a:lstStyle/>
            <a:p>
              <a:endParaRPr lang="en-IN"/>
            </a:p>
          </p:txBody>
        </p:sp>
        <p:sp>
          <p:nvSpPr>
            <p:cNvPr id="31811" name="Freeform 67"/>
            <p:cNvSpPr>
              <a:spLocks/>
            </p:cNvSpPr>
            <p:nvPr/>
          </p:nvSpPr>
          <p:spPr bwMode="auto">
            <a:xfrm>
              <a:off x="3701" y="2732"/>
              <a:ext cx="374" cy="59"/>
            </a:xfrm>
            <a:custGeom>
              <a:avLst/>
              <a:gdLst>
                <a:gd name="T0" fmla="*/ 1678 w 257"/>
                <a:gd name="T1" fmla="*/ 109 h 47"/>
                <a:gd name="T2" fmla="*/ 1220 w 257"/>
                <a:gd name="T3" fmla="*/ 109 h 47"/>
                <a:gd name="T4" fmla="*/ 688 w 257"/>
                <a:gd name="T5" fmla="*/ 70 h 47"/>
                <a:gd name="T6" fmla="*/ 760 w 257"/>
                <a:gd name="T7" fmla="*/ 0 h 47"/>
                <a:gd name="T8" fmla="*/ 0 w 257"/>
                <a:gd name="T9" fmla="*/ 147 h 47"/>
                <a:gd name="T10" fmla="*/ 688 w 257"/>
                <a:gd name="T11" fmla="*/ 109 h 47"/>
                <a:gd name="T12" fmla="*/ 1678 w 257"/>
                <a:gd name="T13" fmla="*/ 109 h 47"/>
                <a:gd name="T14" fmla="*/ 0 60000 65536"/>
                <a:gd name="T15" fmla="*/ 0 60000 65536"/>
                <a:gd name="T16" fmla="*/ 0 60000 65536"/>
                <a:gd name="T17" fmla="*/ 0 60000 65536"/>
                <a:gd name="T18" fmla="*/ 0 60000 65536"/>
                <a:gd name="T19" fmla="*/ 0 60000 65536"/>
                <a:gd name="T20" fmla="*/ 0 60000 65536"/>
                <a:gd name="T21" fmla="*/ 0 w 257"/>
                <a:gd name="T22" fmla="*/ 0 h 47"/>
                <a:gd name="T23" fmla="*/ 257 w 257"/>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7" h="47">
                  <a:moveTo>
                    <a:pt x="257" y="35"/>
                  </a:moveTo>
                  <a:lnTo>
                    <a:pt x="187" y="35"/>
                  </a:lnTo>
                  <a:lnTo>
                    <a:pt x="105" y="23"/>
                  </a:lnTo>
                  <a:lnTo>
                    <a:pt x="117" y="0"/>
                  </a:lnTo>
                  <a:lnTo>
                    <a:pt x="0" y="47"/>
                  </a:lnTo>
                  <a:lnTo>
                    <a:pt x="105" y="35"/>
                  </a:lnTo>
                  <a:lnTo>
                    <a:pt x="257" y="35"/>
                  </a:lnTo>
                  <a:close/>
                </a:path>
              </a:pathLst>
            </a:custGeom>
            <a:solidFill>
              <a:srgbClr val="FF4600"/>
            </a:solidFill>
            <a:ln w="19050">
              <a:solidFill>
                <a:srgbClr val="D53A00"/>
              </a:solidFill>
              <a:prstDash val="solid"/>
              <a:round/>
              <a:headEnd/>
              <a:tailEnd/>
            </a:ln>
          </p:spPr>
          <p:txBody>
            <a:bodyPr/>
            <a:lstStyle/>
            <a:p>
              <a:endParaRPr lang="en-IN"/>
            </a:p>
          </p:txBody>
        </p:sp>
        <p:sp>
          <p:nvSpPr>
            <p:cNvPr id="31812" name="Line 68"/>
            <p:cNvSpPr>
              <a:spLocks noChangeShapeType="1"/>
            </p:cNvSpPr>
            <p:nvPr/>
          </p:nvSpPr>
          <p:spPr bwMode="auto">
            <a:xfrm flipV="1">
              <a:off x="4024" y="2732"/>
              <a:ext cx="100" cy="15"/>
            </a:xfrm>
            <a:prstGeom prst="line">
              <a:avLst/>
            </a:prstGeom>
            <a:noFill/>
            <a:ln w="36513">
              <a:solidFill>
                <a:srgbClr val="FF1923"/>
              </a:solidFill>
              <a:round/>
              <a:headEnd/>
              <a:tailEnd/>
            </a:ln>
          </p:spPr>
          <p:txBody>
            <a:bodyPr/>
            <a:lstStyle/>
            <a:p>
              <a:endParaRPr lang="en-IN"/>
            </a:p>
          </p:txBody>
        </p:sp>
      </p:grpSp>
      <p:grpSp>
        <p:nvGrpSpPr>
          <p:cNvPr id="11" name="Group 69"/>
          <p:cNvGrpSpPr>
            <a:grpSpLocks/>
          </p:cNvGrpSpPr>
          <p:nvPr/>
        </p:nvGrpSpPr>
        <p:grpSpPr bwMode="auto">
          <a:xfrm>
            <a:off x="6434138" y="4210050"/>
            <a:ext cx="746125" cy="306388"/>
            <a:chOff x="4175" y="2643"/>
            <a:chExt cx="509" cy="193"/>
          </a:xfrm>
        </p:grpSpPr>
        <p:sp>
          <p:nvSpPr>
            <p:cNvPr id="31799" name="Line 70"/>
            <p:cNvSpPr>
              <a:spLocks noChangeShapeType="1"/>
            </p:cNvSpPr>
            <p:nvPr/>
          </p:nvSpPr>
          <p:spPr bwMode="auto">
            <a:xfrm flipV="1">
              <a:off x="4175" y="2643"/>
              <a:ext cx="102" cy="89"/>
            </a:xfrm>
            <a:prstGeom prst="line">
              <a:avLst/>
            </a:prstGeom>
            <a:noFill/>
            <a:ln w="36513">
              <a:solidFill>
                <a:srgbClr val="FF1923"/>
              </a:solidFill>
              <a:round/>
              <a:headEnd/>
              <a:tailEnd/>
            </a:ln>
          </p:spPr>
          <p:txBody>
            <a:bodyPr/>
            <a:lstStyle/>
            <a:p>
              <a:endParaRPr lang="en-IN"/>
            </a:p>
          </p:txBody>
        </p:sp>
        <p:sp>
          <p:nvSpPr>
            <p:cNvPr id="31800" name="Freeform 71"/>
            <p:cNvSpPr>
              <a:spLocks/>
            </p:cNvSpPr>
            <p:nvPr/>
          </p:nvSpPr>
          <p:spPr bwMode="auto">
            <a:xfrm>
              <a:off x="4193" y="2674"/>
              <a:ext cx="287" cy="73"/>
            </a:xfrm>
            <a:custGeom>
              <a:avLst/>
              <a:gdLst>
                <a:gd name="T0" fmla="*/ 0 w 198"/>
                <a:gd name="T1" fmla="*/ 184 h 58"/>
                <a:gd name="T2" fmla="*/ 0 w 198"/>
                <a:gd name="T3" fmla="*/ 146 h 58"/>
                <a:gd name="T4" fmla="*/ 445 w 198"/>
                <a:gd name="T5" fmla="*/ 108 h 58"/>
                <a:gd name="T6" fmla="*/ 597 w 198"/>
                <a:gd name="T7" fmla="*/ 37 h 58"/>
                <a:gd name="T8" fmla="*/ 894 w 198"/>
                <a:gd name="T9" fmla="*/ 74 h 58"/>
                <a:gd name="T10" fmla="*/ 1120 w 198"/>
                <a:gd name="T11" fmla="*/ 0 h 58"/>
                <a:gd name="T12" fmla="*/ 1267 w 198"/>
                <a:gd name="T13" fmla="*/ 74 h 58"/>
                <a:gd name="T14" fmla="*/ 597 w 198"/>
                <a:gd name="T15" fmla="*/ 184 h 58"/>
                <a:gd name="T16" fmla="*/ 0 60000 65536"/>
                <a:gd name="T17" fmla="*/ 0 60000 65536"/>
                <a:gd name="T18" fmla="*/ 0 60000 65536"/>
                <a:gd name="T19" fmla="*/ 0 60000 65536"/>
                <a:gd name="T20" fmla="*/ 0 60000 65536"/>
                <a:gd name="T21" fmla="*/ 0 60000 65536"/>
                <a:gd name="T22" fmla="*/ 0 60000 65536"/>
                <a:gd name="T23" fmla="*/ 0 60000 65536"/>
                <a:gd name="T24" fmla="*/ 0 w 198"/>
                <a:gd name="T25" fmla="*/ 0 h 58"/>
                <a:gd name="T26" fmla="*/ 198 w 19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8" h="58">
                  <a:moveTo>
                    <a:pt x="0" y="58"/>
                  </a:moveTo>
                  <a:lnTo>
                    <a:pt x="0" y="46"/>
                  </a:lnTo>
                  <a:lnTo>
                    <a:pt x="70" y="34"/>
                  </a:lnTo>
                  <a:lnTo>
                    <a:pt x="93" y="11"/>
                  </a:lnTo>
                  <a:lnTo>
                    <a:pt x="140" y="23"/>
                  </a:lnTo>
                  <a:lnTo>
                    <a:pt x="175" y="0"/>
                  </a:lnTo>
                  <a:lnTo>
                    <a:pt x="198" y="23"/>
                  </a:lnTo>
                  <a:lnTo>
                    <a:pt x="93" y="58"/>
                  </a:lnTo>
                </a:path>
              </a:pathLst>
            </a:custGeom>
            <a:noFill/>
            <a:ln w="36513">
              <a:solidFill>
                <a:srgbClr val="FF1923"/>
              </a:solidFill>
              <a:prstDash val="solid"/>
              <a:round/>
              <a:headEnd/>
              <a:tailEnd/>
            </a:ln>
          </p:spPr>
          <p:txBody>
            <a:bodyPr/>
            <a:lstStyle/>
            <a:p>
              <a:endParaRPr lang="en-IN"/>
            </a:p>
          </p:txBody>
        </p:sp>
        <p:sp>
          <p:nvSpPr>
            <p:cNvPr id="31801" name="Freeform 72"/>
            <p:cNvSpPr>
              <a:spLocks/>
            </p:cNvSpPr>
            <p:nvPr/>
          </p:nvSpPr>
          <p:spPr bwMode="auto">
            <a:xfrm>
              <a:off x="4277" y="2688"/>
              <a:ext cx="323" cy="133"/>
            </a:xfrm>
            <a:custGeom>
              <a:avLst/>
              <a:gdLst>
                <a:gd name="T0" fmla="*/ 157 w 222"/>
                <a:gd name="T1" fmla="*/ 229 h 105"/>
                <a:gd name="T2" fmla="*/ 685 w 222"/>
                <a:gd name="T3" fmla="*/ 342 h 105"/>
                <a:gd name="T4" fmla="*/ 534 w 222"/>
                <a:gd name="T5" fmla="*/ 229 h 105"/>
                <a:gd name="T6" fmla="*/ 1144 w 222"/>
                <a:gd name="T7" fmla="*/ 303 h 105"/>
                <a:gd name="T8" fmla="*/ 1369 w 222"/>
                <a:gd name="T9" fmla="*/ 303 h 105"/>
                <a:gd name="T10" fmla="*/ 1448 w 222"/>
                <a:gd name="T11" fmla="*/ 187 h 105"/>
                <a:gd name="T12" fmla="*/ 991 w 222"/>
                <a:gd name="T13" fmla="*/ 155 h 105"/>
                <a:gd name="T14" fmla="*/ 1144 w 222"/>
                <a:gd name="T15" fmla="*/ 38 h 105"/>
                <a:gd name="T16" fmla="*/ 834 w 222"/>
                <a:gd name="T17" fmla="*/ 114 h 105"/>
                <a:gd name="T18" fmla="*/ 534 w 222"/>
                <a:gd name="T19" fmla="*/ 114 h 105"/>
                <a:gd name="T20" fmla="*/ 157 w 222"/>
                <a:gd name="T21" fmla="*/ 0 h 105"/>
                <a:gd name="T22" fmla="*/ 0 w 222"/>
                <a:gd name="T23" fmla="*/ 187 h 1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2"/>
                <a:gd name="T37" fmla="*/ 0 h 105"/>
                <a:gd name="T38" fmla="*/ 222 w 222"/>
                <a:gd name="T39" fmla="*/ 105 h 1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2" h="105">
                  <a:moveTo>
                    <a:pt x="24" y="70"/>
                  </a:moveTo>
                  <a:lnTo>
                    <a:pt x="105" y="105"/>
                  </a:lnTo>
                  <a:lnTo>
                    <a:pt x="82" y="70"/>
                  </a:lnTo>
                  <a:lnTo>
                    <a:pt x="175" y="93"/>
                  </a:lnTo>
                  <a:lnTo>
                    <a:pt x="210" y="93"/>
                  </a:lnTo>
                  <a:lnTo>
                    <a:pt x="222" y="58"/>
                  </a:lnTo>
                  <a:lnTo>
                    <a:pt x="152" y="47"/>
                  </a:lnTo>
                  <a:lnTo>
                    <a:pt x="175" y="12"/>
                  </a:lnTo>
                  <a:lnTo>
                    <a:pt x="128" y="35"/>
                  </a:lnTo>
                  <a:lnTo>
                    <a:pt x="82" y="35"/>
                  </a:lnTo>
                  <a:lnTo>
                    <a:pt x="24" y="0"/>
                  </a:lnTo>
                  <a:lnTo>
                    <a:pt x="0" y="58"/>
                  </a:lnTo>
                </a:path>
              </a:pathLst>
            </a:custGeom>
            <a:noFill/>
            <a:ln w="36513">
              <a:solidFill>
                <a:srgbClr val="FF1923"/>
              </a:solidFill>
              <a:prstDash val="solid"/>
              <a:round/>
              <a:headEnd/>
              <a:tailEnd/>
            </a:ln>
          </p:spPr>
          <p:txBody>
            <a:bodyPr/>
            <a:lstStyle/>
            <a:p>
              <a:endParaRPr lang="en-IN"/>
            </a:p>
          </p:txBody>
        </p:sp>
        <p:sp>
          <p:nvSpPr>
            <p:cNvPr id="31802" name="Line 73"/>
            <p:cNvSpPr>
              <a:spLocks noChangeShapeType="1"/>
            </p:cNvSpPr>
            <p:nvPr/>
          </p:nvSpPr>
          <p:spPr bwMode="auto">
            <a:xfrm flipV="1">
              <a:off x="4226" y="2688"/>
              <a:ext cx="374" cy="59"/>
            </a:xfrm>
            <a:prstGeom prst="line">
              <a:avLst/>
            </a:prstGeom>
            <a:noFill/>
            <a:ln w="36513">
              <a:solidFill>
                <a:srgbClr val="FF1923"/>
              </a:solidFill>
              <a:round/>
              <a:headEnd/>
              <a:tailEnd/>
            </a:ln>
          </p:spPr>
          <p:txBody>
            <a:bodyPr/>
            <a:lstStyle/>
            <a:p>
              <a:endParaRPr lang="en-IN"/>
            </a:p>
          </p:txBody>
        </p:sp>
        <p:sp>
          <p:nvSpPr>
            <p:cNvPr id="31803" name="Line 74"/>
            <p:cNvSpPr>
              <a:spLocks noChangeShapeType="1"/>
            </p:cNvSpPr>
            <p:nvPr/>
          </p:nvSpPr>
          <p:spPr bwMode="auto">
            <a:xfrm flipV="1">
              <a:off x="4412" y="2732"/>
              <a:ext cx="221" cy="15"/>
            </a:xfrm>
            <a:prstGeom prst="line">
              <a:avLst/>
            </a:prstGeom>
            <a:noFill/>
            <a:ln w="36513">
              <a:solidFill>
                <a:srgbClr val="FF1923"/>
              </a:solidFill>
              <a:round/>
              <a:headEnd/>
              <a:tailEnd/>
            </a:ln>
          </p:spPr>
          <p:txBody>
            <a:bodyPr/>
            <a:lstStyle/>
            <a:p>
              <a:endParaRPr lang="en-IN"/>
            </a:p>
          </p:txBody>
        </p:sp>
        <p:sp>
          <p:nvSpPr>
            <p:cNvPr id="31804" name="Line 75"/>
            <p:cNvSpPr>
              <a:spLocks noChangeShapeType="1"/>
            </p:cNvSpPr>
            <p:nvPr/>
          </p:nvSpPr>
          <p:spPr bwMode="auto">
            <a:xfrm>
              <a:off x="4549" y="2805"/>
              <a:ext cx="135" cy="31"/>
            </a:xfrm>
            <a:prstGeom prst="line">
              <a:avLst/>
            </a:prstGeom>
            <a:noFill/>
            <a:ln w="36513">
              <a:solidFill>
                <a:srgbClr val="FF1923"/>
              </a:solidFill>
              <a:round/>
              <a:headEnd/>
              <a:tailEnd/>
            </a:ln>
          </p:spPr>
          <p:txBody>
            <a:bodyPr/>
            <a:lstStyle/>
            <a:p>
              <a:endParaRPr lang="en-IN"/>
            </a:p>
          </p:txBody>
        </p:sp>
        <p:sp>
          <p:nvSpPr>
            <p:cNvPr id="31805" name="Freeform 76"/>
            <p:cNvSpPr>
              <a:spLocks/>
            </p:cNvSpPr>
            <p:nvPr/>
          </p:nvSpPr>
          <p:spPr bwMode="auto">
            <a:xfrm>
              <a:off x="4261" y="2761"/>
              <a:ext cx="288" cy="44"/>
            </a:xfrm>
            <a:custGeom>
              <a:avLst/>
              <a:gdLst>
                <a:gd name="T0" fmla="*/ 0 w 198"/>
                <a:gd name="T1" fmla="*/ 75 h 35"/>
                <a:gd name="T2" fmla="*/ 228 w 198"/>
                <a:gd name="T3" fmla="*/ 75 h 35"/>
                <a:gd name="T4" fmla="*/ 676 w 198"/>
                <a:gd name="T5" fmla="*/ 38 h 35"/>
                <a:gd name="T6" fmla="*/ 1062 w 198"/>
                <a:gd name="T7" fmla="*/ 0 h 35"/>
                <a:gd name="T8" fmla="*/ 1289 w 198"/>
                <a:gd name="T9" fmla="*/ 109 h 35"/>
                <a:gd name="T10" fmla="*/ 906 w 198"/>
                <a:gd name="T11" fmla="*/ 109 h 35"/>
                <a:gd name="T12" fmla="*/ 1212 w 198"/>
                <a:gd name="T13" fmla="*/ 109 h 35"/>
                <a:gd name="T14" fmla="*/ 1132 w 198"/>
                <a:gd name="T15" fmla="*/ 75 h 35"/>
                <a:gd name="T16" fmla="*/ 529 w 198"/>
                <a:gd name="T17" fmla="*/ 75 h 35"/>
                <a:gd name="T18" fmla="*/ 0 w 198"/>
                <a:gd name="T19" fmla="*/ 75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8"/>
                <a:gd name="T31" fmla="*/ 0 h 35"/>
                <a:gd name="T32" fmla="*/ 198 w 198"/>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8" h="35">
                  <a:moveTo>
                    <a:pt x="0" y="24"/>
                  </a:moveTo>
                  <a:lnTo>
                    <a:pt x="35" y="24"/>
                  </a:lnTo>
                  <a:lnTo>
                    <a:pt x="104" y="12"/>
                  </a:lnTo>
                  <a:lnTo>
                    <a:pt x="163" y="0"/>
                  </a:lnTo>
                  <a:lnTo>
                    <a:pt x="198" y="35"/>
                  </a:lnTo>
                  <a:lnTo>
                    <a:pt x="139" y="35"/>
                  </a:lnTo>
                  <a:lnTo>
                    <a:pt x="186" y="35"/>
                  </a:lnTo>
                  <a:lnTo>
                    <a:pt x="174" y="24"/>
                  </a:lnTo>
                  <a:lnTo>
                    <a:pt x="81" y="24"/>
                  </a:lnTo>
                  <a:lnTo>
                    <a:pt x="0" y="24"/>
                  </a:lnTo>
                  <a:close/>
                </a:path>
              </a:pathLst>
            </a:custGeom>
            <a:solidFill>
              <a:srgbClr val="FF4600"/>
            </a:solidFill>
            <a:ln w="19050">
              <a:solidFill>
                <a:srgbClr val="D53A00"/>
              </a:solidFill>
              <a:prstDash val="solid"/>
              <a:round/>
              <a:headEnd/>
              <a:tailEnd/>
            </a:ln>
          </p:spPr>
          <p:txBody>
            <a:bodyPr/>
            <a:lstStyle/>
            <a:p>
              <a:endParaRPr lang="en-IN"/>
            </a:p>
          </p:txBody>
        </p:sp>
      </p:grpSp>
      <p:grpSp>
        <p:nvGrpSpPr>
          <p:cNvPr id="12" name="Group 77"/>
          <p:cNvGrpSpPr>
            <a:grpSpLocks/>
          </p:cNvGrpSpPr>
          <p:nvPr/>
        </p:nvGrpSpPr>
        <p:grpSpPr bwMode="auto">
          <a:xfrm>
            <a:off x="4240213" y="3128963"/>
            <a:ext cx="742950" cy="468312"/>
            <a:chOff x="2678" y="1962"/>
            <a:chExt cx="507" cy="295"/>
          </a:xfrm>
        </p:grpSpPr>
        <p:sp>
          <p:nvSpPr>
            <p:cNvPr id="31796" name="Freeform 78"/>
            <p:cNvSpPr>
              <a:spLocks/>
            </p:cNvSpPr>
            <p:nvPr/>
          </p:nvSpPr>
          <p:spPr bwMode="auto">
            <a:xfrm>
              <a:off x="2738" y="2010"/>
              <a:ext cx="186" cy="191"/>
            </a:xfrm>
            <a:custGeom>
              <a:avLst/>
              <a:gdLst>
                <a:gd name="T0" fmla="*/ 0 w 128"/>
                <a:gd name="T1" fmla="*/ 490 h 151"/>
                <a:gd name="T2" fmla="*/ 70 w 128"/>
                <a:gd name="T3" fmla="*/ 37 h 151"/>
                <a:gd name="T4" fmla="*/ 70 w 128"/>
                <a:gd name="T5" fmla="*/ 376 h 151"/>
                <a:gd name="T6" fmla="*/ 446 w 128"/>
                <a:gd name="T7" fmla="*/ 0 h 151"/>
                <a:gd name="T8" fmla="*/ 298 w 128"/>
                <a:gd name="T9" fmla="*/ 261 h 151"/>
                <a:gd name="T10" fmla="*/ 828 w 128"/>
                <a:gd name="T11" fmla="*/ 186 h 151"/>
                <a:gd name="T12" fmla="*/ 0 60000 65536"/>
                <a:gd name="T13" fmla="*/ 0 60000 65536"/>
                <a:gd name="T14" fmla="*/ 0 60000 65536"/>
                <a:gd name="T15" fmla="*/ 0 60000 65536"/>
                <a:gd name="T16" fmla="*/ 0 60000 65536"/>
                <a:gd name="T17" fmla="*/ 0 60000 65536"/>
                <a:gd name="T18" fmla="*/ 0 w 128"/>
                <a:gd name="T19" fmla="*/ 0 h 151"/>
                <a:gd name="T20" fmla="*/ 128 w 128"/>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128" h="151">
                  <a:moveTo>
                    <a:pt x="0" y="151"/>
                  </a:moveTo>
                  <a:lnTo>
                    <a:pt x="11" y="11"/>
                  </a:lnTo>
                  <a:lnTo>
                    <a:pt x="11" y="116"/>
                  </a:lnTo>
                  <a:lnTo>
                    <a:pt x="69" y="0"/>
                  </a:lnTo>
                  <a:lnTo>
                    <a:pt x="46" y="81"/>
                  </a:lnTo>
                  <a:lnTo>
                    <a:pt x="128" y="58"/>
                  </a:lnTo>
                </a:path>
              </a:pathLst>
            </a:custGeom>
            <a:noFill/>
            <a:ln w="36513">
              <a:solidFill>
                <a:srgbClr val="FF652A"/>
              </a:solidFill>
              <a:prstDash val="solid"/>
              <a:round/>
              <a:headEnd/>
              <a:tailEnd/>
            </a:ln>
          </p:spPr>
          <p:txBody>
            <a:bodyPr/>
            <a:lstStyle/>
            <a:p>
              <a:endParaRPr lang="en-IN"/>
            </a:p>
          </p:txBody>
        </p:sp>
        <p:sp>
          <p:nvSpPr>
            <p:cNvPr id="31797" name="Freeform 79"/>
            <p:cNvSpPr>
              <a:spLocks/>
            </p:cNvSpPr>
            <p:nvPr/>
          </p:nvSpPr>
          <p:spPr bwMode="auto">
            <a:xfrm>
              <a:off x="2678" y="1962"/>
              <a:ext cx="507" cy="295"/>
            </a:xfrm>
            <a:custGeom>
              <a:avLst/>
              <a:gdLst>
                <a:gd name="T0" fmla="*/ 373 w 349"/>
                <a:gd name="T1" fmla="*/ 757 h 233"/>
                <a:gd name="T2" fmla="*/ 373 w 349"/>
                <a:gd name="T3" fmla="*/ 681 h 233"/>
                <a:gd name="T4" fmla="*/ 148 w 349"/>
                <a:gd name="T5" fmla="*/ 223 h 233"/>
                <a:gd name="T6" fmla="*/ 453 w 349"/>
                <a:gd name="T7" fmla="*/ 529 h 233"/>
                <a:gd name="T8" fmla="*/ 681 w 349"/>
                <a:gd name="T9" fmla="*/ 147 h 233"/>
                <a:gd name="T10" fmla="*/ 601 w 349"/>
                <a:gd name="T11" fmla="*/ 719 h 233"/>
                <a:gd name="T12" fmla="*/ 1585 w 349"/>
                <a:gd name="T13" fmla="*/ 223 h 233"/>
                <a:gd name="T14" fmla="*/ 601 w 349"/>
                <a:gd name="T15" fmla="*/ 529 h 233"/>
                <a:gd name="T16" fmla="*/ 2260 w 349"/>
                <a:gd name="T17" fmla="*/ 265 h 233"/>
                <a:gd name="T18" fmla="*/ 1505 w 349"/>
                <a:gd name="T19" fmla="*/ 377 h 233"/>
                <a:gd name="T20" fmla="*/ 1360 w 349"/>
                <a:gd name="T21" fmla="*/ 114 h 233"/>
                <a:gd name="T22" fmla="*/ 1803 w 349"/>
                <a:gd name="T23" fmla="*/ 147 h 233"/>
                <a:gd name="T24" fmla="*/ 1958 w 349"/>
                <a:gd name="T25" fmla="*/ 76 h 233"/>
                <a:gd name="T26" fmla="*/ 1360 w 349"/>
                <a:gd name="T27" fmla="*/ 223 h 233"/>
                <a:gd name="T28" fmla="*/ 827 w 349"/>
                <a:gd name="T29" fmla="*/ 452 h 233"/>
                <a:gd name="T30" fmla="*/ 601 w 349"/>
                <a:gd name="T31" fmla="*/ 0 h 233"/>
                <a:gd name="T32" fmla="*/ 601 w 349"/>
                <a:gd name="T33" fmla="*/ 223 h 233"/>
                <a:gd name="T34" fmla="*/ 0 w 349"/>
                <a:gd name="T35" fmla="*/ 37 h 233"/>
                <a:gd name="T36" fmla="*/ 373 w 349"/>
                <a:gd name="T37" fmla="*/ 265 h 233"/>
                <a:gd name="T38" fmla="*/ 1281 w 349"/>
                <a:gd name="T39" fmla="*/ 37 h 233"/>
                <a:gd name="T40" fmla="*/ 601 w 349"/>
                <a:gd name="T41" fmla="*/ 646 h 233"/>
                <a:gd name="T42" fmla="*/ 905 w 349"/>
                <a:gd name="T43" fmla="*/ 566 h 233"/>
                <a:gd name="T44" fmla="*/ 1803 w 349"/>
                <a:gd name="T45" fmla="*/ 529 h 2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9"/>
                <a:gd name="T70" fmla="*/ 0 h 233"/>
                <a:gd name="T71" fmla="*/ 349 w 349"/>
                <a:gd name="T72" fmla="*/ 233 h 23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9" h="233">
                  <a:moveTo>
                    <a:pt x="58" y="233"/>
                  </a:moveTo>
                  <a:lnTo>
                    <a:pt x="58" y="209"/>
                  </a:lnTo>
                  <a:lnTo>
                    <a:pt x="23" y="69"/>
                  </a:lnTo>
                  <a:lnTo>
                    <a:pt x="70" y="163"/>
                  </a:lnTo>
                  <a:lnTo>
                    <a:pt x="105" y="46"/>
                  </a:lnTo>
                  <a:lnTo>
                    <a:pt x="93" y="221"/>
                  </a:lnTo>
                  <a:lnTo>
                    <a:pt x="245" y="69"/>
                  </a:lnTo>
                  <a:lnTo>
                    <a:pt x="93" y="163"/>
                  </a:lnTo>
                  <a:lnTo>
                    <a:pt x="349" y="81"/>
                  </a:lnTo>
                  <a:lnTo>
                    <a:pt x="233" y="116"/>
                  </a:lnTo>
                  <a:lnTo>
                    <a:pt x="210" y="35"/>
                  </a:lnTo>
                  <a:lnTo>
                    <a:pt x="279" y="46"/>
                  </a:lnTo>
                  <a:lnTo>
                    <a:pt x="303" y="23"/>
                  </a:lnTo>
                  <a:lnTo>
                    <a:pt x="210" y="69"/>
                  </a:lnTo>
                  <a:lnTo>
                    <a:pt x="128" y="139"/>
                  </a:lnTo>
                  <a:lnTo>
                    <a:pt x="93" y="0"/>
                  </a:lnTo>
                  <a:lnTo>
                    <a:pt x="93" y="69"/>
                  </a:lnTo>
                  <a:lnTo>
                    <a:pt x="0" y="11"/>
                  </a:lnTo>
                  <a:lnTo>
                    <a:pt x="58" y="81"/>
                  </a:lnTo>
                  <a:lnTo>
                    <a:pt x="198" y="11"/>
                  </a:lnTo>
                  <a:lnTo>
                    <a:pt x="93" y="198"/>
                  </a:lnTo>
                  <a:lnTo>
                    <a:pt x="140" y="174"/>
                  </a:lnTo>
                  <a:lnTo>
                    <a:pt x="279" y="163"/>
                  </a:lnTo>
                </a:path>
              </a:pathLst>
            </a:custGeom>
            <a:noFill/>
            <a:ln w="36513">
              <a:solidFill>
                <a:srgbClr val="FF1923"/>
              </a:solidFill>
              <a:prstDash val="solid"/>
              <a:round/>
              <a:headEnd/>
              <a:tailEnd/>
            </a:ln>
          </p:spPr>
          <p:txBody>
            <a:bodyPr/>
            <a:lstStyle/>
            <a:p>
              <a:endParaRPr lang="en-IN"/>
            </a:p>
          </p:txBody>
        </p:sp>
        <p:sp>
          <p:nvSpPr>
            <p:cNvPr id="31798" name="Freeform 80"/>
            <p:cNvSpPr>
              <a:spLocks/>
            </p:cNvSpPr>
            <p:nvPr/>
          </p:nvSpPr>
          <p:spPr bwMode="auto">
            <a:xfrm>
              <a:off x="2797" y="2064"/>
              <a:ext cx="186" cy="193"/>
            </a:xfrm>
            <a:custGeom>
              <a:avLst/>
              <a:gdLst>
                <a:gd name="T0" fmla="*/ 0 w 128"/>
                <a:gd name="T1" fmla="*/ 502 h 152"/>
                <a:gd name="T2" fmla="*/ 70 w 128"/>
                <a:gd name="T3" fmla="*/ 38 h 152"/>
                <a:gd name="T4" fmla="*/ 70 w 128"/>
                <a:gd name="T5" fmla="*/ 387 h 152"/>
                <a:gd name="T6" fmla="*/ 446 w 128"/>
                <a:gd name="T7" fmla="*/ 0 h 152"/>
                <a:gd name="T8" fmla="*/ 298 w 128"/>
                <a:gd name="T9" fmla="*/ 270 h 152"/>
                <a:gd name="T10" fmla="*/ 828 w 128"/>
                <a:gd name="T11" fmla="*/ 231 h 152"/>
                <a:gd name="T12" fmla="*/ 0 60000 65536"/>
                <a:gd name="T13" fmla="*/ 0 60000 65536"/>
                <a:gd name="T14" fmla="*/ 0 60000 65536"/>
                <a:gd name="T15" fmla="*/ 0 60000 65536"/>
                <a:gd name="T16" fmla="*/ 0 60000 65536"/>
                <a:gd name="T17" fmla="*/ 0 60000 65536"/>
                <a:gd name="T18" fmla="*/ 0 w 128"/>
                <a:gd name="T19" fmla="*/ 0 h 152"/>
                <a:gd name="T20" fmla="*/ 128 w 128"/>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128" h="152">
                  <a:moveTo>
                    <a:pt x="0" y="152"/>
                  </a:moveTo>
                  <a:lnTo>
                    <a:pt x="11" y="12"/>
                  </a:lnTo>
                  <a:lnTo>
                    <a:pt x="11" y="117"/>
                  </a:lnTo>
                  <a:lnTo>
                    <a:pt x="69" y="0"/>
                  </a:lnTo>
                  <a:lnTo>
                    <a:pt x="46" y="82"/>
                  </a:lnTo>
                  <a:lnTo>
                    <a:pt x="128" y="70"/>
                  </a:lnTo>
                </a:path>
              </a:pathLst>
            </a:custGeom>
            <a:noFill/>
            <a:ln w="36513">
              <a:solidFill>
                <a:srgbClr val="FF652A"/>
              </a:solidFill>
              <a:prstDash val="solid"/>
              <a:round/>
              <a:headEnd/>
              <a:tailEnd/>
            </a:ln>
          </p:spPr>
          <p:txBody>
            <a:bodyPr/>
            <a:lstStyle/>
            <a:p>
              <a:endParaRPr lang="en-IN"/>
            </a:p>
          </p:txBody>
        </p:sp>
      </p:grpSp>
      <p:grpSp>
        <p:nvGrpSpPr>
          <p:cNvPr id="13" name="Group 81"/>
          <p:cNvGrpSpPr>
            <a:grpSpLocks/>
          </p:cNvGrpSpPr>
          <p:nvPr/>
        </p:nvGrpSpPr>
        <p:grpSpPr bwMode="auto">
          <a:xfrm>
            <a:off x="7683500" y="1471613"/>
            <a:ext cx="865188" cy="727075"/>
            <a:chOff x="5027" y="918"/>
            <a:chExt cx="591" cy="458"/>
          </a:xfrm>
        </p:grpSpPr>
        <p:sp>
          <p:nvSpPr>
            <p:cNvPr id="31793" name="Rectangle 82"/>
            <p:cNvSpPr>
              <a:spLocks noChangeArrowheads="1"/>
            </p:cNvSpPr>
            <p:nvPr/>
          </p:nvSpPr>
          <p:spPr bwMode="auto">
            <a:xfrm>
              <a:off x="5027" y="918"/>
              <a:ext cx="591" cy="458"/>
            </a:xfrm>
            <a:prstGeom prst="rect">
              <a:avLst/>
            </a:prstGeom>
            <a:solidFill>
              <a:srgbClr val="FFFFFF"/>
            </a:solidFill>
            <a:ln w="9525">
              <a:noFill/>
              <a:miter lim="800000"/>
              <a:headEnd/>
              <a:tailEnd/>
            </a:ln>
          </p:spPr>
          <p:txBody>
            <a:bodyPr/>
            <a:lstStyle/>
            <a:p>
              <a:endParaRPr lang="en-IN"/>
            </a:p>
          </p:txBody>
        </p:sp>
        <p:sp>
          <p:nvSpPr>
            <p:cNvPr id="31794" name="Rectangle 83"/>
            <p:cNvSpPr>
              <a:spLocks noChangeArrowheads="1"/>
            </p:cNvSpPr>
            <p:nvPr/>
          </p:nvSpPr>
          <p:spPr bwMode="auto">
            <a:xfrm>
              <a:off x="5233" y="998"/>
              <a:ext cx="135" cy="259"/>
            </a:xfrm>
            <a:prstGeom prst="rect">
              <a:avLst/>
            </a:prstGeom>
            <a:noFill/>
            <a:ln w="9525">
              <a:noFill/>
              <a:miter lim="800000"/>
              <a:headEnd/>
              <a:tailEnd/>
            </a:ln>
          </p:spPr>
          <p:txBody>
            <a:bodyPr wrap="none" lIns="0" tIns="0" rIns="0" bIns="0">
              <a:spAutoFit/>
            </a:bodyPr>
            <a:lstStyle/>
            <a:p>
              <a:r>
                <a:rPr kumimoji="1" lang="en-US" sz="2700">
                  <a:solidFill>
                    <a:srgbClr val="000000"/>
                  </a:solidFill>
                  <a:latin typeface="Helvetica" pitchFamily="80" charset="0"/>
                </a:rPr>
                <a:t>µ</a:t>
              </a:r>
              <a:endParaRPr kumimoji="1" lang="en-US"/>
            </a:p>
          </p:txBody>
        </p:sp>
        <p:sp>
          <p:nvSpPr>
            <p:cNvPr id="31795" name="Rectangle 84"/>
            <p:cNvSpPr>
              <a:spLocks noChangeArrowheads="1"/>
            </p:cNvSpPr>
            <p:nvPr/>
          </p:nvSpPr>
          <p:spPr bwMode="auto">
            <a:xfrm>
              <a:off x="5027" y="918"/>
              <a:ext cx="591" cy="458"/>
            </a:xfrm>
            <a:prstGeom prst="rect">
              <a:avLst/>
            </a:prstGeom>
            <a:noFill/>
            <a:ln w="19050">
              <a:solidFill>
                <a:srgbClr val="000000"/>
              </a:solidFill>
              <a:miter lim="800000"/>
              <a:headEnd/>
              <a:tailEnd/>
            </a:ln>
          </p:spPr>
          <p:txBody>
            <a:bodyPr/>
            <a:lstStyle/>
            <a:p>
              <a:endParaRPr lang="en-IN"/>
            </a:p>
          </p:txBody>
        </p:sp>
      </p:grpSp>
      <p:grpSp>
        <p:nvGrpSpPr>
          <p:cNvPr id="14" name="Group 85"/>
          <p:cNvGrpSpPr>
            <a:grpSpLocks/>
          </p:cNvGrpSpPr>
          <p:nvPr/>
        </p:nvGrpSpPr>
        <p:grpSpPr bwMode="auto">
          <a:xfrm>
            <a:off x="2590800" y="2547938"/>
            <a:ext cx="868363" cy="725487"/>
            <a:chOff x="1552" y="1596"/>
            <a:chExt cx="593" cy="457"/>
          </a:xfrm>
        </p:grpSpPr>
        <p:sp>
          <p:nvSpPr>
            <p:cNvPr id="31790" name="Rectangle 86"/>
            <p:cNvSpPr>
              <a:spLocks noChangeArrowheads="1"/>
            </p:cNvSpPr>
            <p:nvPr/>
          </p:nvSpPr>
          <p:spPr bwMode="auto">
            <a:xfrm>
              <a:off x="1552" y="1596"/>
              <a:ext cx="593" cy="457"/>
            </a:xfrm>
            <a:prstGeom prst="rect">
              <a:avLst/>
            </a:prstGeom>
            <a:solidFill>
              <a:srgbClr val="FFFFFF"/>
            </a:solidFill>
            <a:ln w="9525">
              <a:noFill/>
              <a:miter lim="800000"/>
              <a:headEnd/>
              <a:tailEnd/>
            </a:ln>
          </p:spPr>
          <p:txBody>
            <a:bodyPr/>
            <a:lstStyle/>
            <a:p>
              <a:endParaRPr lang="en-IN"/>
            </a:p>
          </p:txBody>
        </p:sp>
        <p:sp>
          <p:nvSpPr>
            <p:cNvPr id="31791" name="Rectangle 87"/>
            <p:cNvSpPr>
              <a:spLocks noChangeArrowheads="1"/>
            </p:cNvSpPr>
            <p:nvPr/>
          </p:nvSpPr>
          <p:spPr bwMode="auto">
            <a:xfrm>
              <a:off x="1764" y="1677"/>
              <a:ext cx="131" cy="259"/>
            </a:xfrm>
            <a:prstGeom prst="rect">
              <a:avLst/>
            </a:prstGeom>
            <a:noFill/>
            <a:ln w="9525">
              <a:noFill/>
              <a:miter lim="800000"/>
              <a:headEnd/>
              <a:tailEnd/>
            </a:ln>
          </p:spPr>
          <p:txBody>
            <a:bodyPr wrap="none" lIns="0" tIns="0" rIns="0" bIns="0">
              <a:spAutoFit/>
            </a:bodyPr>
            <a:lstStyle/>
            <a:p>
              <a:r>
                <a:rPr kumimoji="1" lang="en-US" sz="2700">
                  <a:solidFill>
                    <a:srgbClr val="000000"/>
                  </a:solidFill>
                  <a:latin typeface="Helvetica" pitchFamily="80" charset="0"/>
                </a:rPr>
                <a:t>e</a:t>
              </a:r>
              <a:endParaRPr kumimoji="1" lang="en-US"/>
            </a:p>
          </p:txBody>
        </p:sp>
        <p:sp>
          <p:nvSpPr>
            <p:cNvPr id="31792" name="Rectangle 88"/>
            <p:cNvSpPr>
              <a:spLocks noChangeArrowheads="1"/>
            </p:cNvSpPr>
            <p:nvPr/>
          </p:nvSpPr>
          <p:spPr bwMode="auto">
            <a:xfrm>
              <a:off x="1552" y="1596"/>
              <a:ext cx="593" cy="457"/>
            </a:xfrm>
            <a:prstGeom prst="rect">
              <a:avLst/>
            </a:prstGeom>
            <a:noFill/>
            <a:ln w="19050">
              <a:solidFill>
                <a:srgbClr val="000000"/>
              </a:solidFill>
              <a:miter lim="800000"/>
              <a:headEnd/>
              <a:tailEnd/>
            </a:ln>
          </p:spPr>
          <p:txBody>
            <a:bodyPr/>
            <a:lstStyle/>
            <a:p>
              <a:endParaRPr lang="en-IN"/>
            </a:p>
          </p:txBody>
        </p:sp>
      </p:grpSp>
      <p:grpSp>
        <p:nvGrpSpPr>
          <p:cNvPr id="15" name="Group 89"/>
          <p:cNvGrpSpPr>
            <a:grpSpLocks/>
          </p:cNvGrpSpPr>
          <p:nvPr/>
        </p:nvGrpSpPr>
        <p:grpSpPr bwMode="auto">
          <a:xfrm>
            <a:off x="7254875" y="2917825"/>
            <a:ext cx="892175" cy="725488"/>
            <a:chOff x="4735" y="1829"/>
            <a:chExt cx="609" cy="457"/>
          </a:xfrm>
        </p:grpSpPr>
        <p:sp>
          <p:nvSpPr>
            <p:cNvPr id="31787" name="Rectangle 90"/>
            <p:cNvSpPr>
              <a:spLocks noChangeArrowheads="1"/>
            </p:cNvSpPr>
            <p:nvPr/>
          </p:nvSpPr>
          <p:spPr bwMode="auto">
            <a:xfrm>
              <a:off x="4735" y="1829"/>
              <a:ext cx="609" cy="457"/>
            </a:xfrm>
            <a:prstGeom prst="rect">
              <a:avLst/>
            </a:prstGeom>
            <a:solidFill>
              <a:srgbClr val="FFFFFF"/>
            </a:solidFill>
            <a:ln w="9525">
              <a:noFill/>
              <a:miter lim="800000"/>
              <a:headEnd/>
              <a:tailEnd/>
            </a:ln>
          </p:spPr>
          <p:txBody>
            <a:bodyPr/>
            <a:lstStyle/>
            <a:p>
              <a:endParaRPr lang="en-IN"/>
            </a:p>
          </p:txBody>
        </p:sp>
        <p:sp>
          <p:nvSpPr>
            <p:cNvPr id="31788" name="Rectangle 91"/>
            <p:cNvSpPr>
              <a:spLocks noChangeArrowheads="1"/>
            </p:cNvSpPr>
            <p:nvPr/>
          </p:nvSpPr>
          <p:spPr bwMode="auto">
            <a:xfrm>
              <a:off x="4961" y="1913"/>
              <a:ext cx="131" cy="259"/>
            </a:xfrm>
            <a:prstGeom prst="rect">
              <a:avLst/>
            </a:prstGeom>
            <a:noFill/>
            <a:ln w="9525">
              <a:noFill/>
              <a:miter lim="800000"/>
              <a:headEnd/>
              <a:tailEnd/>
            </a:ln>
          </p:spPr>
          <p:txBody>
            <a:bodyPr wrap="none" lIns="0" tIns="0" rIns="0" bIns="0">
              <a:spAutoFit/>
            </a:bodyPr>
            <a:lstStyle/>
            <a:p>
              <a:r>
                <a:rPr kumimoji="1" lang="en-US" sz="2700">
                  <a:solidFill>
                    <a:srgbClr val="000000"/>
                  </a:solidFill>
                  <a:latin typeface="Helvetica" pitchFamily="80" charset="0"/>
                </a:rPr>
                <a:t>n</a:t>
              </a:r>
              <a:endParaRPr kumimoji="1" lang="en-US"/>
            </a:p>
          </p:txBody>
        </p:sp>
        <p:sp>
          <p:nvSpPr>
            <p:cNvPr id="31789" name="Rectangle 92"/>
            <p:cNvSpPr>
              <a:spLocks noChangeArrowheads="1"/>
            </p:cNvSpPr>
            <p:nvPr/>
          </p:nvSpPr>
          <p:spPr bwMode="auto">
            <a:xfrm>
              <a:off x="4735" y="1829"/>
              <a:ext cx="609" cy="457"/>
            </a:xfrm>
            <a:prstGeom prst="rect">
              <a:avLst/>
            </a:prstGeom>
            <a:noFill/>
            <a:ln w="19050">
              <a:solidFill>
                <a:srgbClr val="000000"/>
              </a:solidFill>
              <a:miter lim="800000"/>
              <a:headEnd/>
              <a:tailEnd/>
            </a:ln>
          </p:spPr>
          <p:txBody>
            <a:bodyPr/>
            <a:lstStyle/>
            <a:p>
              <a:endParaRPr lang="en-IN"/>
            </a:p>
          </p:txBody>
        </p:sp>
      </p:grpSp>
      <p:grpSp>
        <p:nvGrpSpPr>
          <p:cNvPr id="16" name="Group 93"/>
          <p:cNvGrpSpPr>
            <a:grpSpLocks/>
          </p:cNvGrpSpPr>
          <p:nvPr/>
        </p:nvGrpSpPr>
        <p:grpSpPr bwMode="auto">
          <a:xfrm>
            <a:off x="7261225" y="3811588"/>
            <a:ext cx="865188" cy="727075"/>
            <a:chOff x="4739" y="2392"/>
            <a:chExt cx="591" cy="458"/>
          </a:xfrm>
        </p:grpSpPr>
        <p:sp>
          <p:nvSpPr>
            <p:cNvPr id="31784" name="Rectangle 94"/>
            <p:cNvSpPr>
              <a:spLocks noChangeArrowheads="1"/>
            </p:cNvSpPr>
            <p:nvPr/>
          </p:nvSpPr>
          <p:spPr bwMode="auto">
            <a:xfrm>
              <a:off x="4739" y="2392"/>
              <a:ext cx="591" cy="458"/>
            </a:xfrm>
            <a:prstGeom prst="rect">
              <a:avLst/>
            </a:prstGeom>
            <a:solidFill>
              <a:srgbClr val="FFFFFF"/>
            </a:solidFill>
            <a:ln w="9525">
              <a:noFill/>
              <a:miter lim="800000"/>
              <a:headEnd/>
              <a:tailEnd/>
            </a:ln>
          </p:spPr>
          <p:txBody>
            <a:bodyPr/>
            <a:lstStyle/>
            <a:p>
              <a:endParaRPr lang="en-IN"/>
            </a:p>
          </p:txBody>
        </p:sp>
        <p:sp>
          <p:nvSpPr>
            <p:cNvPr id="31785" name="Rectangle 95"/>
            <p:cNvSpPr>
              <a:spLocks noChangeArrowheads="1"/>
            </p:cNvSpPr>
            <p:nvPr/>
          </p:nvSpPr>
          <p:spPr bwMode="auto">
            <a:xfrm>
              <a:off x="4949" y="2474"/>
              <a:ext cx="131" cy="259"/>
            </a:xfrm>
            <a:prstGeom prst="rect">
              <a:avLst/>
            </a:prstGeom>
            <a:noFill/>
            <a:ln w="9525">
              <a:noFill/>
              <a:miter lim="800000"/>
              <a:headEnd/>
              <a:tailEnd/>
            </a:ln>
          </p:spPr>
          <p:txBody>
            <a:bodyPr wrap="none" lIns="0" tIns="0" rIns="0" bIns="0">
              <a:spAutoFit/>
            </a:bodyPr>
            <a:lstStyle/>
            <a:p>
              <a:r>
                <a:rPr kumimoji="1" lang="en-US" sz="2700">
                  <a:solidFill>
                    <a:srgbClr val="000000"/>
                  </a:solidFill>
                  <a:latin typeface="Helvetica" pitchFamily="80" charset="0"/>
                </a:rPr>
                <a:t>p</a:t>
              </a:r>
              <a:endParaRPr kumimoji="1" lang="en-US"/>
            </a:p>
          </p:txBody>
        </p:sp>
        <p:sp>
          <p:nvSpPr>
            <p:cNvPr id="31786" name="Rectangle 96"/>
            <p:cNvSpPr>
              <a:spLocks noChangeArrowheads="1"/>
            </p:cNvSpPr>
            <p:nvPr/>
          </p:nvSpPr>
          <p:spPr bwMode="auto">
            <a:xfrm>
              <a:off x="4739" y="2392"/>
              <a:ext cx="591" cy="458"/>
            </a:xfrm>
            <a:prstGeom prst="rect">
              <a:avLst/>
            </a:prstGeom>
            <a:noFill/>
            <a:ln w="19050">
              <a:solidFill>
                <a:srgbClr val="000000"/>
              </a:solidFill>
              <a:miter lim="800000"/>
              <a:headEnd/>
              <a:tailEnd/>
            </a:ln>
          </p:spPr>
          <p:txBody>
            <a:bodyPr/>
            <a:lstStyle/>
            <a:p>
              <a:endParaRPr lang="en-IN"/>
            </a:p>
          </p:txBody>
        </p:sp>
      </p:grpSp>
      <p:grpSp>
        <p:nvGrpSpPr>
          <p:cNvPr id="17" name="Group 97"/>
          <p:cNvGrpSpPr>
            <a:grpSpLocks/>
          </p:cNvGrpSpPr>
          <p:nvPr/>
        </p:nvGrpSpPr>
        <p:grpSpPr bwMode="auto">
          <a:xfrm>
            <a:off x="4052888" y="1028700"/>
            <a:ext cx="869950" cy="725488"/>
            <a:chOff x="2550" y="639"/>
            <a:chExt cx="593" cy="457"/>
          </a:xfrm>
        </p:grpSpPr>
        <p:sp>
          <p:nvSpPr>
            <p:cNvPr id="31781" name="Rectangle 98"/>
            <p:cNvSpPr>
              <a:spLocks noChangeArrowheads="1"/>
            </p:cNvSpPr>
            <p:nvPr/>
          </p:nvSpPr>
          <p:spPr bwMode="auto">
            <a:xfrm>
              <a:off x="2550" y="639"/>
              <a:ext cx="593" cy="457"/>
            </a:xfrm>
            <a:prstGeom prst="rect">
              <a:avLst/>
            </a:prstGeom>
            <a:solidFill>
              <a:srgbClr val="FFFFFF"/>
            </a:solidFill>
            <a:ln w="9525">
              <a:noFill/>
              <a:miter lim="800000"/>
              <a:headEnd/>
              <a:tailEnd/>
            </a:ln>
          </p:spPr>
          <p:txBody>
            <a:bodyPr/>
            <a:lstStyle/>
            <a:p>
              <a:endParaRPr lang="en-IN"/>
            </a:p>
          </p:txBody>
        </p:sp>
        <p:sp>
          <p:nvSpPr>
            <p:cNvPr id="31782" name="Rectangle 99"/>
            <p:cNvSpPr>
              <a:spLocks noChangeArrowheads="1"/>
            </p:cNvSpPr>
            <p:nvPr/>
          </p:nvSpPr>
          <p:spPr bwMode="auto">
            <a:xfrm>
              <a:off x="2779" y="659"/>
              <a:ext cx="123" cy="259"/>
            </a:xfrm>
            <a:prstGeom prst="rect">
              <a:avLst/>
            </a:prstGeom>
            <a:noFill/>
            <a:ln w="9525">
              <a:noFill/>
              <a:miter lim="800000"/>
              <a:headEnd/>
              <a:tailEnd/>
            </a:ln>
          </p:spPr>
          <p:txBody>
            <a:bodyPr wrap="none" lIns="0" tIns="0" rIns="0" bIns="0">
              <a:spAutoFit/>
            </a:bodyPr>
            <a:lstStyle/>
            <a:p>
              <a:r>
                <a:rPr kumimoji="1" lang="en-US" sz="2700">
                  <a:solidFill>
                    <a:srgbClr val="000000"/>
                  </a:solidFill>
                  <a:latin typeface="Symbol" pitchFamily="18" charset="2"/>
                  <a:sym typeface="Symbol" pitchFamily="18" charset="2"/>
                </a:rPr>
                <a:t>n</a:t>
              </a:r>
              <a:endParaRPr kumimoji="1" lang="en-US"/>
            </a:p>
          </p:txBody>
        </p:sp>
        <p:sp>
          <p:nvSpPr>
            <p:cNvPr id="31783" name="Rectangle 100"/>
            <p:cNvSpPr>
              <a:spLocks noChangeArrowheads="1"/>
            </p:cNvSpPr>
            <p:nvPr/>
          </p:nvSpPr>
          <p:spPr bwMode="auto">
            <a:xfrm>
              <a:off x="2550" y="639"/>
              <a:ext cx="593" cy="457"/>
            </a:xfrm>
            <a:prstGeom prst="rect">
              <a:avLst/>
            </a:prstGeom>
            <a:noFill/>
            <a:ln w="19050">
              <a:solidFill>
                <a:srgbClr val="000000"/>
              </a:solidFill>
              <a:miter lim="800000"/>
              <a:headEnd/>
              <a:tailEnd/>
            </a:ln>
          </p:spPr>
          <p:txBody>
            <a:bodyPr/>
            <a:lstStyle/>
            <a:p>
              <a:endParaRPr lang="en-IN"/>
            </a:p>
          </p:txBody>
        </p:sp>
      </p:grpSp>
      <p:sp>
        <p:nvSpPr>
          <p:cNvPr id="1375333" name="Freeform 101"/>
          <p:cNvSpPr>
            <a:spLocks/>
          </p:cNvSpPr>
          <p:nvPr/>
        </p:nvSpPr>
        <p:spPr bwMode="auto">
          <a:xfrm>
            <a:off x="6573838" y="2465388"/>
            <a:ext cx="98425" cy="139700"/>
          </a:xfrm>
          <a:custGeom>
            <a:avLst/>
            <a:gdLst>
              <a:gd name="T0" fmla="*/ 2147483647 w 46"/>
              <a:gd name="T1" fmla="*/ 2147483647 h 70"/>
              <a:gd name="T2" fmla="*/ 2147483647 w 46"/>
              <a:gd name="T3" fmla="*/ 2147483647 h 70"/>
              <a:gd name="T4" fmla="*/ 2147483647 w 46"/>
              <a:gd name="T5" fmla="*/ 0 h 70"/>
              <a:gd name="T6" fmla="*/ 2147483647 w 46"/>
              <a:gd name="T7" fmla="*/ 0 h 70"/>
              <a:gd name="T8" fmla="*/ 0 w 46"/>
              <a:gd name="T9" fmla="*/ 2147483647 h 70"/>
              <a:gd name="T10" fmla="*/ 0 60000 65536"/>
              <a:gd name="T11" fmla="*/ 0 60000 65536"/>
              <a:gd name="T12" fmla="*/ 0 60000 65536"/>
              <a:gd name="T13" fmla="*/ 0 60000 65536"/>
              <a:gd name="T14" fmla="*/ 0 60000 65536"/>
              <a:gd name="T15" fmla="*/ 0 w 46"/>
              <a:gd name="T16" fmla="*/ 0 h 70"/>
              <a:gd name="T17" fmla="*/ 46 w 46"/>
              <a:gd name="T18" fmla="*/ 70 h 70"/>
            </a:gdLst>
            <a:ahLst/>
            <a:cxnLst>
              <a:cxn ang="T10">
                <a:pos x="T0" y="T1"/>
              </a:cxn>
              <a:cxn ang="T11">
                <a:pos x="T2" y="T3"/>
              </a:cxn>
              <a:cxn ang="T12">
                <a:pos x="T4" y="T5"/>
              </a:cxn>
              <a:cxn ang="T13">
                <a:pos x="T6" y="T7"/>
              </a:cxn>
              <a:cxn ang="T14">
                <a:pos x="T8" y="T9"/>
              </a:cxn>
            </a:cxnLst>
            <a:rect l="T15" t="T16" r="T17" b="T18"/>
            <a:pathLst>
              <a:path w="46" h="70">
                <a:moveTo>
                  <a:pt x="46" y="70"/>
                </a:moveTo>
                <a:lnTo>
                  <a:pt x="46" y="58"/>
                </a:lnTo>
                <a:lnTo>
                  <a:pt x="35" y="0"/>
                </a:lnTo>
                <a:lnTo>
                  <a:pt x="11" y="0"/>
                </a:lnTo>
                <a:lnTo>
                  <a:pt x="0" y="12"/>
                </a:lnTo>
              </a:path>
            </a:pathLst>
          </a:custGeom>
          <a:noFill/>
          <a:ln w="36513">
            <a:solidFill>
              <a:srgbClr val="FF000C"/>
            </a:solidFill>
            <a:prstDash val="solid"/>
            <a:round/>
            <a:headEnd/>
            <a:tailEnd/>
          </a:ln>
        </p:spPr>
        <p:txBody>
          <a:bodyPr/>
          <a:lstStyle/>
          <a:p>
            <a:endParaRPr lang="en-IN"/>
          </a:p>
        </p:txBody>
      </p:sp>
      <p:grpSp>
        <p:nvGrpSpPr>
          <p:cNvPr id="18" name="Group 102"/>
          <p:cNvGrpSpPr>
            <a:grpSpLocks/>
          </p:cNvGrpSpPr>
          <p:nvPr/>
        </p:nvGrpSpPr>
        <p:grpSpPr bwMode="auto">
          <a:xfrm>
            <a:off x="4822825" y="2244725"/>
            <a:ext cx="820738" cy="725488"/>
            <a:chOff x="3075" y="1405"/>
            <a:chExt cx="560" cy="457"/>
          </a:xfrm>
        </p:grpSpPr>
        <p:sp>
          <p:nvSpPr>
            <p:cNvPr id="31778" name="Rectangle 103"/>
            <p:cNvSpPr>
              <a:spLocks noChangeArrowheads="1"/>
            </p:cNvSpPr>
            <p:nvPr/>
          </p:nvSpPr>
          <p:spPr bwMode="auto">
            <a:xfrm>
              <a:off x="3075" y="1405"/>
              <a:ext cx="560" cy="457"/>
            </a:xfrm>
            <a:prstGeom prst="rect">
              <a:avLst/>
            </a:prstGeom>
            <a:solidFill>
              <a:srgbClr val="FFFFFF"/>
            </a:solidFill>
            <a:ln w="9525">
              <a:noFill/>
              <a:miter lim="800000"/>
              <a:headEnd/>
              <a:tailEnd/>
            </a:ln>
          </p:spPr>
          <p:txBody>
            <a:bodyPr/>
            <a:lstStyle/>
            <a:p>
              <a:endParaRPr lang="en-IN"/>
            </a:p>
          </p:txBody>
        </p:sp>
        <p:sp>
          <p:nvSpPr>
            <p:cNvPr id="31779" name="Rectangle 104"/>
            <p:cNvSpPr>
              <a:spLocks noChangeArrowheads="1"/>
            </p:cNvSpPr>
            <p:nvPr/>
          </p:nvSpPr>
          <p:spPr bwMode="auto">
            <a:xfrm>
              <a:off x="3302" y="1426"/>
              <a:ext cx="97" cy="259"/>
            </a:xfrm>
            <a:prstGeom prst="rect">
              <a:avLst/>
            </a:prstGeom>
            <a:noFill/>
            <a:ln w="9525">
              <a:noFill/>
              <a:miter lim="800000"/>
              <a:headEnd/>
              <a:tailEnd/>
            </a:ln>
          </p:spPr>
          <p:txBody>
            <a:bodyPr wrap="none" lIns="0" tIns="0" rIns="0" bIns="0">
              <a:spAutoFit/>
            </a:bodyPr>
            <a:lstStyle/>
            <a:p>
              <a:r>
                <a:rPr kumimoji="1" lang="en-US" sz="2700">
                  <a:solidFill>
                    <a:srgbClr val="000000"/>
                  </a:solidFill>
                  <a:latin typeface="Symbol" pitchFamily="18" charset="2"/>
                  <a:sym typeface="Symbol" pitchFamily="18" charset="2"/>
                </a:rPr>
                <a:t>g</a:t>
              </a:r>
              <a:endParaRPr kumimoji="1" lang="en-US"/>
            </a:p>
          </p:txBody>
        </p:sp>
        <p:sp>
          <p:nvSpPr>
            <p:cNvPr id="31780" name="Rectangle 105"/>
            <p:cNvSpPr>
              <a:spLocks noChangeArrowheads="1"/>
            </p:cNvSpPr>
            <p:nvPr/>
          </p:nvSpPr>
          <p:spPr bwMode="auto">
            <a:xfrm>
              <a:off x="3075" y="1405"/>
              <a:ext cx="560" cy="457"/>
            </a:xfrm>
            <a:prstGeom prst="rect">
              <a:avLst/>
            </a:prstGeom>
            <a:noFill/>
            <a:ln w="19050">
              <a:solidFill>
                <a:srgbClr val="000000"/>
              </a:solidFill>
              <a:miter lim="800000"/>
              <a:headEnd/>
              <a:tailEnd/>
            </a:ln>
          </p:spPr>
          <p:txBody>
            <a:bodyPr/>
            <a:lstStyle/>
            <a:p>
              <a:endParaRPr lang="en-IN"/>
            </a:p>
          </p:txBody>
        </p:sp>
      </p:grpSp>
      <p:sp>
        <p:nvSpPr>
          <p:cNvPr id="1375338" name="Freeform 106"/>
          <p:cNvSpPr>
            <a:spLocks/>
          </p:cNvSpPr>
          <p:nvPr/>
        </p:nvSpPr>
        <p:spPr bwMode="auto">
          <a:xfrm>
            <a:off x="2990850" y="676275"/>
            <a:ext cx="2876550" cy="4259263"/>
          </a:xfrm>
          <a:custGeom>
            <a:avLst/>
            <a:gdLst>
              <a:gd name="T0" fmla="*/ 0 w 1351"/>
              <a:gd name="T1" fmla="*/ 2147483647 h 2119"/>
              <a:gd name="T2" fmla="*/ 2147483647 w 1351"/>
              <a:gd name="T3" fmla="*/ 0 h 2119"/>
              <a:gd name="T4" fmla="*/ 2147483647 w 1351"/>
              <a:gd name="T5" fmla="*/ 2147483647 h 2119"/>
              <a:gd name="T6" fmla="*/ 0 60000 65536"/>
              <a:gd name="T7" fmla="*/ 0 60000 65536"/>
              <a:gd name="T8" fmla="*/ 0 60000 65536"/>
              <a:gd name="T9" fmla="*/ 0 w 1351"/>
              <a:gd name="T10" fmla="*/ 0 h 2119"/>
              <a:gd name="T11" fmla="*/ 1351 w 1351"/>
              <a:gd name="T12" fmla="*/ 2119 h 2119"/>
            </a:gdLst>
            <a:ahLst/>
            <a:cxnLst>
              <a:cxn ang="T6">
                <a:pos x="T0" y="T1"/>
              </a:cxn>
              <a:cxn ang="T7">
                <a:pos x="T2" y="T3"/>
              </a:cxn>
              <a:cxn ang="T8">
                <a:pos x="T4" y="T5"/>
              </a:cxn>
            </a:cxnLst>
            <a:rect l="T9" t="T10" r="T11" b="T12"/>
            <a:pathLst>
              <a:path w="1351" h="2119">
                <a:moveTo>
                  <a:pt x="0" y="2119"/>
                </a:moveTo>
                <a:lnTo>
                  <a:pt x="1351" y="0"/>
                </a:lnTo>
                <a:lnTo>
                  <a:pt x="1351" y="12"/>
                </a:lnTo>
              </a:path>
            </a:pathLst>
          </a:custGeom>
          <a:noFill/>
          <a:ln w="19050">
            <a:solidFill>
              <a:srgbClr val="FFFFFF"/>
            </a:solidFill>
            <a:prstDash val="solid"/>
            <a:round/>
            <a:headEnd/>
            <a:tailEnd/>
          </a:ln>
        </p:spPr>
        <p:txBody>
          <a:bodyPr/>
          <a:lstStyle/>
          <a:p>
            <a:endParaRPr lang="en-IN"/>
          </a:p>
        </p:txBody>
      </p:sp>
      <p:sp>
        <p:nvSpPr>
          <p:cNvPr id="31776" name="Text Box 107"/>
          <p:cNvSpPr txBox="1">
            <a:spLocks noChangeArrowheads="1"/>
          </p:cNvSpPr>
          <p:nvPr/>
        </p:nvSpPr>
        <p:spPr bwMode="auto">
          <a:xfrm>
            <a:off x="0" y="228600"/>
            <a:ext cx="9144000" cy="520700"/>
          </a:xfrm>
          <a:prstGeom prst="rect">
            <a:avLst/>
          </a:prstGeom>
          <a:noFill/>
          <a:ln w="28575">
            <a:noFill/>
            <a:miter lim="800000"/>
            <a:headEnd/>
            <a:tailEnd/>
          </a:ln>
        </p:spPr>
        <p:txBody>
          <a:bodyPr lIns="90488" tIns="44450" rIns="90488" bIns="44450">
            <a:spAutoFit/>
          </a:bodyPr>
          <a:lstStyle/>
          <a:p>
            <a:pPr algn="ctr">
              <a:buFont typeface="Symbol" pitchFamily="18" charset="2"/>
              <a:buNone/>
            </a:pPr>
            <a:r>
              <a:rPr lang="en-US" sz="2800" b="1" i="1">
                <a:solidFill>
                  <a:srgbClr val="FF0000"/>
                </a:solidFill>
              </a:rPr>
              <a:t>High Energy physics experiments: general philosophy</a:t>
            </a:r>
          </a:p>
        </p:txBody>
      </p:sp>
      <p:sp>
        <p:nvSpPr>
          <p:cNvPr id="110" name="Freeform 109"/>
          <p:cNvSpPr/>
          <p:nvPr/>
        </p:nvSpPr>
        <p:spPr>
          <a:xfrm>
            <a:off x="2835275" y="3886200"/>
            <a:ext cx="1431925" cy="1136650"/>
          </a:xfrm>
          <a:custGeom>
            <a:avLst/>
            <a:gdLst>
              <a:gd name="connsiteX0" fmla="*/ 0 w 596348"/>
              <a:gd name="connsiteY0" fmla="*/ 397565 h 397565"/>
              <a:gd name="connsiteX1" fmla="*/ 596348 w 596348"/>
              <a:gd name="connsiteY1" fmla="*/ 0 h 397565"/>
            </a:gdLst>
            <a:ahLst/>
            <a:cxnLst>
              <a:cxn ang="0">
                <a:pos x="connsiteX0" y="connsiteY0"/>
              </a:cxn>
              <a:cxn ang="0">
                <a:pos x="connsiteX1" y="connsiteY1"/>
              </a:cxn>
            </a:cxnLst>
            <a:rect l="l" t="t" r="r" b="b"/>
            <a:pathLst>
              <a:path w="596348" h="397565">
                <a:moveTo>
                  <a:pt x="0" y="397565"/>
                </a:moveTo>
                <a:cubicBezTo>
                  <a:pt x="188843" y="230808"/>
                  <a:pt x="377687" y="64052"/>
                  <a:pt x="596348" y="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375278"/>
                                        </p:tgtEl>
                                        <p:attrNameLst>
                                          <p:attrName>style.visibility</p:attrName>
                                        </p:attrNameLst>
                                      </p:cBhvr>
                                      <p:to>
                                        <p:strVal val="visible"/>
                                      </p:to>
                                    </p:set>
                                    <p:animEffect transition="in" filter="wipe(down)">
                                      <p:cBhvr>
                                        <p:cTn id="16" dur="500"/>
                                        <p:tgtEl>
                                          <p:spTgt spid="1375278"/>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1375272"/>
                                        </p:tgtEl>
                                        <p:attrNameLst>
                                          <p:attrName>style.visibility</p:attrName>
                                        </p:attrNameLst>
                                      </p:cBhvr>
                                      <p:to>
                                        <p:strVal val="visible"/>
                                      </p:to>
                                    </p:set>
                                    <p:animEffect transition="in" filter="barn(inVertical)">
                                      <p:cBhvr>
                                        <p:cTn id="20" dur="500"/>
                                        <p:tgtEl>
                                          <p:spTgt spid="1375272"/>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par>
                          <p:cTn id="25" fill="hold">
                            <p:stCondLst>
                              <p:cond delay="1500"/>
                            </p:stCondLst>
                            <p:childTnLst>
                              <p:par>
                                <p:cTn id="26" presetID="1" presetClass="entr" presetSubtype="0" fill="hold" grpId="0" nodeType="afterEffect">
                                  <p:stCondLst>
                                    <p:cond delay="0"/>
                                  </p:stCondLst>
                                  <p:childTnLst>
                                    <p:set>
                                      <p:cBhvr>
                                        <p:cTn id="27" dur="1" fill="hold">
                                          <p:stCondLst>
                                            <p:cond delay="499"/>
                                          </p:stCondLst>
                                        </p:cTn>
                                        <p:tgtEl>
                                          <p:spTgt spid="137527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499"/>
                                          </p:stCondLst>
                                        </p:cTn>
                                        <p:tgtEl>
                                          <p:spTgt spid="1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375282"/>
                                        </p:tgtEl>
                                        <p:attrNameLst>
                                          <p:attrName>style.visibility</p:attrName>
                                        </p:attrNameLst>
                                      </p:cBhvr>
                                      <p:to>
                                        <p:strVal val="visible"/>
                                      </p:to>
                                    </p:set>
                                    <p:animEffect transition="in" filter="wipe(left)">
                                      <p:cBhvr>
                                        <p:cTn id="36" dur="500"/>
                                        <p:tgtEl>
                                          <p:spTgt spid="1375282"/>
                                        </p:tgtEl>
                                      </p:cBhvr>
                                    </p:animEffect>
                                  </p:childTnLst>
                                </p:cTn>
                              </p:par>
                            </p:childTnLst>
                          </p:cTn>
                        </p:par>
                        <p:par>
                          <p:cTn id="37" fill="hold">
                            <p:stCondLst>
                              <p:cond delay="500"/>
                            </p:stCondLst>
                            <p:childTnLst>
                              <p:par>
                                <p:cTn id="38" presetID="22" presetClass="entr" presetSubtype="4"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childTnLst>
                          </p:cTn>
                        </p:par>
                        <p:par>
                          <p:cTn id="41" fill="hold">
                            <p:stCondLst>
                              <p:cond delay="1000"/>
                            </p:stCondLst>
                            <p:childTnLst>
                              <p:par>
                                <p:cTn id="42" presetID="1" presetClass="entr" presetSubtype="0" fill="hold" grpId="0" nodeType="afterEffect">
                                  <p:stCondLst>
                                    <p:cond delay="0"/>
                                  </p:stCondLst>
                                  <p:childTnLst>
                                    <p:set>
                                      <p:cBhvr>
                                        <p:cTn id="43" dur="1" fill="hold">
                                          <p:stCondLst>
                                            <p:cond delay="499"/>
                                          </p:stCondLst>
                                        </p:cTn>
                                        <p:tgtEl>
                                          <p:spTgt spid="137527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499"/>
                                          </p:stCondLst>
                                        </p:cTn>
                                        <p:tgtEl>
                                          <p:spTgt spid="1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75292"/>
                                        </p:tgtEl>
                                        <p:attrNameLst>
                                          <p:attrName>style.visibility</p:attrName>
                                        </p:attrNameLst>
                                      </p:cBhvr>
                                      <p:to>
                                        <p:strVal val="visible"/>
                                      </p:to>
                                    </p:set>
                                    <p:animEffect transition="in" filter="wipe(left)">
                                      <p:cBhvr>
                                        <p:cTn id="52" dur="500"/>
                                        <p:tgtEl>
                                          <p:spTgt spid="1375292"/>
                                        </p:tgtEl>
                                      </p:cBhvr>
                                    </p:animEffect>
                                  </p:childTnLst>
                                </p:cTn>
                              </p:par>
                            </p:childTnLst>
                          </p:cTn>
                        </p:par>
                        <p:par>
                          <p:cTn id="53" fill="hold">
                            <p:stCondLst>
                              <p:cond delay="500"/>
                            </p:stCondLst>
                            <p:childTnLst>
                              <p:par>
                                <p:cTn id="54" presetID="16" presetClass="entr" presetSubtype="42" fill="hold" grpId="0" nodeType="afterEffect">
                                  <p:stCondLst>
                                    <p:cond delay="0"/>
                                  </p:stCondLst>
                                  <p:childTnLst>
                                    <p:set>
                                      <p:cBhvr>
                                        <p:cTn id="55" dur="1" fill="hold">
                                          <p:stCondLst>
                                            <p:cond delay="0"/>
                                          </p:stCondLst>
                                        </p:cTn>
                                        <p:tgtEl>
                                          <p:spTgt spid="1375274"/>
                                        </p:tgtEl>
                                        <p:attrNameLst>
                                          <p:attrName>style.visibility</p:attrName>
                                        </p:attrNameLst>
                                      </p:cBhvr>
                                      <p:to>
                                        <p:strVal val="visible"/>
                                      </p:to>
                                    </p:set>
                                    <p:animEffect transition="in" filter="barn(outHorizontal)">
                                      <p:cBhvr>
                                        <p:cTn id="56" dur="500"/>
                                        <p:tgtEl>
                                          <p:spTgt spid="1375274"/>
                                        </p:tgtEl>
                                      </p:cBhvr>
                                    </p:animEffect>
                                  </p:childTnLst>
                                </p:cTn>
                              </p:par>
                            </p:childTnLst>
                          </p:cTn>
                        </p:par>
                        <p:par>
                          <p:cTn id="57" fill="hold">
                            <p:stCondLst>
                              <p:cond delay="1000"/>
                            </p:stCondLst>
                            <p:childTnLst>
                              <p:par>
                                <p:cTn id="58" presetID="22" presetClass="entr" presetSubtype="8" fill="hold"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left)">
                                      <p:cBhvr>
                                        <p:cTn id="60" dur="500"/>
                                        <p:tgtEl>
                                          <p:spTgt spid="10"/>
                                        </p:tgtEl>
                                      </p:cBhvr>
                                    </p:animEffect>
                                  </p:childTnLst>
                                </p:cTn>
                              </p:par>
                            </p:childTnLst>
                          </p:cTn>
                        </p:par>
                        <p:par>
                          <p:cTn id="61" fill="hold">
                            <p:stCondLst>
                              <p:cond delay="1500"/>
                            </p:stCondLst>
                            <p:childTnLst>
                              <p:par>
                                <p:cTn id="62" presetID="22" presetClass="entr" presetSubtype="8" fill="hold"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childTnLst>
                          </p:cTn>
                        </p:par>
                        <p:par>
                          <p:cTn id="65" fill="hold">
                            <p:stCondLst>
                              <p:cond delay="2000"/>
                            </p:stCondLst>
                            <p:childTnLst>
                              <p:par>
                                <p:cTn id="66" presetID="1" presetClass="entr" presetSubtype="0" fill="hold" grpId="0" nodeType="afterEffect">
                                  <p:stCondLst>
                                    <p:cond delay="0"/>
                                  </p:stCondLst>
                                  <p:childTnLst>
                                    <p:set>
                                      <p:cBhvr>
                                        <p:cTn id="67" dur="1" fill="hold">
                                          <p:stCondLst>
                                            <p:cond delay="499"/>
                                          </p:stCondLst>
                                        </p:cTn>
                                        <p:tgtEl>
                                          <p:spTgt spid="1375283"/>
                                        </p:tgtEl>
                                        <p:attrNameLst>
                                          <p:attrName>style.visibility</p:attrName>
                                        </p:attrNameLst>
                                      </p:cBhvr>
                                      <p:to>
                                        <p:strVal val="visible"/>
                                      </p:to>
                                    </p:set>
                                  </p:childTnLst>
                                </p:cTn>
                              </p:par>
                            </p:childTnLst>
                          </p:cTn>
                        </p:par>
                        <p:par>
                          <p:cTn id="68" fill="hold">
                            <p:stCondLst>
                              <p:cond delay="2500"/>
                            </p:stCondLst>
                            <p:childTnLst>
                              <p:par>
                                <p:cTn id="69" presetID="1" presetClass="entr" presetSubtype="0" fill="hold" grpId="0" nodeType="afterEffect">
                                  <p:stCondLst>
                                    <p:cond delay="0"/>
                                  </p:stCondLst>
                                  <p:childTnLst>
                                    <p:set>
                                      <p:cBhvr>
                                        <p:cTn id="70" dur="1" fill="hold">
                                          <p:stCondLst>
                                            <p:cond delay="499"/>
                                          </p:stCondLst>
                                        </p:cTn>
                                        <p:tgtEl>
                                          <p:spTgt spid="137528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499"/>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375288"/>
                                        </p:tgtEl>
                                        <p:attrNameLst>
                                          <p:attrName>style.visibility</p:attrName>
                                        </p:attrNameLst>
                                      </p:cBhvr>
                                      <p:to>
                                        <p:strVal val="visible"/>
                                      </p:to>
                                    </p:set>
                                    <p:animEffect transition="in" filter="wipe(left)">
                                      <p:cBhvr>
                                        <p:cTn id="79" dur="500"/>
                                        <p:tgtEl>
                                          <p:spTgt spid="1375288"/>
                                        </p:tgtEl>
                                      </p:cBhvr>
                                    </p:animEffect>
                                  </p:childTnLst>
                                </p:cTn>
                              </p:par>
                            </p:childTnLst>
                          </p:cTn>
                        </p:par>
                        <p:par>
                          <p:cTn id="80" fill="hold">
                            <p:stCondLst>
                              <p:cond delay="500"/>
                            </p:stCondLst>
                            <p:childTnLst>
                              <p:par>
                                <p:cTn id="81" presetID="22" presetClass="entr" presetSubtype="8" fill="hold" nodeType="after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ipe(left)">
                                      <p:cBhvr>
                                        <p:cTn id="83" dur="500"/>
                                        <p:tgtEl>
                                          <p:spTgt spid="9"/>
                                        </p:tgtEl>
                                      </p:cBhvr>
                                    </p:animEffect>
                                  </p:childTnLst>
                                </p:cTn>
                              </p:par>
                            </p:childTnLst>
                          </p:cTn>
                        </p:par>
                        <p:par>
                          <p:cTn id="84" fill="hold">
                            <p:stCondLst>
                              <p:cond delay="1000"/>
                            </p:stCondLst>
                            <p:childTnLst>
                              <p:par>
                                <p:cTn id="85" presetID="1" presetClass="entr" presetSubtype="0" fill="hold" grpId="0" nodeType="afterEffect">
                                  <p:stCondLst>
                                    <p:cond delay="0"/>
                                  </p:stCondLst>
                                  <p:childTnLst>
                                    <p:set>
                                      <p:cBhvr>
                                        <p:cTn id="86" dur="1" fill="hold">
                                          <p:stCondLst>
                                            <p:cond delay="499"/>
                                          </p:stCondLst>
                                        </p:cTn>
                                        <p:tgtEl>
                                          <p:spTgt spid="137528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499"/>
                                          </p:stCondLst>
                                        </p:cTn>
                                        <p:tgtEl>
                                          <p:spTgt spid="1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1375291"/>
                                        </p:tgtEl>
                                        <p:attrNameLst>
                                          <p:attrName>style.visibility</p:attrName>
                                        </p:attrNameLst>
                                      </p:cBhvr>
                                      <p:to>
                                        <p:strVal val="visible"/>
                                      </p:to>
                                    </p:set>
                                    <p:animEffect transition="in" filter="wipe(left)">
                                      <p:cBhvr>
                                        <p:cTn id="95" dur="500"/>
                                        <p:tgtEl>
                                          <p:spTgt spid="1375291"/>
                                        </p:tgtEl>
                                      </p:cBhvr>
                                    </p:animEffect>
                                  </p:childTnLst>
                                </p:cTn>
                              </p:par>
                            </p:childTnLst>
                          </p:cTn>
                        </p:par>
                        <p:par>
                          <p:cTn id="96" fill="hold">
                            <p:stCondLst>
                              <p:cond delay="500"/>
                            </p:stCondLst>
                            <p:childTnLst>
                              <p:par>
                                <p:cTn id="97" presetID="16" presetClass="entr" presetSubtype="21" fill="hold" grpId="0" nodeType="afterEffect">
                                  <p:stCondLst>
                                    <p:cond delay="0"/>
                                  </p:stCondLst>
                                  <p:childTnLst>
                                    <p:set>
                                      <p:cBhvr>
                                        <p:cTn id="98" dur="1" fill="hold">
                                          <p:stCondLst>
                                            <p:cond delay="0"/>
                                          </p:stCondLst>
                                        </p:cTn>
                                        <p:tgtEl>
                                          <p:spTgt spid="1375273"/>
                                        </p:tgtEl>
                                        <p:attrNameLst>
                                          <p:attrName>style.visibility</p:attrName>
                                        </p:attrNameLst>
                                      </p:cBhvr>
                                      <p:to>
                                        <p:strVal val="visible"/>
                                      </p:to>
                                    </p:set>
                                    <p:animEffect transition="in" filter="barn(inVertical)">
                                      <p:cBhvr>
                                        <p:cTn id="99" dur="500"/>
                                        <p:tgtEl>
                                          <p:spTgt spid="1375273"/>
                                        </p:tgtEl>
                                      </p:cBhvr>
                                    </p:animEffect>
                                  </p:childTnLst>
                                </p:cTn>
                              </p:par>
                            </p:childTnLst>
                          </p:cTn>
                        </p:par>
                        <p:par>
                          <p:cTn id="100" fill="hold">
                            <p:stCondLst>
                              <p:cond delay="1000"/>
                            </p:stCondLst>
                            <p:childTnLst>
                              <p:par>
                                <p:cTn id="101" presetID="16" presetClass="entr" presetSubtype="37" fill="hold" grpId="0" nodeType="afterEffect">
                                  <p:stCondLst>
                                    <p:cond delay="0"/>
                                  </p:stCondLst>
                                  <p:childTnLst>
                                    <p:set>
                                      <p:cBhvr>
                                        <p:cTn id="102" dur="1" fill="hold">
                                          <p:stCondLst>
                                            <p:cond delay="0"/>
                                          </p:stCondLst>
                                        </p:cTn>
                                        <p:tgtEl>
                                          <p:spTgt spid="1375275"/>
                                        </p:tgtEl>
                                        <p:attrNameLst>
                                          <p:attrName>style.visibility</p:attrName>
                                        </p:attrNameLst>
                                      </p:cBhvr>
                                      <p:to>
                                        <p:strVal val="visible"/>
                                      </p:to>
                                    </p:set>
                                    <p:animEffect transition="in" filter="barn(outVertical)">
                                      <p:cBhvr>
                                        <p:cTn id="103" dur="500"/>
                                        <p:tgtEl>
                                          <p:spTgt spid="1375275"/>
                                        </p:tgtEl>
                                      </p:cBhvr>
                                    </p:animEffect>
                                  </p:childTnLst>
                                </p:cTn>
                              </p:par>
                            </p:childTnLst>
                          </p:cTn>
                        </p:par>
                        <p:par>
                          <p:cTn id="104" fill="hold">
                            <p:stCondLst>
                              <p:cond delay="1500"/>
                            </p:stCondLst>
                            <p:childTnLst>
                              <p:par>
                                <p:cTn id="105" presetID="16" presetClass="entr" presetSubtype="21" fill="hold" grpId="0" nodeType="afterEffect">
                                  <p:stCondLst>
                                    <p:cond delay="0"/>
                                  </p:stCondLst>
                                  <p:childTnLst>
                                    <p:set>
                                      <p:cBhvr>
                                        <p:cTn id="106" dur="1" fill="hold">
                                          <p:stCondLst>
                                            <p:cond delay="0"/>
                                          </p:stCondLst>
                                        </p:cTn>
                                        <p:tgtEl>
                                          <p:spTgt spid="1375333"/>
                                        </p:tgtEl>
                                        <p:attrNameLst>
                                          <p:attrName>style.visibility</p:attrName>
                                        </p:attrNameLst>
                                      </p:cBhvr>
                                      <p:to>
                                        <p:strVal val="visible"/>
                                      </p:to>
                                    </p:set>
                                    <p:animEffect transition="in" filter="barn(inVertical)">
                                      <p:cBhvr>
                                        <p:cTn id="107" dur="500"/>
                                        <p:tgtEl>
                                          <p:spTgt spid="1375333"/>
                                        </p:tgtEl>
                                      </p:cBhvr>
                                    </p:animEffect>
                                  </p:childTnLst>
                                </p:cTn>
                              </p:par>
                            </p:childTnLst>
                          </p:cTn>
                        </p:par>
                        <p:par>
                          <p:cTn id="108" fill="hold">
                            <p:stCondLst>
                              <p:cond delay="2000"/>
                            </p:stCondLst>
                            <p:childTnLst>
                              <p:par>
                                <p:cTn id="109" presetID="1" presetClass="entr" presetSubtype="0" fill="hold" grpId="0" nodeType="afterEffect">
                                  <p:stCondLst>
                                    <p:cond delay="0"/>
                                  </p:stCondLst>
                                  <p:childTnLst>
                                    <p:set>
                                      <p:cBhvr>
                                        <p:cTn id="110" dur="1" fill="hold">
                                          <p:stCondLst>
                                            <p:cond delay="499"/>
                                          </p:stCondLst>
                                        </p:cTn>
                                        <p:tgtEl>
                                          <p:spTgt spid="1375290"/>
                                        </p:tgtEl>
                                        <p:attrNameLst>
                                          <p:attrName>style.visibility</p:attrName>
                                        </p:attrNameLst>
                                      </p:cBhvr>
                                      <p:to>
                                        <p:strVal val="visible"/>
                                      </p:to>
                                    </p:set>
                                  </p:childTnLst>
                                </p:cTn>
                              </p:par>
                            </p:childTnLst>
                          </p:cTn>
                        </p:par>
                        <p:par>
                          <p:cTn id="111" fill="hold">
                            <p:stCondLst>
                              <p:cond delay="2500"/>
                            </p:stCondLst>
                            <p:childTnLst>
                              <p:par>
                                <p:cTn id="112" presetID="22" presetClass="entr" presetSubtype="8" fill="hold" grpId="0" nodeType="afterEffect">
                                  <p:stCondLst>
                                    <p:cond delay="0"/>
                                  </p:stCondLst>
                                  <p:childTnLst>
                                    <p:set>
                                      <p:cBhvr>
                                        <p:cTn id="113" dur="1" fill="hold">
                                          <p:stCondLst>
                                            <p:cond delay="0"/>
                                          </p:stCondLst>
                                        </p:cTn>
                                        <p:tgtEl>
                                          <p:spTgt spid="1375338"/>
                                        </p:tgtEl>
                                        <p:attrNameLst>
                                          <p:attrName>style.visibility</p:attrName>
                                        </p:attrNameLst>
                                      </p:cBhvr>
                                      <p:to>
                                        <p:strVal val="visible"/>
                                      </p:to>
                                    </p:set>
                                    <p:animEffect transition="in" filter="wipe(left)">
                                      <p:cBhvr>
                                        <p:cTn id="114" dur="500"/>
                                        <p:tgtEl>
                                          <p:spTgt spid="1375338"/>
                                        </p:tgtEl>
                                      </p:cBhvr>
                                    </p:animEffec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499"/>
                                          </p:stCondLst>
                                        </p:cTn>
                                        <p:tgtEl>
                                          <p:spTgt spid="17"/>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nodeType="clickEffect">
                                  <p:stCondLst>
                                    <p:cond delay="0"/>
                                  </p:stCondLst>
                                  <p:childTnLst>
                                    <p:set>
                                      <p:cBhvr>
                                        <p:cTn id="122" dur="1" fill="hold">
                                          <p:stCondLst>
                                            <p:cond delay="0"/>
                                          </p:stCondLst>
                                        </p:cTn>
                                        <p:tgtEl>
                                          <p:spTgt spid="110"/>
                                        </p:tgtEl>
                                        <p:attrNameLst>
                                          <p:attrName>style.visibility</p:attrName>
                                        </p:attrNameLst>
                                      </p:cBhvr>
                                      <p:to>
                                        <p:strVal val="visible"/>
                                      </p:to>
                                    </p:set>
                                    <p:anim calcmode="lin" valueType="num">
                                      <p:cBhvr additive="base">
                                        <p:cTn id="123" dur="500" fill="hold"/>
                                        <p:tgtEl>
                                          <p:spTgt spid="110"/>
                                        </p:tgtEl>
                                        <p:attrNameLst>
                                          <p:attrName>ppt_x</p:attrName>
                                        </p:attrNameLst>
                                      </p:cBhvr>
                                      <p:tavLst>
                                        <p:tav tm="0">
                                          <p:val>
                                            <p:strVal val="#ppt_x"/>
                                          </p:val>
                                        </p:tav>
                                        <p:tav tm="100000">
                                          <p:val>
                                            <p:strVal val="#ppt_x"/>
                                          </p:val>
                                        </p:tav>
                                      </p:tavLst>
                                    </p:anim>
                                    <p:anim calcmode="lin" valueType="num">
                                      <p:cBhvr additive="base">
                                        <p:cTn id="124"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5272" grpId="0" animBg="1"/>
      <p:bldP spid="1375273" grpId="0" animBg="1"/>
      <p:bldP spid="1375274" grpId="0" animBg="1"/>
      <p:bldP spid="1375275" grpId="0" animBg="1"/>
      <p:bldP spid="1375276" grpId="0" animBg="1"/>
      <p:bldP spid="1375277" grpId="0" animBg="1"/>
      <p:bldP spid="1375278" grpId="0" animBg="1"/>
      <p:bldP spid="1375282" grpId="0" animBg="1"/>
      <p:bldP spid="1375283" grpId="0" animBg="1"/>
      <p:bldP spid="1375284" grpId="0" animBg="1"/>
      <p:bldP spid="1375288" grpId="0" animBg="1"/>
      <p:bldP spid="1375289" grpId="0" animBg="1"/>
      <p:bldP spid="1375290" grpId="0" animBg="1" autoUpdateAnimBg="0"/>
      <p:bldP spid="1375291" grpId="0" animBg="1"/>
      <p:bldP spid="1375292" grpId="0" animBg="1"/>
      <p:bldP spid="1375333" grpId="0" animBg="1"/>
      <p:bldP spid="13753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8200"/>
            <a:ext cx="9347431" cy="5139869"/>
          </a:xfrm>
          <a:prstGeom prst="rect">
            <a:avLst/>
          </a:prstGeom>
          <a:noFill/>
          <a:ln>
            <a:solidFill>
              <a:schemeClr val="accent2"/>
            </a:solidFill>
          </a:ln>
        </p:spPr>
        <p:txBody>
          <a:bodyPr wrap="none" rtlCol="0">
            <a:spAutoFit/>
          </a:bodyPr>
          <a:lstStyle/>
          <a:p>
            <a:r>
              <a:rPr lang="en-US" sz="2000" b="1" u="sng" dirty="0" smtClean="0">
                <a:solidFill>
                  <a:srgbClr val="FF0000"/>
                </a:solidFill>
                <a:latin typeface="Arial" pitchFamily="34" charset="0"/>
                <a:cs typeface="Arial" pitchFamily="34" charset="0"/>
              </a:rPr>
              <a:t>    Billions of dollars spent</a:t>
            </a:r>
          </a:p>
          <a:p>
            <a:r>
              <a:rPr lang="en-US" sz="2000" b="1" u="sng" dirty="0" smtClean="0">
                <a:solidFill>
                  <a:srgbClr val="FF0000"/>
                </a:solidFill>
                <a:latin typeface="Arial" pitchFamily="34" charset="0"/>
                <a:cs typeface="Arial" pitchFamily="34" charset="0"/>
              </a:rPr>
              <a:t>    Two decades of preparation</a:t>
            </a:r>
            <a:r>
              <a:rPr lang="en-US" sz="2000" dirty="0" smtClean="0">
                <a:latin typeface="Arial" pitchFamily="34" charset="0"/>
                <a:cs typeface="Arial" pitchFamily="34" charset="0"/>
              </a:rPr>
              <a:t>….</a:t>
            </a: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 </a:t>
            </a:r>
            <a:r>
              <a:rPr lang="en-US" sz="2800" i="1" u="sng" dirty="0" smtClean="0">
                <a:latin typeface="Arial" pitchFamily="34" charset="0"/>
                <a:cs typeface="Arial" pitchFamily="34" charset="0"/>
              </a:rPr>
              <a:t>If the frame would have become dark…</a:t>
            </a:r>
            <a:endParaRPr lang="en-US" sz="2000" i="1" u="sng" dirty="0" smtClean="0">
              <a:latin typeface="Arial" pitchFamily="34" charset="0"/>
              <a:cs typeface="Arial" pitchFamily="34" charset="0"/>
            </a:endParaRPr>
          </a:p>
          <a:p>
            <a:endParaRPr lang="en-US" sz="2000" dirty="0" smtClean="0">
              <a:latin typeface="Arial" pitchFamily="34" charset="0"/>
              <a:cs typeface="Arial" pitchFamily="34" charset="0"/>
            </a:endParaRPr>
          </a:p>
          <a:p>
            <a:r>
              <a:rPr lang="en-US" sz="2400" i="1" u="sng" dirty="0" smtClean="0">
                <a:latin typeface="Arial" pitchFamily="34" charset="0"/>
                <a:cs typeface="Arial" pitchFamily="34" charset="0"/>
              </a:rPr>
              <a:t>If the detector-materials are not thick enough to stop the particles..</a:t>
            </a:r>
          </a:p>
          <a:p>
            <a:endParaRPr lang="en-US" sz="2000" dirty="0" smtClean="0">
              <a:latin typeface="Arial" pitchFamily="34" charset="0"/>
              <a:cs typeface="Arial" pitchFamily="34" charset="0"/>
            </a:endParaRPr>
          </a:p>
          <a:p>
            <a:pPr algn="ctr"/>
            <a:r>
              <a:rPr lang="en-US" sz="2000" dirty="0" smtClean="0">
                <a:latin typeface="Arial" pitchFamily="34" charset="0"/>
                <a:cs typeface="Arial" pitchFamily="34" charset="0"/>
              </a:rPr>
              <a:t>  </a:t>
            </a:r>
            <a:r>
              <a:rPr lang="en-US" sz="2800" b="1" i="1" dirty="0" smtClean="0">
                <a:solidFill>
                  <a:srgbClr val="FF0000"/>
                </a:solidFill>
                <a:latin typeface="Arial" pitchFamily="34" charset="0"/>
                <a:cs typeface="Arial" pitchFamily="34" charset="0"/>
              </a:rPr>
              <a:t>Design the detectors  by Monte Carlo simulation</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 We have detected  one Higgs-like signal by  gamma-gamma channel</a:t>
            </a:r>
          </a:p>
          <a:p>
            <a:r>
              <a:rPr lang="en-US" sz="2000" dirty="0" smtClean="0">
                <a:latin typeface="Arial" pitchFamily="34" charset="0"/>
                <a:cs typeface="Arial" pitchFamily="34" charset="0"/>
              </a:rPr>
              <a:t> </a:t>
            </a:r>
            <a:r>
              <a:rPr lang="en-US" sz="2000" dirty="0" smtClean="0">
                <a:latin typeface="Arial" pitchFamily="34" charset="0"/>
                <a:cs typeface="Arial" pitchFamily="34" charset="0"/>
              </a:rPr>
              <a:t>                  </a:t>
            </a:r>
            <a:r>
              <a:rPr lang="en-US" sz="2000" i="1" dirty="0" smtClean="0">
                <a:latin typeface="Arial" pitchFamily="34" charset="0"/>
                <a:cs typeface="Arial" pitchFamily="34" charset="0"/>
                <a:sym typeface="Wingdings" pitchFamily="2" charset="2"/>
              </a:rPr>
              <a:t> What if they are generated by the detector materials and no real…</a:t>
            </a:r>
          </a:p>
          <a:p>
            <a:r>
              <a:rPr lang="en-US" sz="2000" i="1" dirty="0" smtClean="0">
                <a:latin typeface="Arial" pitchFamily="34" charset="0"/>
                <a:cs typeface="Arial" pitchFamily="34" charset="0"/>
                <a:sym typeface="Wingdings" pitchFamily="2" charset="2"/>
              </a:rPr>
              <a:t> </a:t>
            </a:r>
            <a:r>
              <a:rPr lang="en-US" sz="2000" i="1" dirty="0" smtClean="0">
                <a:latin typeface="Arial" pitchFamily="34" charset="0"/>
                <a:cs typeface="Arial" pitchFamily="34" charset="0"/>
                <a:sym typeface="Wingdings" pitchFamily="2" charset="2"/>
              </a:rPr>
              <a:t>                   OR they are just background from known physics</a:t>
            </a:r>
          </a:p>
          <a:p>
            <a:endParaRPr lang="en-US" sz="2000" i="1" dirty="0" smtClean="0">
              <a:latin typeface="Arial" pitchFamily="34" charset="0"/>
              <a:cs typeface="Arial" pitchFamily="34" charset="0"/>
              <a:sym typeface="Wingdings" pitchFamily="2" charset="2"/>
            </a:endParaRPr>
          </a:p>
          <a:p>
            <a:r>
              <a:rPr lang="en-US" sz="2800" i="1" dirty="0" smtClean="0">
                <a:latin typeface="Arial" pitchFamily="34" charset="0"/>
                <a:cs typeface="Arial" pitchFamily="34" charset="0"/>
                <a:sym typeface="Wingdings" pitchFamily="2" charset="2"/>
              </a:rPr>
              <a:t>              </a:t>
            </a:r>
            <a:r>
              <a:rPr lang="en-US" sz="2800" b="1" i="1" dirty="0" smtClean="0">
                <a:solidFill>
                  <a:srgbClr val="FF0000"/>
                </a:solidFill>
                <a:latin typeface="Arial" pitchFamily="34" charset="0"/>
                <a:cs typeface="Arial" pitchFamily="34" charset="0"/>
                <a:sym typeface="Wingdings" pitchFamily="2" charset="2"/>
              </a:rPr>
              <a:t>Perform Monte-Carlo simulation </a:t>
            </a:r>
            <a:r>
              <a:rPr lang="en-US" sz="2800" b="1" i="1" dirty="0" smtClean="0">
                <a:solidFill>
                  <a:srgbClr val="FF0000"/>
                </a:solidFill>
                <a:latin typeface="Arial" pitchFamily="34" charset="0"/>
                <a:cs typeface="Arial" pitchFamily="34" charset="0"/>
              </a:rPr>
              <a:t>  </a:t>
            </a:r>
            <a:endParaRPr lang="en-IN" sz="2000" b="1" i="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17693"/>
            <a:ext cx="8181855" cy="6740307"/>
          </a:xfrm>
          <a:prstGeom prst="rect">
            <a:avLst/>
          </a:prstGeom>
          <a:noFill/>
        </p:spPr>
        <p:txBody>
          <a:bodyPr wrap="none" rtlCol="0">
            <a:spAutoFit/>
          </a:bodyPr>
          <a:lstStyle/>
          <a:p>
            <a:r>
              <a:rPr lang="en-US" sz="3200" i="1" dirty="0" smtClean="0"/>
              <a:t>Let us take two scenarios..</a:t>
            </a:r>
          </a:p>
          <a:p>
            <a:endParaRPr lang="en-US" sz="2000" dirty="0" smtClean="0"/>
          </a:p>
          <a:p>
            <a:r>
              <a:rPr lang="en-US" sz="2000" dirty="0" smtClean="0">
                <a:solidFill>
                  <a:srgbClr val="FF0000"/>
                </a:solidFill>
              </a:rPr>
              <a:t> 1</a:t>
            </a:r>
            <a:r>
              <a:rPr lang="en-US" sz="2000" i="1" dirty="0" smtClean="0">
                <a:solidFill>
                  <a:srgbClr val="FF0000"/>
                </a:solidFill>
              </a:rPr>
              <a:t>. Deterministic (e.g. Number of students in this class)</a:t>
            </a:r>
          </a:p>
          <a:p>
            <a:pPr marL="342900" indent="-342900">
              <a:buAutoNum type="arabicPeriod" startAt="2"/>
            </a:pPr>
            <a:r>
              <a:rPr lang="en-US" sz="2000" i="1" dirty="0" smtClean="0">
                <a:solidFill>
                  <a:srgbClr val="FF0000"/>
                </a:solidFill>
              </a:rPr>
              <a:t>Stochastic (e.g. </a:t>
            </a:r>
          </a:p>
          <a:p>
            <a:pPr marL="342900" indent="-342900"/>
            <a:r>
              <a:rPr lang="en-US" sz="2000" i="1" dirty="0" smtClean="0">
                <a:solidFill>
                  <a:srgbClr val="FF0000"/>
                </a:solidFill>
              </a:rPr>
              <a:t>                             which nuclei will collide?</a:t>
            </a:r>
          </a:p>
          <a:p>
            <a:pPr marL="342900" indent="-342900"/>
            <a:r>
              <a:rPr lang="en-US" sz="2000" i="1" dirty="0" smtClean="0">
                <a:solidFill>
                  <a:srgbClr val="FF0000"/>
                </a:solidFill>
              </a:rPr>
              <a:t> </a:t>
            </a:r>
            <a:r>
              <a:rPr lang="en-US" sz="2000" i="1" dirty="0" smtClean="0">
                <a:solidFill>
                  <a:srgbClr val="FF0000"/>
                </a:solidFill>
              </a:rPr>
              <a:t>                            Which particles will be generated?</a:t>
            </a:r>
          </a:p>
          <a:p>
            <a:pPr marL="342900" indent="-342900"/>
            <a:r>
              <a:rPr lang="en-US" sz="2000" i="1" dirty="0" smtClean="0">
                <a:solidFill>
                  <a:srgbClr val="FF0000"/>
                </a:solidFill>
              </a:rPr>
              <a:t> </a:t>
            </a:r>
            <a:r>
              <a:rPr lang="en-US" sz="2000" i="1" dirty="0" smtClean="0">
                <a:solidFill>
                  <a:srgbClr val="FF0000"/>
                </a:solidFill>
              </a:rPr>
              <a:t>                            Which detector cell will register first signal?</a:t>
            </a:r>
          </a:p>
          <a:p>
            <a:pPr marL="342900" indent="-342900"/>
            <a:r>
              <a:rPr lang="en-US" sz="2000" i="1" dirty="0" smtClean="0">
                <a:solidFill>
                  <a:srgbClr val="FF0000"/>
                </a:solidFill>
              </a:rPr>
              <a:t> </a:t>
            </a:r>
            <a:r>
              <a:rPr lang="en-US" sz="2000" i="1" dirty="0" smtClean="0">
                <a:solidFill>
                  <a:srgbClr val="FF0000"/>
                </a:solidFill>
              </a:rPr>
              <a:t>                            What will be the momentum of the first photon created?</a:t>
            </a:r>
          </a:p>
          <a:p>
            <a:pPr marL="342900" indent="-342900"/>
            <a:r>
              <a:rPr lang="en-US" sz="2000" i="1" dirty="0" smtClean="0">
                <a:solidFill>
                  <a:srgbClr val="FF0000"/>
                </a:solidFill>
              </a:rPr>
              <a:t> </a:t>
            </a:r>
            <a:r>
              <a:rPr lang="en-US" sz="2000" i="1" dirty="0" smtClean="0">
                <a:solidFill>
                  <a:srgbClr val="FF0000"/>
                </a:solidFill>
              </a:rPr>
              <a:t>                            ……..</a:t>
            </a:r>
          </a:p>
          <a:p>
            <a:pPr marL="342900" indent="-342900"/>
            <a:endParaRPr lang="en-US" sz="2000" i="1" dirty="0" smtClean="0">
              <a:solidFill>
                <a:srgbClr val="FF0000"/>
              </a:solidFill>
            </a:endParaRPr>
          </a:p>
          <a:p>
            <a:pPr marL="342900" indent="-342900"/>
            <a:r>
              <a:rPr lang="en-US" sz="2000" i="1" dirty="0" smtClean="0">
                <a:solidFill>
                  <a:srgbClr val="FF0000"/>
                </a:solidFill>
              </a:rPr>
              <a:t>                             Which number will come in GAMBLING???</a:t>
            </a:r>
          </a:p>
          <a:p>
            <a:pPr marL="342900" indent="-342900"/>
            <a:endParaRPr lang="en-US" sz="2000" dirty="0" smtClean="0"/>
          </a:p>
          <a:p>
            <a:pPr marL="342900" indent="-342900"/>
            <a:r>
              <a:rPr lang="en-US" sz="2000" b="1" u="sng" dirty="0" smtClean="0"/>
              <a:t>What we know….</a:t>
            </a:r>
          </a:p>
          <a:p>
            <a:pPr marL="342900" indent="-342900"/>
            <a:endParaRPr lang="en-US" sz="2000" dirty="0" smtClean="0"/>
          </a:p>
          <a:p>
            <a:pPr marL="342900" indent="-342900"/>
            <a:r>
              <a:rPr lang="en-US" sz="2000" dirty="0" smtClean="0"/>
              <a:t>     a. Average number of nuclei  collided</a:t>
            </a:r>
          </a:p>
          <a:p>
            <a:pPr marL="342900" indent="-342900"/>
            <a:r>
              <a:rPr lang="en-US" sz="2000" dirty="0" smtClean="0"/>
              <a:t> </a:t>
            </a:r>
            <a:r>
              <a:rPr lang="en-US" sz="2000" dirty="0" smtClean="0"/>
              <a:t>    b. Average momentum of the produced particles…</a:t>
            </a:r>
          </a:p>
          <a:p>
            <a:pPr marL="342900" indent="-342900"/>
            <a:endParaRPr lang="en-US" sz="2000" dirty="0" smtClean="0"/>
          </a:p>
          <a:p>
            <a:pPr marL="342900" indent="-342900"/>
            <a:r>
              <a:rPr lang="en-US" sz="2000" dirty="0" smtClean="0"/>
              <a:t>      c. Average number of days you can see </a:t>
            </a:r>
            <a:r>
              <a:rPr lang="en-US" sz="2000" dirty="0" err="1" smtClean="0"/>
              <a:t>Kanchanjungha</a:t>
            </a:r>
            <a:r>
              <a:rPr lang="en-US" sz="2000" dirty="0" smtClean="0"/>
              <a:t>…</a:t>
            </a:r>
          </a:p>
          <a:p>
            <a:pPr marL="342900" indent="-342900"/>
            <a:endParaRPr lang="en-US" sz="2000" dirty="0" smtClean="0"/>
          </a:p>
          <a:p>
            <a:pPr marL="342900" indent="-342900"/>
            <a:r>
              <a:rPr lang="en-US" sz="2000" dirty="0" smtClean="0"/>
              <a:t>   </a:t>
            </a:r>
            <a:r>
              <a:rPr lang="en-US" sz="2000" dirty="0" smtClean="0">
                <a:sym typeface="Wingdings" pitchFamily="2" charset="2"/>
              </a:rPr>
              <a:t> But then there will be RANDOM fluctuation about the average numbers.</a:t>
            </a:r>
            <a:endParaRPr lang="en-US" sz="2000" dirty="0" smtClean="0"/>
          </a:p>
          <a:p>
            <a:pPr marL="342900" indent="-342900"/>
            <a:endParaRPr lang="en-IN"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341130" cy="6401753"/>
          </a:xfrm>
          <a:prstGeom prst="rect">
            <a:avLst/>
          </a:prstGeom>
          <a:noFill/>
          <a:ln>
            <a:solidFill>
              <a:schemeClr val="accent2">
                <a:lumMod val="50000"/>
              </a:schemeClr>
            </a:solidFill>
          </a:ln>
        </p:spPr>
        <p:txBody>
          <a:bodyPr wrap="none" rtlCol="0">
            <a:spAutoFit/>
          </a:bodyPr>
          <a:lstStyle/>
          <a:p>
            <a:r>
              <a:rPr lang="en-US" sz="2000" b="1" u="sng" dirty="0" smtClean="0">
                <a:solidFill>
                  <a:srgbClr val="FF0000"/>
                </a:solidFill>
              </a:rPr>
              <a:t>Monte-Carlo process comes from Gambling , where randomness is inherent..</a:t>
            </a:r>
          </a:p>
          <a:p>
            <a:endParaRPr lang="en-US" dirty="0" smtClean="0"/>
          </a:p>
          <a:p>
            <a:endParaRPr lang="en-US" dirty="0" smtClean="0"/>
          </a:p>
          <a:p>
            <a:pPr>
              <a:buFont typeface="Arial" pitchFamily="34" charset="0"/>
              <a:buChar char="•"/>
            </a:pPr>
            <a:r>
              <a:rPr lang="en-US" dirty="0" smtClean="0"/>
              <a:t> </a:t>
            </a:r>
            <a:r>
              <a:rPr lang="en-US" sz="2400" dirty="0" smtClean="0"/>
              <a:t>What is a random number?</a:t>
            </a:r>
          </a:p>
          <a:p>
            <a:pPr>
              <a:buFont typeface="Arial" pitchFamily="34" charset="0"/>
              <a:buChar char="•"/>
            </a:pPr>
            <a:endParaRPr lang="en-US" sz="2400" dirty="0" smtClean="0"/>
          </a:p>
          <a:p>
            <a:pPr>
              <a:buFont typeface="Arial" pitchFamily="34" charset="0"/>
              <a:buChar char="•"/>
            </a:pPr>
            <a:r>
              <a:rPr lang="en-US" sz="2400" dirty="0" smtClean="0"/>
              <a:t>What is a random number distribution?</a:t>
            </a:r>
          </a:p>
          <a:p>
            <a:pPr>
              <a:buFont typeface="Arial" pitchFamily="34" charset="0"/>
              <a:buChar char="•"/>
            </a:pPr>
            <a:endParaRPr lang="en-US" sz="2400" dirty="0" smtClean="0"/>
          </a:p>
          <a:p>
            <a:pPr>
              <a:buFont typeface="Arial" pitchFamily="34" charset="0"/>
              <a:buChar char="•"/>
            </a:pPr>
            <a:r>
              <a:rPr lang="en-US" sz="2400" dirty="0" smtClean="0"/>
              <a:t>Known random number distributions.</a:t>
            </a:r>
            <a:r>
              <a:rPr lang="en-US" dirty="0" smtClean="0"/>
              <a:t>.</a:t>
            </a:r>
          </a:p>
          <a:p>
            <a:endParaRPr lang="en-US" dirty="0" smtClean="0"/>
          </a:p>
          <a:p>
            <a:r>
              <a:rPr lang="en-US" dirty="0" smtClean="0"/>
              <a:t>    Binomial</a:t>
            </a:r>
          </a:p>
          <a:p>
            <a:r>
              <a:rPr lang="en-US" dirty="0" smtClean="0"/>
              <a:t> </a:t>
            </a:r>
            <a:r>
              <a:rPr lang="en-US" dirty="0" smtClean="0"/>
              <a:t>   Poisson</a:t>
            </a:r>
          </a:p>
          <a:p>
            <a:r>
              <a:rPr lang="en-US" dirty="0" smtClean="0"/>
              <a:t> </a:t>
            </a:r>
            <a:r>
              <a:rPr lang="en-US" dirty="0" smtClean="0"/>
              <a:t>   Gaussian</a:t>
            </a:r>
          </a:p>
          <a:p>
            <a:r>
              <a:rPr lang="en-US" dirty="0" smtClean="0"/>
              <a:t> ……</a:t>
            </a:r>
            <a:endParaRPr lang="en-US" dirty="0" smtClean="0"/>
          </a:p>
          <a:p>
            <a:r>
              <a:rPr lang="en-US" dirty="0" smtClean="0"/>
              <a:t> </a:t>
            </a:r>
            <a:r>
              <a:rPr lang="en-US" dirty="0" err="1" smtClean="0"/>
              <a:t>Lorentzian</a:t>
            </a:r>
            <a:endParaRPr lang="en-US" dirty="0" smtClean="0"/>
          </a:p>
          <a:p>
            <a:r>
              <a:rPr lang="en-US" dirty="0" smtClean="0"/>
              <a:t>Many more..</a:t>
            </a:r>
          </a:p>
          <a:p>
            <a:endParaRPr lang="en-US" dirty="0" smtClean="0"/>
          </a:p>
          <a:p>
            <a:pPr>
              <a:buFont typeface="Arial" pitchFamily="34" charset="0"/>
              <a:buChar char="•"/>
            </a:pPr>
            <a:r>
              <a:rPr lang="en-US" dirty="0" smtClean="0"/>
              <a:t>Uniform random number and random numbers following specific distributions..</a:t>
            </a:r>
          </a:p>
          <a:p>
            <a:endParaRPr lang="en-US" dirty="0" smtClean="0"/>
          </a:p>
          <a:p>
            <a:pPr algn="ctr"/>
            <a:r>
              <a:rPr lang="en-US" b="1" i="1" dirty="0" smtClean="0">
                <a:solidFill>
                  <a:srgbClr val="FF0000"/>
                </a:solidFill>
              </a:rPr>
              <a:t>In MC procedure probability distributions  are </a:t>
            </a:r>
            <a:r>
              <a:rPr lang="en-US" b="1" i="1" dirty="0" err="1" smtClean="0">
                <a:solidFill>
                  <a:srgbClr val="FF0000"/>
                </a:solidFill>
              </a:rPr>
              <a:t>randomised</a:t>
            </a:r>
            <a:r>
              <a:rPr lang="en-US" b="1" i="1" dirty="0" smtClean="0">
                <a:solidFill>
                  <a:srgbClr val="FF0000"/>
                </a:solidFill>
              </a:rPr>
              <a:t> to create event by event </a:t>
            </a:r>
          </a:p>
          <a:p>
            <a:pPr algn="ctr"/>
            <a:r>
              <a:rPr lang="en-US" b="1" i="1" dirty="0" smtClean="0">
                <a:solidFill>
                  <a:srgbClr val="FF0000"/>
                </a:solidFill>
              </a:rPr>
              <a:t> </a:t>
            </a:r>
            <a:r>
              <a:rPr lang="en-US" b="1" i="1" dirty="0" smtClean="0">
                <a:solidFill>
                  <a:srgbClr val="FF0000"/>
                </a:solidFill>
              </a:rPr>
              <a:t> simulation AND</a:t>
            </a:r>
          </a:p>
          <a:p>
            <a:pPr algn="ctr"/>
            <a:r>
              <a:rPr lang="en-US" b="1" i="1" dirty="0" smtClean="0">
                <a:solidFill>
                  <a:srgbClr val="FF0000"/>
                </a:solidFill>
              </a:rPr>
              <a:t>Can perform integration using random numbers .</a:t>
            </a: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0"/>
            <a:ext cx="6889578" cy="2862322"/>
          </a:xfrm>
          <a:prstGeom prst="rect">
            <a:avLst/>
          </a:prstGeom>
          <a:solidFill>
            <a:schemeClr val="accent1">
              <a:lumMod val="20000"/>
              <a:lumOff val="80000"/>
            </a:schemeClr>
          </a:solidFill>
          <a:ln>
            <a:solidFill>
              <a:schemeClr val="accent2">
                <a:lumMod val="75000"/>
              </a:schemeClr>
            </a:solidFill>
          </a:ln>
        </p:spPr>
        <p:txBody>
          <a:bodyPr wrap="square" rtlCol="0">
            <a:spAutoFit/>
          </a:bodyPr>
          <a:lstStyle/>
          <a:p>
            <a:r>
              <a:rPr lang="en-US" dirty="0" smtClean="0"/>
              <a:t>First application of the Monte-Carlo procedure..</a:t>
            </a:r>
          </a:p>
          <a:p>
            <a:endParaRPr lang="en-US" dirty="0" smtClean="0"/>
          </a:p>
          <a:p>
            <a:r>
              <a:rPr lang="en-US" dirty="0" smtClean="0"/>
              <a:t> Find the area of a circle..</a:t>
            </a:r>
          </a:p>
          <a:p>
            <a:endParaRPr lang="en-US" dirty="0" smtClean="0"/>
          </a:p>
          <a:p>
            <a:pPr marL="342900" indent="-342900">
              <a:buAutoNum type="arabicPeriod"/>
            </a:pPr>
            <a:r>
              <a:rPr lang="en-US" dirty="0" smtClean="0"/>
              <a:t>Make a square</a:t>
            </a:r>
            <a:r>
              <a:rPr lang="en-IN" dirty="0" smtClean="0"/>
              <a:t> surrounding the circle, the area of the square known</a:t>
            </a:r>
          </a:p>
          <a:p>
            <a:pPr marL="342900" indent="-342900">
              <a:buAutoNum type="arabicPeriod"/>
            </a:pPr>
            <a:r>
              <a:rPr lang="en-US" dirty="0" smtClean="0"/>
              <a:t>Generate (</a:t>
            </a:r>
            <a:r>
              <a:rPr lang="en-US" dirty="0" err="1" smtClean="0"/>
              <a:t>x,y</a:t>
            </a:r>
            <a:r>
              <a:rPr lang="en-US" dirty="0" smtClean="0"/>
              <a:t>) uniformly distributed  inside the square (throw rice)</a:t>
            </a:r>
          </a:p>
          <a:p>
            <a:pPr marL="342900" indent="-342900">
              <a:buAutoNum type="arabicPeriod"/>
            </a:pPr>
            <a:r>
              <a:rPr lang="en-US" dirty="0" smtClean="0"/>
              <a:t>Count number of hits inside the square and the circle</a:t>
            </a:r>
          </a:p>
          <a:p>
            <a:pPr marL="342900" indent="-342900">
              <a:buAutoNum type="arabicPeriod"/>
            </a:pPr>
            <a:r>
              <a:rPr lang="en-US" dirty="0" smtClean="0"/>
              <a:t>Area of the circle = (N_C/N_S)*</a:t>
            </a:r>
            <a:r>
              <a:rPr lang="en-US" dirty="0" err="1" smtClean="0"/>
              <a:t>Area_of_the_square</a:t>
            </a:r>
            <a:endParaRPr lang="en-US" dirty="0" smtClean="0"/>
          </a:p>
          <a:p>
            <a:pPr marL="342900" indent="-342900">
              <a:buAutoNum type="arabicPeriod"/>
            </a:pPr>
            <a:endParaRPr lang="en-US" dirty="0" smtClean="0"/>
          </a:p>
          <a:p>
            <a:pPr marL="342900" indent="-342900">
              <a:buAutoNum type="arabicPeriod"/>
            </a:pPr>
            <a:r>
              <a:rPr lang="en-US" dirty="0" smtClean="0"/>
              <a:t>How many points should we generate, error??</a:t>
            </a:r>
          </a:p>
        </p:txBody>
      </p:sp>
      <p:pic>
        <p:nvPicPr>
          <p:cNvPr id="2050" name="Picture 2"/>
          <p:cNvPicPr>
            <a:picLocks noChangeAspect="1" noChangeArrowheads="1"/>
          </p:cNvPicPr>
          <p:nvPr/>
        </p:nvPicPr>
        <p:blipFill>
          <a:blip r:embed="rId2" cstate="print"/>
          <a:srcRect/>
          <a:stretch>
            <a:fillRect/>
          </a:stretch>
        </p:blipFill>
        <p:spPr bwMode="auto">
          <a:xfrm>
            <a:off x="685800" y="2895600"/>
            <a:ext cx="74676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8343118" cy="7848302"/>
          </a:xfrm>
          <a:prstGeom prst="rect">
            <a:avLst/>
          </a:prstGeom>
          <a:noFill/>
        </p:spPr>
        <p:txBody>
          <a:bodyPr wrap="none" rtlCol="0">
            <a:spAutoFit/>
          </a:bodyPr>
          <a:lstStyle/>
          <a:p>
            <a:r>
              <a:rPr lang="en-US" sz="2800" dirty="0" smtClean="0">
                <a:solidFill>
                  <a:srgbClr val="FF0000"/>
                </a:solidFill>
              </a:rPr>
              <a:t>Pseudo-Random number generators…</a:t>
            </a:r>
          </a:p>
          <a:p>
            <a:endParaRPr lang="en-US" dirty="0" smtClean="0"/>
          </a:p>
          <a:p>
            <a:pPr marL="342900" indent="-342900">
              <a:buAutoNum type="arabicPeriod"/>
            </a:pPr>
            <a:r>
              <a:rPr lang="en-US" dirty="0" smtClean="0"/>
              <a:t>Uniform random number generator. </a:t>
            </a:r>
          </a:p>
          <a:p>
            <a:pPr marL="342900" indent="-342900"/>
            <a:r>
              <a:rPr lang="en-US" dirty="0" smtClean="0"/>
              <a:t> </a:t>
            </a:r>
            <a:endParaRPr lang="en-US" dirty="0" smtClean="0"/>
          </a:p>
          <a:p>
            <a:pPr marL="342900" indent="-342900"/>
            <a:r>
              <a:rPr lang="en-US" dirty="0" smtClean="0"/>
              <a:t> </a:t>
            </a:r>
            <a:r>
              <a:rPr lang="en-US" dirty="0" smtClean="0"/>
              <a:t>(r)_i+1 = (a x </a:t>
            </a:r>
            <a:r>
              <a:rPr lang="en-US" dirty="0" err="1" smtClean="0"/>
              <a:t>r_i</a:t>
            </a:r>
            <a:r>
              <a:rPr lang="en-US" dirty="0" smtClean="0"/>
              <a:t>)mod m</a:t>
            </a:r>
          </a:p>
          <a:p>
            <a:pPr marL="342900" indent="-342900"/>
            <a:endParaRPr lang="en-US" dirty="0" smtClean="0"/>
          </a:p>
          <a:p>
            <a:pPr marL="342900" indent="-342900"/>
            <a:r>
              <a:rPr lang="en-US" dirty="0" smtClean="0"/>
              <a:t>Example with a=5, m=37</a:t>
            </a:r>
          </a:p>
          <a:p>
            <a:pPr marL="342900" indent="-342900"/>
            <a:endParaRPr lang="en-US" dirty="0" smtClean="0"/>
          </a:p>
          <a:p>
            <a:pPr marL="342900" indent="-342900"/>
            <a:r>
              <a:rPr lang="en-US" dirty="0" smtClean="0"/>
              <a:t>2. Properties of a good random number generator..</a:t>
            </a:r>
            <a:endParaRPr lang="en-US" dirty="0" smtClean="0"/>
          </a:p>
          <a:p>
            <a:pPr marL="342900" indent="-342900"/>
            <a:endParaRPr lang="en-US" dirty="0" smtClean="0"/>
          </a:p>
          <a:p>
            <a:pPr marL="342900" indent="-342900"/>
            <a:r>
              <a:rPr lang="en-US" dirty="0" smtClean="0"/>
              <a:t>3</a:t>
            </a:r>
            <a:r>
              <a:rPr lang="en-US" dirty="0" smtClean="0"/>
              <a:t>. Random number between  a range (-1 to +1 from (0-1))..</a:t>
            </a:r>
          </a:p>
          <a:p>
            <a:pPr marL="342900" indent="-342900"/>
            <a:endParaRPr lang="en-US" dirty="0" smtClean="0"/>
          </a:p>
          <a:p>
            <a:pPr marL="342900" indent="-342900"/>
            <a:r>
              <a:rPr lang="en-US" dirty="0" smtClean="0"/>
              <a:t>  x = 2r -1</a:t>
            </a:r>
          </a:p>
          <a:p>
            <a:pPr marL="342900" indent="-342900"/>
            <a:endParaRPr lang="en-US" dirty="0" smtClean="0"/>
          </a:p>
          <a:p>
            <a:pPr marL="342900" indent="-342900"/>
            <a:r>
              <a:rPr lang="en-US" dirty="0" smtClean="0"/>
              <a:t>4. Random number following a specific distribution (x) from  uniform random number r,</a:t>
            </a:r>
          </a:p>
          <a:p>
            <a:pPr marL="342900" indent="-342900"/>
            <a:r>
              <a:rPr lang="en-US" dirty="0" smtClean="0"/>
              <a:t> </a:t>
            </a:r>
            <a:endParaRPr lang="en-US" dirty="0" smtClean="0"/>
          </a:p>
          <a:p>
            <a:pPr marL="342900" indent="-342900"/>
            <a:r>
              <a:rPr lang="en-US" dirty="0" smtClean="0"/>
              <a:t>Conservation of probability says..</a:t>
            </a:r>
          </a:p>
          <a:p>
            <a:pPr marL="342900" indent="-342900"/>
            <a:r>
              <a:rPr lang="en-US" dirty="0" smtClean="0"/>
              <a:t>Mod(P(r) </a:t>
            </a:r>
            <a:r>
              <a:rPr lang="en-US" dirty="0" err="1" smtClean="0"/>
              <a:t>dr</a:t>
            </a:r>
            <a:r>
              <a:rPr lang="en-US" dirty="0" smtClean="0"/>
              <a:t>)  = Mod(P(x) </a:t>
            </a:r>
            <a:r>
              <a:rPr lang="en-US" dirty="0" err="1" smtClean="0"/>
              <a:t>dx</a:t>
            </a:r>
            <a:r>
              <a:rPr lang="en-US" dirty="0" smtClean="0"/>
              <a:t>))</a:t>
            </a:r>
            <a:endParaRPr lang="en-US" dirty="0" smtClean="0"/>
          </a:p>
          <a:p>
            <a:pPr marL="342900" indent="-342900"/>
            <a:endParaRPr lang="en-US" dirty="0" smtClean="0"/>
          </a:p>
          <a:p>
            <a:pPr marL="342900" indent="-342900"/>
            <a:r>
              <a:rPr lang="en-US" dirty="0" smtClean="0"/>
              <a:t>R = </a:t>
            </a:r>
            <a:r>
              <a:rPr lang="en-US" dirty="0" err="1" smtClean="0"/>
              <a:t>Int</a:t>
            </a:r>
            <a:r>
              <a:rPr lang="en-US" dirty="0" smtClean="0"/>
              <a:t>[</a:t>
            </a:r>
            <a:r>
              <a:rPr lang="en-US" dirty="0" smtClean="0"/>
              <a:t>P(x)</a:t>
            </a:r>
            <a:r>
              <a:rPr lang="en-US" dirty="0" err="1" smtClean="0"/>
              <a:t>dx</a:t>
            </a:r>
            <a:r>
              <a:rPr lang="en-US" dirty="0" smtClean="0"/>
              <a:t>)]_ infinity to x  </a:t>
            </a:r>
          </a:p>
          <a:p>
            <a:pPr marL="342900" indent="-342900"/>
            <a:endParaRPr lang="en-US" dirty="0" smtClean="0"/>
          </a:p>
          <a:p>
            <a:pPr marL="342900" indent="-342900"/>
            <a:r>
              <a:rPr lang="en-US" dirty="0" smtClean="0"/>
              <a:t>5. Generating a </a:t>
            </a:r>
            <a:r>
              <a:rPr lang="en-US" dirty="0" err="1" smtClean="0"/>
              <a:t>Poissonian</a:t>
            </a:r>
            <a:r>
              <a:rPr lang="en-US" dirty="0" smtClean="0"/>
              <a:t> random number generator</a:t>
            </a:r>
            <a:endParaRPr lang="en-US" dirty="0" smtClean="0"/>
          </a:p>
          <a:p>
            <a:pPr marL="342900" indent="-342900"/>
            <a:r>
              <a:rPr lang="en-US" dirty="0" smtClean="0"/>
              <a:t>6</a:t>
            </a:r>
            <a:r>
              <a:rPr lang="en-US" dirty="0" smtClean="0"/>
              <a:t>. A </a:t>
            </a:r>
            <a:r>
              <a:rPr lang="en-US" dirty="0" err="1" smtClean="0"/>
              <a:t>gaussian</a:t>
            </a:r>
            <a:r>
              <a:rPr lang="en-US" dirty="0" smtClean="0"/>
              <a:t> random number generator</a:t>
            </a:r>
          </a:p>
          <a:p>
            <a:pPr marL="342900" indent="-342900"/>
            <a:r>
              <a:rPr lang="en-US" dirty="0" smtClean="0"/>
              <a:t> </a:t>
            </a:r>
            <a:r>
              <a:rPr lang="en-US" dirty="0" smtClean="0"/>
              <a:t>   </a:t>
            </a:r>
            <a:r>
              <a:rPr lang="en-US" dirty="0" smtClean="0">
                <a:sym typeface="Wingdings" pitchFamily="2" charset="2"/>
              </a:rPr>
              <a:t> r = Sum(</a:t>
            </a:r>
            <a:r>
              <a:rPr lang="en-US" dirty="0" err="1" smtClean="0">
                <a:sym typeface="Wingdings" pitchFamily="2" charset="2"/>
              </a:rPr>
              <a:t>r_i</a:t>
            </a:r>
            <a:r>
              <a:rPr lang="en-US" dirty="0" smtClean="0">
                <a:sym typeface="Wingdings" pitchFamily="2" charset="2"/>
              </a:rPr>
              <a:t> (</a:t>
            </a:r>
            <a:r>
              <a:rPr lang="en-US" dirty="0" err="1" smtClean="0">
                <a:sym typeface="Wingdings" pitchFamily="2" charset="2"/>
              </a:rPr>
              <a:t>i</a:t>
            </a:r>
            <a:r>
              <a:rPr lang="en-US" dirty="0" smtClean="0">
                <a:sym typeface="Wingdings" pitchFamily="2" charset="2"/>
              </a:rPr>
              <a:t> = 1 to N) – N/2  (mean= 0, sigma = </a:t>
            </a:r>
            <a:r>
              <a:rPr lang="en-US" dirty="0" err="1" smtClean="0">
                <a:sym typeface="Wingdings" pitchFamily="2" charset="2"/>
              </a:rPr>
              <a:t>sqrt</a:t>
            </a:r>
            <a:r>
              <a:rPr lang="en-US" dirty="0" smtClean="0">
                <a:sym typeface="Wingdings" pitchFamily="2" charset="2"/>
              </a:rPr>
              <a:t>(N/12) </a:t>
            </a:r>
          </a:p>
          <a:p>
            <a:pPr marL="342900" indent="-342900"/>
            <a:endParaRPr lang="en-US" dirty="0" smtClean="0"/>
          </a:p>
          <a:p>
            <a:pPr marL="342900" indent="-342900"/>
            <a:endParaRPr lang="en-US" dirty="0" smtClean="0"/>
          </a:p>
          <a:p>
            <a:pPr marL="342900" indent="-342900"/>
            <a:endParaRPr lang="en-IN"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94692"/>
            <a:ext cx="7681590" cy="6463308"/>
          </a:xfrm>
          <a:prstGeom prst="rect">
            <a:avLst/>
          </a:prstGeom>
          <a:noFill/>
        </p:spPr>
        <p:txBody>
          <a:bodyPr wrap="none" rtlCol="0">
            <a:spAutoFit/>
          </a:bodyPr>
          <a:lstStyle/>
          <a:p>
            <a:r>
              <a:rPr lang="en-US" dirty="0" smtClean="0"/>
              <a:t>Let’s take a more complicated simulation…</a:t>
            </a:r>
          </a:p>
          <a:p>
            <a:endParaRPr lang="en-US" dirty="0" smtClean="0"/>
          </a:p>
          <a:p>
            <a:pPr marL="342900" indent="-342900">
              <a:buAutoNum type="arabicPeriod"/>
            </a:pPr>
            <a:r>
              <a:rPr lang="en-US" dirty="0" smtClean="0"/>
              <a:t>Simulating the time response of a Gas detector for incident photon pairs for </a:t>
            </a:r>
          </a:p>
          <a:p>
            <a:pPr marL="342900" indent="-342900"/>
            <a:r>
              <a:rPr lang="en-US" dirty="0" smtClean="0"/>
              <a:t> </a:t>
            </a:r>
            <a:r>
              <a:rPr lang="en-US" dirty="0" smtClean="0"/>
              <a:t>PET imaging</a:t>
            </a:r>
          </a:p>
          <a:p>
            <a:pPr marL="342900" indent="-342900">
              <a:buAutoNum type="arabicPeriod"/>
            </a:pPr>
            <a:endParaRPr lang="en-US" dirty="0" smtClean="0"/>
          </a:p>
          <a:p>
            <a:pPr marL="342900" indent="-342900"/>
            <a:r>
              <a:rPr lang="en-US" dirty="0" smtClean="0"/>
              <a:t>I. 511 </a:t>
            </a:r>
            <a:r>
              <a:rPr lang="en-US" dirty="0" err="1" smtClean="0"/>
              <a:t>keV</a:t>
            </a:r>
            <a:r>
              <a:rPr lang="en-US" dirty="0" smtClean="0"/>
              <a:t> photons pass through an absorber:</a:t>
            </a:r>
          </a:p>
          <a:p>
            <a:pPr marL="342900" indent="-342900"/>
            <a:r>
              <a:rPr lang="en-US" dirty="0" smtClean="0"/>
              <a:t> </a:t>
            </a:r>
            <a:r>
              <a:rPr lang="en-US" dirty="0" smtClean="0"/>
              <a:t>     Random process:</a:t>
            </a:r>
          </a:p>
          <a:p>
            <a:pPr marL="342900" indent="-342900"/>
            <a:r>
              <a:rPr lang="en-US" dirty="0" smtClean="0"/>
              <a:t> </a:t>
            </a:r>
            <a:r>
              <a:rPr lang="en-US" dirty="0" smtClean="0"/>
              <a:t>           Process of interaction: pair production, Compton scattering</a:t>
            </a:r>
          </a:p>
          <a:p>
            <a:pPr marL="342900" indent="-342900"/>
            <a:r>
              <a:rPr lang="en-US" dirty="0" smtClean="0"/>
              <a:t> </a:t>
            </a:r>
            <a:r>
              <a:rPr lang="en-US" dirty="0" smtClean="0"/>
              <a:t>           (depends on material and photon energy)</a:t>
            </a:r>
          </a:p>
          <a:p>
            <a:pPr marL="342900" indent="-342900"/>
            <a:endParaRPr lang="en-US" dirty="0" smtClean="0"/>
          </a:p>
          <a:p>
            <a:pPr marL="342900" indent="-342900"/>
            <a:r>
              <a:rPr lang="en-US" dirty="0" smtClean="0"/>
              <a:t>II. Electrons enter the gas, ionize and generate signal son readout pads.</a:t>
            </a:r>
          </a:p>
          <a:p>
            <a:pPr marL="342900" indent="-342900"/>
            <a:endParaRPr lang="en-US" dirty="0" smtClean="0"/>
          </a:p>
          <a:p>
            <a:pPr marL="342900" indent="-342900"/>
            <a:r>
              <a:rPr lang="en-US" dirty="0" smtClean="0"/>
              <a:t> </a:t>
            </a:r>
            <a:r>
              <a:rPr lang="en-US" dirty="0" smtClean="0"/>
              <a:t>      Random processes:</a:t>
            </a:r>
          </a:p>
          <a:p>
            <a:pPr marL="342900" indent="-342900"/>
            <a:r>
              <a:rPr lang="en-US" dirty="0" smtClean="0"/>
              <a:t> </a:t>
            </a:r>
            <a:r>
              <a:rPr lang="en-US" dirty="0" smtClean="0"/>
              <a:t>                         Ionization</a:t>
            </a:r>
          </a:p>
          <a:p>
            <a:pPr marL="342900" indent="-342900"/>
            <a:r>
              <a:rPr lang="en-US" dirty="0" smtClean="0"/>
              <a:t> </a:t>
            </a:r>
            <a:r>
              <a:rPr lang="en-US" dirty="0" smtClean="0"/>
              <a:t>                         Multiplication</a:t>
            </a:r>
          </a:p>
          <a:p>
            <a:pPr marL="342900" indent="-342900"/>
            <a:r>
              <a:rPr lang="en-US" dirty="0" smtClean="0"/>
              <a:t> </a:t>
            </a:r>
            <a:r>
              <a:rPr lang="en-US" dirty="0" smtClean="0"/>
              <a:t>                         Induction</a:t>
            </a:r>
          </a:p>
          <a:p>
            <a:pPr marL="342900" indent="-342900"/>
            <a:r>
              <a:rPr lang="en-US" dirty="0" smtClean="0"/>
              <a:t> </a:t>
            </a:r>
            <a:r>
              <a:rPr lang="en-US" dirty="0" smtClean="0"/>
              <a:t>                         Electronics response</a:t>
            </a:r>
          </a:p>
          <a:p>
            <a:pPr marL="342900" indent="-342900"/>
            <a:r>
              <a:rPr lang="en-US" dirty="0" smtClean="0"/>
              <a:t> </a:t>
            </a:r>
            <a:r>
              <a:rPr lang="en-US" dirty="0" smtClean="0"/>
              <a:t>       </a:t>
            </a:r>
          </a:p>
          <a:p>
            <a:pPr marL="342900" indent="-342900">
              <a:buAutoNum type="arabicPeriod"/>
            </a:pPr>
            <a:endParaRPr lang="en-US" dirty="0" smtClean="0"/>
          </a:p>
          <a:p>
            <a:pPr marL="342900" indent="-342900">
              <a:buAutoNum type="arabicPeriod"/>
            </a:pPr>
            <a:endParaRPr lang="en-US" dirty="0" smtClean="0"/>
          </a:p>
          <a:p>
            <a:pPr marL="342900" indent="-342900"/>
            <a:endParaRPr lang="en-US" dirty="0" smtClean="0"/>
          </a:p>
          <a:p>
            <a:endParaRPr lang="en-US" dirty="0" smtClean="0"/>
          </a:p>
          <a:p>
            <a:r>
              <a:rPr lang="en-US" dirty="0" smtClean="0"/>
              <a:t> </a:t>
            </a:r>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4"/>
          <p:cNvSpPr txBox="1">
            <a:spLocks noChangeArrowheads="1"/>
          </p:cNvSpPr>
          <p:nvPr/>
        </p:nvSpPr>
        <p:spPr bwMode="auto">
          <a:xfrm>
            <a:off x="1398588" y="152400"/>
            <a:ext cx="5635389" cy="923330"/>
          </a:xfrm>
          <a:prstGeom prst="rect">
            <a:avLst/>
          </a:prstGeom>
          <a:noFill/>
          <a:ln w="9525">
            <a:noFill/>
            <a:miter lim="800000"/>
            <a:headEnd/>
            <a:tailEnd/>
          </a:ln>
        </p:spPr>
        <p:txBody>
          <a:bodyPr wrap="none">
            <a:spAutoFit/>
          </a:bodyPr>
          <a:lstStyle/>
          <a:p>
            <a:r>
              <a:rPr lang="en-US" dirty="0" smtClean="0"/>
              <a:t>GEANT-4 for process I:</a:t>
            </a:r>
            <a:endParaRPr lang="en-US" dirty="0"/>
          </a:p>
          <a:p>
            <a:endParaRPr lang="en-US" dirty="0"/>
          </a:p>
          <a:p>
            <a:r>
              <a:rPr lang="en-US" dirty="0"/>
              <a:t>	Toolkit for detector construction and simulation.</a:t>
            </a:r>
          </a:p>
        </p:txBody>
      </p:sp>
      <p:sp>
        <p:nvSpPr>
          <p:cNvPr id="33795" name="TextBox 5"/>
          <p:cNvSpPr txBox="1">
            <a:spLocks noChangeArrowheads="1"/>
          </p:cNvSpPr>
          <p:nvPr/>
        </p:nvSpPr>
        <p:spPr bwMode="auto">
          <a:xfrm>
            <a:off x="914400" y="5181600"/>
            <a:ext cx="5065713" cy="1477963"/>
          </a:xfrm>
          <a:prstGeom prst="rect">
            <a:avLst/>
          </a:prstGeom>
          <a:noFill/>
          <a:ln w="9525">
            <a:noFill/>
            <a:miter lim="800000"/>
            <a:headEnd/>
            <a:tailEnd/>
          </a:ln>
        </p:spPr>
        <p:txBody>
          <a:bodyPr wrap="none">
            <a:spAutoFit/>
          </a:bodyPr>
          <a:lstStyle/>
          <a:p>
            <a:r>
              <a:rPr lang="en-US"/>
              <a:t>Detector material: glass (0.6 mm)</a:t>
            </a:r>
          </a:p>
          <a:p>
            <a:r>
              <a:rPr lang="en-US"/>
              <a:t>Gas gap : 0.2 mm</a:t>
            </a:r>
          </a:p>
          <a:p>
            <a:r>
              <a:rPr lang="en-US"/>
              <a:t>Gas mixture : ( Freon: Iso-butane: SF</a:t>
            </a:r>
            <a:r>
              <a:rPr lang="en-US" baseline="-25000"/>
              <a:t>6</a:t>
            </a:r>
            <a:r>
              <a:rPr lang="en-US"/>
              <a:t> ) 85:5:10</a:t>
            </a:r>
          </a:p>
          <a:p>
            <a:r>
              <a:rPr lang="en-US"/>
              <a:t>Converter material : Aluminium</a:t>
            </a:r>
          </a:p>
          <a:p>
            <a:r>
              <a:rPr lang="en-US"/>
              <a:t>Particle : Gamma ( 511keV )</a:t>
            </a:r>
          </a:p>
        </p:txBody>
      </p:sp>
      <p:pic>
        <p:nvPicPr>
          <p:cNvPr id="33796" name="Picture 5"/>
          <p:cNvPicPr>
            <a:picLocks noChangeAspect="1" noChangeArrowheads="1"/>
          </p:cNvPicPr>
          <p:nvPr/>
        </p:nvPicPr>
        <p:blipFill>
          <a:blip r:embed="rId2" cstate="print"/>
          <a:srcRect/>
          <a:stretch>
            <a:fillRect/>
          </a:stretch>
        </p:blipFill>
        <p:spPr bwMode="auto">
          <a:xfrm>
            <a:off x="228600" y="1143000"/>
            <a:ext cx="8763000" cy="3886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500" fill="hold"/>
                                        <p:tgtEl>
                                          <p:spTgt spid="33796"/>
                                        </p:tgtEl>
                                        <p:attrNameLst>
                                          <p:attrName>ppt_w</p:attrName>
                                        </p:attrNameLst>
                                      </p:cBhvr>
                                      <p:tavLst>
                                        <p:tav tm="0">
                                          <p:val>
                                            <p:fltVal val="0"/>
                                          </p:val>
                                        </p:tav>
                                        <p:tav tm="100000">
                                          <p:val>
                                            <p:strVal val="#ppt_w"/>
                                          </p:val>
                                        </p:tav>
                                      </p:tavLst>
                                    </p:anim>
                                    <p:anim calcmode="lin" valueType="num">
                                      <p:cBhvr>
                                        <p:cTn id="8" dur="500" fill="hold"/>
                                        <p:tgtEl>
                                          <p:spTgt spid="3379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3795"/>
                                        </p:tgtEl>
                                        <p:attrNameLst>
                                          <p:attrName>style.visibility</p:attrName>
                                        </p:attrNameLst>
                                      </p:cBhvr>
                                      <p:to>
                                        <p:strVal val="visible"/>
                                      </p:to>
                                    </p:set>
                                    <p:anim calcmode="lin" valueType="num">
                                      <p:cBhvr>
                                        <p:cTn id="13" dur="500" fill="hold"/>
                                        <p:tgtEl>
                                          <p:spTgt spid="33795"/>
                                        </p:tgtEl>
                                        <p:attrNameLst>
                                          <p:attrName>ppt_w</p:attrName>
                                        </p:attrNameLst>
                                      </p:cBhvr>
                                      <p:tavLst>
                                        <p:tav tm="0">
                                          <p:val>
                                            <p:fltVal val="0"/>
                                          </p:val>
                                        </p:tav>
                                        <p:tav tm="100000">
                                          <p:val>
                                            <p:strVal val="#ppt_w"/>
                                          </p:val>
                                        </p:tav>
                                      </p:tavLst>
                                    </p:anim>
                                    <p:anim calcmode="lin" valueType="num">
                                      <p:cBhvr>
                                        <p:cTn id="14" dur="500" fill="hold"/>
                                        <p:tgtEl>
                                          <p:spTgt spid="337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49"/>
          <p:cNvSpPr txBox="1">
            <a:spLocks noChangeArrowheads="1"/>
          </p:cNvSpPr>
          <p:nvPr/>
        </p:nvSpPr>
        <p:spPr bwMode="auto">
          <a:xfrm>
            <a:off x="990600" y="0"/>
            <a:ext cx="5702010" cy="461665"/>
          </a:xfrm>
          <a:prstGeom prst="rect">
            <a:avLst/>
          </a:prstGeom>
          <a:noFill/>
          <a:ln w="9525">
            <a:noFill/>
            <a:miter lim="800000"/>
            <a:headEnd/>
            <a:tailEnd/>
          </a:ln>
        </p:spPr>
        <p:txBody>
          <a:bodyPr wrap="none">
            <a:spAutoFit/>
          </a:bodyPr>
          <a:lstStyle/>
          <a:p>
            <a:r>
              <a:rPr lang="en-US" sz="2400" b="1" dirty="0" smtClean="0">
                <a:solidFill>
                  <a:srgbClr val="00B0F0"/>
                </a:solidFill>
              </a:rPr>
              <a:t>Multi-gap RPC (an example of gas detector)</a:t>
            </a:r>
            <a:endParaRPr lang="en-US" sz="2400" b="1" dirty="0">
              <a:solidFill>
                <a:srgbClr val="00B0F0"/>
              </a:solidFill>
            </a:endParaRPr>
          </a:p>
        </p:txBody>
      </p:sp>
      <p:grpSp>
        <p:nvGrpSpPr>
          <p:cNvPr id="2" name="Group 68"/>
          <p:cNvGrpSpPr>
            <a:grpSpLocks/>
          </p:cNvGrpSpPr>
          <p:nvPr/>
        </p:nvGrpSpPr>
        <p:grpSpPr bwMode="auto">
          <a:xfrm>
            <a:off x="257175" y="711200"/>
            <a:ext cx="8380413" cy="2336800"/>
            <a:chOff x="257183" y="609600"/>
            <a:chExt cx="8381079" cy="2336800"/>
          </a:xfrm>
        </p:grpSpPr>
        <p:grpSp>
          <p:nvGrpSpPr>
            <p:cNvPr id="3" name="Group 112"/>
            <p:cNvGrpSpPr>
              <a:grpSpLocks/>
            </p:cNvGrpSpPr>
            <p:nvPr/>
          </p:nvGrpSpPr>
          <p:grpSpPr bwMode="auto">
            <a:xfrm>
              <a:off x="257183" y="609600"/>
              <a:ext cx="4496157" cy="2209800"/>
              <a:chOff x="256401" y="609600"/>
              <a:chExt cx="4497230" cy="2209800"/>
            </a:xfrm>
          </p:grpSpPr>
          <p:sp>
            <p:nvSpPr>
              <p:cNvPr id="46" name="AutoShape 2"/>
              <p:cNvSpPr>
                <a:spLocks noChangeArrowheads="1"/>
              </p:cNvSpPr>
              <p:nvPr/>
            </p:nvSpPr>
            <p:spPr bwMode="auto">
              <a:xfrm>
                <a:off x="685162" y="1143000"/>
                <a:ext cx="2515400" cy="228600"/>
              </a:xfrm>
              <a:prstGeom prst="roundRect">
                <a:avLst>
                  <a:gd name="adj" fmla="val 606"/>
                </a:avLst>
              </a:prstGeom>
              <a:solidFill>
                <a:schemeClr val="accent3">
                  <a:lumMod val="75000"/>
                </a:schemeClr>
              </a:solidFill>
              <a:ln w="9398">
                <a:noFill/>
                <a:round/>
                <a:headEnd/>
                <a:tailEnd/>
              </a:ln>
            </p:spPr>
            <p:txBody>
              <a:bodyPr wrap="none" anchor="ctr"/>
              <a:lstStyle/>
              <a:p>
                <a:pPr>
                  <a:defRPr/>
                </a:pPr>
                <a:endParaRPr lang="en-US">
                  <a:cs typeface="Arial" charset="0"/>
                </a:endParaRPr>
              </a:p>
            </p:txBody>
          </p:sp>
          <p:sp>
            <p:nvSpPr>
              <p:cNvPr id="47" name="AutoShape 3"/>
              <p:cNvSpPr>
                <a:spLocks noChangeArrowheads="1"/>
              </p:cNvSpPr>
              <p:nvPr/>
            </p:nvSpPr>
            <p:spPr bwMode="auto">
              <a:xfrm>
                <a:off x="699455" y="2220913"/>
                <a:ext cx="2577332" cy="217487"/>
              </a:xfrm>
              <a:prstGeom prst="roundRect">
                <a:avLst>
                  <a:gd name="adj" fmla="val 606"/>
                </a:avLst>
              </a:prstGeom>
              <a:solidFill>
                <a:schemeClr val="accent3">
                  <a:lumMod val="75000"/>
                </a:schemeClr>
              </a:solidFill>
              <a:ln w="9398">
                <a:noFill/>
                <a:round/>
                <a:headEnd/>
                <a:tailEnd/>
              </a:ln>
            </p:spPr>
            <p:txBody>
              <a:bodyPr wrap="none" anchor="ctr"/>
              <a:lstStyle/>
              <a:p>
                <a:pPr>
                  <a:defRPr/>
                </a:pPr>
                <a:endParaRPr lang="en-US">
                  <a:cs typeface="Arial" charset="0"/>
                </a:endParaRPr>
              </a:p>
            </p:txBody>
          </p:sp>
          <p:sp>
            <p:nvSpPr>
              <p:cNvPr id="79" name="Rectangle 78"/>
              <p:cNvSpPr/>
              <p:nvPr/>
            </p:nvSpPr>
            <p:spPr>
              <a:xfrm>
                <a:off x="685162" y="1371600"/>
                <a:ext cx="2515400" cy="152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1" name="Straight Arrow Connector 80"/>
              <p:cNvCxnSpPr/>
              <p:nvPr/>
            </p:nvCxnSpPr>
            <p:spPr>
              <a:xfrm rot="5400000">
                <a:off x="114408" y="1791494"/>
                <a:ext cx="838200" cy="1589"/>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17461" name="TextBox 81"/>
              <p:cNvSpPr txBox="1">
                <a:spLocks noChangeArrowheads="1"/>
              </p:cNvSpPr>
              <p:nvPr/>
            </p:nvSpPr>
            <p:spPr bwMode="auto">
              <a:xfrm rot="-5400000">
                <a:off x="116619" y="1648633"/>
                <a:ext cx="556563" cy="276999"/>
              </a:xfrm>
              <a:prstGeom prst="rect">
                <a:avLst/>
              </a:prstGeom>
              <a:noFill/>
              <a:ln w="9525">
                <a:noFill/>
                <a:miter lim="800000"/>
                <a:headEnd/>
                <a:tailEnd/>
              </a:ln>
            </p:spPr>
            <p:txBody>
              <a:bodyPr wrap="none">
                <a:spAutoFit/>
              </a:bodyPr>
              <a:lstStyle/>
              <a:p>
                <a:r>
                  <a:rPr lang="en-US" sz="1200" b="1">
                    <a:latin typeface="Times New Roman" pitchFamily="18" charset="0"/>
                    <a:cs typeface="Times New Roman" pitchFamily="18" charset="0"/>
                  </a:rPr>
                  <a:t>9 mm</a:t>
                </a:r>
              </a:p>
            </p:txBody>
          </p:sp>
          <p:sp>
            <p:nvSpPr>
              <p:cNvPr id="86" name="Freeform 85"/>
              <p:cNvSpPr/>
              <p:nvPr/>
            </p:nvSpPr>
            <p:spPr>
              <a:xfrm>
                <a:off x="1669725" y="1527175"/>
                <a:ext cx="150861" cy="701675"/>
              </a:xfrm>
              <a:custGeom>
                <a:avLst/>
                <a:gdLst>
                  <a:gd name="connsiteX0" fmla="*/ 150920 w 150920"/>
                  <a:gd name="connsiteY0" fmla="*/ 0 h 701336"/>
                  <a:gd name="connsiteX1" fmla="*/ 124287 w 150920"/>
                  <a:gd name="connsiteY1" fmla="*/ 470517 h 701336"/>
                  <a:gd name="connsiteX2" fmla="*/ 0 w 150920"/>
                  <a:gd name="connsiteY2" fmla="*/ 701336 h 701336"/>
                </a:gdLst>
                <a:ahLst/>
                <a:cxnLst>
                  <a:cxn ang="0">
                    <a:pos x="connsiteX0" y="connsiteY0"/>
                  </a:cxn>
                  <a:cxn ang="0">
                    <a:pos x="connsiteX1" y="connsiteY1"/>
                  </a:cxn>
                  <a:cxn ang="0">
                    <a:pos x="connsiteX2" y="connsiteY2"/>
                  </a:cxn>
                </a:cxnLst>
                <a:rect l="l" t="t" r="r" b="b"/>
                <a:pathLst>
                  <a:path w="150920" h="701336">
                    <a:moveTo>
                      <a:pt x="150920" y="0"/>
                    </a:moveTo>
                    <a:cubicBezTo>
                      <a:pt x="150180" y="176814"/>
                      <a:pt x="149440" y="353628"/>
                      <a:pt x="124287" y="470517"/>
                    </a:cubicBezTo>
                    <a:cubicBezTo>
                      <a:pt x="99134" y="587406"/>
                      <a:pt x="49567" y="644371"/>
                      <a:pt x="0" y="701336"/>
                    </a:cubicBezTo>
                  </a:path>
                </a:pathLst>
              </a:cu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88" name="Freeform 87"/>
              <p:cNvSpPr/>
              <p:nvPr/>
            </p:nvSpPr>
            <p:spPr>
              <a:xfrm>
                <a:off x="1803118" y="1544638"/>
                <a:ext cx="114336" cy="665162"/>
              </a:xfrm>
              <a:custGeom>
                <a:avLst/>
                <a:gdLst>
                  <a:gd name="connsiteX0" fmla="*/ 16276 w 113931"/>
                  <a:gd name="connsiteY0" fmla="*/ 0 h 665825"/>
                  <a:gd name="connsiteX1" fmla="*/ 16276 w 113931"/>
                  <a:gd name="connsiteY1" fmla="*/ 435005 h 665825"/>
                  <a:gd name="connsiteX2" fmla="*/ 113931 w 113931"/>
                  <a:gd name="connsiteY2" fmla="*/ 665825 h 665825"/>
                </a:gdLst>
                <a:ahLst/>
                <a:cxnLst>
                  <a:cxn ang="0">
                    <a:pos x="connsiteX0" y="connsiteY0"/>
                  </a:cxn>
                  <a:cxn ang="0">
                    <a:pos x="connsiteX1" y="connsiteY1"/>
                  </a:cxn>
                  <a:cxn ang="0">
                    <a:pos x="connsiteX2" y="connsiteY2"/>
                  </a:cxn>
                </a:cxnLst>
                <a:rect l="l" t="t" r="r" b="b"/>
                <a:pathLst>
                  <a:path w="113931" h="665825">
                    <a:moveTo>
                      <a:pt x="16276" y="0"/>
                    </a:moveTo>
                    <a:cubicBezTo>
                      <a:pt x="8138" y="162017"/>
                      <a:pt x="0" y="324034"/>
                      <a:pt x="16276" y="435005"/>
                    </a:cubicBezTo>
                    <a:cubicBezTo>
                      <a:pt x="32552" y="545976"/>
                      <a:pt x="73241" y="605900"/>
                      <a:pt x="113931" y="665825"/>
                    </a:cubicBezTo>
                  </a:path>
                </a:pathLst>
              </a:cu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90" name="Rectangle 89"/>
              <p:cNvSpPr/>
              <p:nvPr/>
            </p:nvSpPr>
            <p:spPr>
              <a:xfrm>
                <a:off x="685162" y="1066800"/>
                <a:ext cx="2515400" cy="76200"/>
              </a:xfrm>
              <a:prstGeom prst="rect">
                <a:avLst/>
              </a:prstGeom>
              <a:solidFill>
                <a:srgbClr val="C068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Rectangle 96"/>
              <p:cNvSpPr/>
              <p:nvPr/>
            </p:nvSpPr>
            <p:spPr>
              <a:xfrm>
                <a:off x="685162" y="2438400"/>
                <a:ext cx="228673" cy="76200"/>
              </a:xfrm>
              <a:prstGeom prst="rect">
                <a:avLst/>
              </a:prstGeom>
              <a:solidFill>
                <a:srgbClr val="C068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 name="Rectangle 97"/>
              <p:cNvSpPr/>
              <p:nvPr/>
            </p:nvSpPr>
            <p:spPr>
              <a:xfrm>
                <a:off x="990059" y="2438400"/>
                <a:ext cx="228673" cy="76200"/>
              </a:xfrm>
              <a:prstGeom prst="rect">
                <a:avLst/>
              </a:prstGeom>
              <a:solidFill>
                <a:srgbClr val="C068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 name="Rectangle 98"/>
              <p:cNvSpPr/>
              <p:nvPr/>
            </p:nvSpPr>
            <p:spPr>
              <a:xfrm>
                <a:off x="1294956" y="2438400"/>
                <a:ext cx="228673" cy="76200"/>
              </a:xfrm>
              <a:prstGeom prst="rect">
                <a:avLst/>
              </a:prstGeom>
              <a:solidFill>
                <a:srgbClr val="C068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 name="Rectangle 99"/>
              <p:cNvSpPr/>
              <p:nvPr/>
            </p:nvSpPr>
            <p:spPr>
              <a:xfrm>
                <a:off x="1599853" y="2438400"/>
                <a:ext cx="228673" cy="76200"/>
              </a:xfrm>
              <a:prstGeom prst="rect">
                <a:avLst/>
              </a:prstGeom>
              <a:solidFill>
                <a:srgbClr val="C068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 name="Rectangle 100"/>
              <p:cNvSpPr/>
              <p:nvPr/>
            </p:nvSpPr>
            <p:spPr>
              <a:xfrm>
                <a:off x="1904750" y="2438400"/>
                <a:ext cx="228673" cy="76200"/>
              </a:xfrm>
              <a:prstGeom prst="rect">
                <a:avLst/>
              </a:prstGeom>
              <a:solidFill>
                <a:srgbClr val="C068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 name="Rectangle 101"/>
              <p:cNvSpPr/>
              <p:nvPr/>
            </p:nvSpPr>
            <p:spPr>
              <a:xfrm>
                <a:off x="2209647" y="2438400"/>
                <a:ext cx="228673" cy="76200"/>
              </a:xfrm>
              <a:prstGeom prst="rect">
                <a:avLst/>
              </a:prstGeom>
              <a:solidFill>
                <a:srgbClr val="C068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 name="Rectangle 102"/>
              <p:cNvSpPr/>
              <p:nvPr/>
            </p:nvSpPr>
            <p:spPr>
              <a:xfrm>
                <a:off x="2514544" y="2438400"/>
                <a:ext cx="228673" cy="76200"/>
              </a:xfrm>
              <a:prstGeom prst="rect">
                <a:avLst/>
              </a:prstGeom>
              <a:solidFill>
                <a:srgbClr val="C068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 name="Rectangle 103"/>
              <p:cNvSpPr/>
              <p:nvPr/>
            </p:nvSpPr>
            <p:spPr>
              <a:xfrm>
                <a:off x="2819441" y="2438400"/>
                <a:ext cx="228673" cy="76200"/>
              </a:xfrm>
              <a:prstGeom prst="rect">
                <a:avLst/>
              </a:prstGeom>
              <a:solidFill>
                <a:srgbClr val="C068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 name="Rectangle 104"/>
              <p:cNvSpPr/>
              <p:nvPr/>
            </p:nvSpPr>
            <p:spPr>
              <a:xfrm>
                <a:off x="3124338" y="2438400"/>
                <a:ext cx="152448" cy="76200"/>
              </a:xfrm>
              <a:prstGeom prst="rect">
                <a:avLst/>
              </a:prstGeom>
              <a:solidFill>
                <a:srgbClr val="C068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7" name="Straight Arrow Connector 106"/>
              <p:cNvCxnSpPr/>
              <p:nvPr/>
            </p:nvCxnSpPr>
            <p:spPr>
              <a:xfrm rot="5400000">
                <a:off x="571177" y="876033"/>
                <a:ext cx="2209800" cy="167693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475" name="TextBox 107"/>
              <p:cNvSpPr txBox="1">
                <a:spLocks noChangeArrowheads="1"/>
              </p:cNvSpPr>
              <p:nvPr/>
            </p:nvSpPr>
            <p:spPr bwMode="auto">
              <a:xfrm>
                <a:off x="3200400" y="1066800"/>
                <a:ext cx="383438" cy="276999"/>
              </a:xfrm>
              <a:prstGeom prst="rect">
                <a:avLst/>
              </a:prstGeom>
              <a:noFill/>
              <a:ln w="9525">
                <a:noFill/>
                <a:miter lim="800000"/>
                <a:headEnd/>
                <a:tailEnd/>
              </a:ln>
            </p:spPr>
            <p:txBody>
              <a:bodyPr wrap="none">
                <a:spAutoFit/>
              </a:bodyPr>
              <a:lstStyle/>
              <a:p>
                <a:r>
                  <a:rPr lang="en-US" sz="1200" b="1">
                    <a:latin typeface="Times New Roman" pitchFamily="18" charset="0"/>
                    <a:cs typeface="Times New Roman" pitchFamily="18" charset="0"/>
                  </a:rPr>
                  <a:t>+V</a:t>
                </a:r>
              </a:p>
            </p:txBody>
          </p:sp>
          <p:sp>
            <p:nvSpPr>
              <p:cNvPr id="17476" name="TextBox 108"/>
              <p:cNvSpPr txBox="1">
                <a:spLocks noChangeArrowheads="1"/>
              </p:cNvSpPr>
              <p:nvPr/>
            </p:nvSpPr>
            <p:spPr bwMode="auto">
              <a:xfrm>
                <a:off x="3276600" y="2209800"/>
                <a:ext cx="346570" cy="276999"/>
              </a:xfrm>
              <a:prstGeom prst="rect">
                <a:avLst/>
              </a:prstGeom>
              <a:noFill/>
              <a:ln w="9525">
                <a:noFill/>
                <a:miter lim="800000"/>
                <a:headEnd/>
                <a:tailEnd/>
              </a:ln>
            </p:spPr>
            <p:txBody>
              <a:bodyPr wrap="none">
                <a:spAutoFit/>
              </a:bodyPr>
              <a:lstStyle/>
              <a:p>
                <a:r>
                  <a:rPr lang="en-US" sz="1200" b="1">
                    <a:latin typeface="Times New Roman" pitchFamily="18" charset="0"/>
                    <a:cs typeface="Times New Roman" pitchFamily="18" charset="0"/>
                  </a:rPr>
                  <a:t>-V</a:t>
                </a:r>
              </a:p>
            </p:txBody>
          </p:sp>
          <p:cxnSp>
            <p:nvCxnSpPr>
              <p:cNvPr id="111" name="Straight Arrow Connector 110"/>
              <p:cNvCxnSpPr/>
              <p:nvPr/>
            </p:nvCxnSpPr>
            <p:spPr>
              <a:xfrm>
                <a:off x="3276786" y="1447800"/>
                <a:ext cx="457345"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478" name="TextBox 111"/>
              <p:cNvSpPr txBox="1">
                <a:spLocks noChangeArrowheads="1"/>
              </p:cNvSpPr>
              <p:nvPr/>
            </p:nvSpPr>
            <p:spPr bwMode="auto">
              <a:xfrm>
                <a:off x="3733800" y="1261646"/>
                <a:ext cx="1019831" cy="584775"/>
              </a:xfrm>
              <a:prstGeom prst="rect">
                <a:avLst/>
              </a:prstGeom>
              <a:noFill/>
              <a:ln w="9525">
                <a:noFill/>
                <a:miter lim="800000"/>
                <a:headEnd/>
                <a:tailEnd/>
              </a:ln>
            </p:spPr>
            <p:txBody>
              <a:bodyPr wrap="none">
                <a:spAutoFit/>
              </a:bodyPr>
              <a:lstStyle/>
              <a:p>
                <a:r>
                  <a:rPr lang="en-US" sz="1600">
                    <a:latin typeface="Times New Roman" pitchFamily="18" charset="0"/>
                    <a:cs typeface="Times New Roman" pitchFamily="18" charset="0"/>
                  </a:rPr>
                  <a:t>Primary </a:t>
                </a:r>
              </a:p>
              <a:p>
                <a:r>
                  <a:rPr lang="en-US" sz="1600">
                    <a:latin typeface="Times New Roman" pitchFamily="18" charset="0"/>
                    <a:cs typeface="Times New Roman" pitchFamily="18" charset="0"/>
                  </a:rPr>
                  <a:t>Ionization</a:t>
                </a:r>
              </a:p>
            </p:txBody>
          </p:sp>
        </p:grpSp>
        <p:sp>
          <p:nvSpPr>
            <p:cNvPr id="17456" name="TextBox 113"/>
            <p:cNvSpPr txBox="1">
              <a:spLocks noChangeArrowheads="1"/>
            </p:cNvSpPr>
            <p:nvPr/>
          </p:nvSpPr>
          <p:spPr bwMode="auto">
            <a:xfrm>
              <a:off x="5639236" y="914400"/>
              <a:ext cx="2999026" cy="2032000"/>
            </a:xfrm>
            <a:prstGeom prst="rect">
              <a:avLst/>
            </a:prstGeom>
            <a:noFill/>
            <a:ln w="9525">
              <a:noFill/>
              <a:miter lim="800000"/>
              <a:headEnd/>
              <a:tailEnd/>
            </a:ln>
          </p:spPr>
          <p:txBody>
            <a:bodyPr wrap="none">
              <a:spAutoFit/>
            </a:bodyPr>
            <a:lstStyle/>
            <a:p>
              <a:r>
                <a:rPr lang="en-US" u="sng">
                  <a:latin typeface="Times New Roman" pitchFamily="18" charset="0"/>
                  <a:cs typeface="Times New Roman" pitchFamily="18" charset="0"/>
                </a:rPr>
                <a:t>Single-gap</a:t>
              </a:r>
              <a:r>
                <a:rPr lang="en-US">
                  <a:latin typeface="Times New Roman" pitchFamily="18" charset="0"/>
                  <a:cs typeface="Times New Roman" pitchFamily="18" charset="0"/>
                </a:rPr>
                <a:t>:</a:t>
              </a:r>
            </a:p>
            <a:p>
              <a:pPr>
                <a:buFont typeface="Arial" charset="0"/>
                <a:buChar char="•"/>
              </a:pPr>
              <a:r>
                <a:rPr lang="en-US">
                  <a:latin typeface="Times New Roman" pitchFamily="18" charset="0"/>
                  <a:cs typeface="Times New Roman" pitchFamily="18" charset="0"/>
                </a:rPr>
                <a:t> 9 mm width</a:t>
              </a:r>
            </a:p>
            <a:p>
              <a:pPr>
                <a:buFont typeface="Arial" charset="0"/>
                <a:buChar char="•"/>
              </a:pPr>
              <a:r>
                <a:rPr lang="en-US">
                  <a:latin typeface="Times New Roman" pitchFamily="18" charset="0"/>
                  <a:cs typeface="Times New Roman" pitchFamily="18" charset="0"/>
                </a:rPr>
                <a:t> primary ionization within</a:t>
              </a:r>
            </a:p>
            <a:p>
              <a:r>
                <a:rPr lang="en-US">
                  <a:latin typeface="Times New Roman" pitchFamily="18" charset="0"/>
                  <a:cs typeface="Times New Roman" pitchFamily="18" charset="0"/>
                </a:rPr>
                <a:t>   1.5 mm creates detectable</a:t>
              </a:r>
            </a:p>
            <a:p>
              <a:r>
                <a:rPr lang="en-US">
                  <a:latin typeface="Times New Roman" pitchFamily="18" charset="0"/>
                  <a:cs typeface="Times New Roman" pitchFamily="18" charset="0"/>
                </a:rPr>
                <a:t>    avalanches *</a:t>
              </a:r>
            </a:p>
            <a:p>
              <a:pPr>
                <a:buFont typeface="Arial" charset="0"/>
                <a:buChar char="•"/>
              </a:pPr>
              <a:r>
                <a:rPr lang="en-US">
                  <a:latin typeface="Times New Roman" pitchFamily="18" charset="0"/>
                  <a:cs typeface="Times New Roman" pitchFamily="18" charset="0"/>
                </a:rPr>
                <a:t> Generates a larger time jitter</a:t>
              </a:r>
            </a:p>
            <a:p>
              <a:r>
                <a:rPr lang="en-US">
                  <a:latin typeface="Times New Roman" pitchFamily="18" charset="0"/>
                  <a:cs typeface="Times New Roman" pitchFamily="18" charset="0"/>
                </a:rPr>
                <a:t>	</a:t>
              </a:r>
            </a:p>
          </p:txBody>
        </p:sp>
      </p:grpSp>
      <p:grpSp>
        <p:nvGrpSpPr>
          <p:cNvPr id="4" name="Group 70"/>
          <p:cNvGrpSpPr>
            <a:grpSpLocks/>
          </p:cNvGrpSpPr>
          <p:nvPr/>
        </p:nvGrpSpPr>
        <p:grpSpPr bwMode="auto">
          <a:xfrm>
            <a:off x="381000" y="3276600"/>
            <a:ext cx="8350250" cy="2917825"/>
            <a:chOff x="381018" y="3276600"/>
            <a:chExt cx="8350232" cy="2917924"/>
          </a:xfrm>
        </p:grpSpPr>
        <p:grpSp>
          <p:nvGrpSpPr>
            <p:cNvPr id="5" name="Group 69"/>
            <p:cNvGrpSpPr>
              <a:grpSpLocks/>
            </p:cNvGrpSpPr>
            <p:nvPr/>
          </p:nvGrpSpPr>
          <p:grpSpPr bwMode="auto">
            <a:xfrm>
              <a:off x="381018" y="3276600"/>
              <a:ext cx="4164343" cy="2895600"/>
              <a:chOff x="381018" y="3276600"/>
              <a:chExt cx="4164343" cy="2895600"/>
            </a:xfrm>
          </p:grpSpPr>
          <p:sp>
            <p:nvSpPr>
              <p:cNvPr id="115" name="Rectangle 114"/>
              <p:cNvSpPr/>
              <p:nvPr/>
            </p:nvSpPr>
            <p:spPr bwMode="auto">
              <a:xfrm>
                <a:off x="838217" y="3886221"/>
                <a:ext cx="2362195" cy="15240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 name="Rectangle 115"/>
              <p:cNvSpPr/>
              <p:nvPr/>
            </p:nvSpPr>
            <p:spPr bwMode="auto">
              <a:xfrm>
                <a:off x="838217" y="4419639"/>
                <a:ext cx="2362195" cy="15240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 name="Rectangle 116"/>
              <p:cNvSpPr/>
              <p:nvPr/>
            </p:nvSpPr>
            <p:spPr bwMode="auto">
              <a:xfrm>
                <a:off x="838217" y="4953057"/>
                <a:ext cx="2362195" cy="15240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 name="Rectangle 117"/>
              <p:cNvSpPr/>
              <p:nvPr/>
            </p:nvSpPr>
            <p:spPr bwMode="auto">
              <a:xfrm>
                <a:off x="838217" y="5486475"/>
                <a:ext cx="2362195" cy="15240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 name="Rectangle 118"/>
              <p:cNvSpPr/>
              <p:nvPr/>
            </p:nvSpPr>
            <p:spPr bwMode="auto">
              <a:xfrm>
                <a:off x="838217" y="3810018"/>
                <a:ext cx="2362195" cy="76203"/>
              </a:xfrm>
              <a:prstGeom prst="rect">
                <a:avLst/>
              </a:prstGeom>
              <a:solidFill>
                <a:srgbClr val="C068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0" name="Rectangle 119"/>
              <p:cNvSpPr/>
              <p:nvPr/>
            </p:nvSpPr>
            <p:spPr bwMode="auto">
              <a:xfrm>
                <a:off x="838217" y="5638880"/>
                <a:ext cx="228600" cy="76203"/>
              </a:xfrm>
              <a:prstGeom prst="rect">
                <a:avLst/>
              </a:prstGeom>
              <a:solidFill>
                <a:srgbClr val="C068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1" name="Rectangle 120"/>
              <p:cNvSpPr/>
              <p:nvPr/>
            </p:nvSpPr>
            <p:spPr bwMode="auto">
              <a:xfrm>
                <a:off x="1143016" y="5638880"/>
                <a:ext cx="228600" cy="76203"/>
              </a:xfrm>
              <a:prstGeom prst="rect">
                <a:avLst/>
              </a:prstGeom>
              <a:solidFill>
                <a:srgbClr val="C068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 name="Rectangle 121"/>
              <p:cNvSpPr/>
              <p:nvPr/>
            </p:nvSpPr>
            <p:spPr bwMode="auto">
              <a:xfrm>
                <a:off x="1447816" y="5638880"/>
                <a:ext cx="228600" cy="76203"/>
              </a:xfrm>
              <a:prstGeom prst="rect">
                <a:avLst/>
              </a:prstGeom>
              <a:solidFill>
                <a:srgbClr val="C068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 name="Rectangle 122"/>
              <p:cNvSpPr/>
              <p:nvPr/>
            </p:nvSpPr>
            <p:spPr bwMode="auto">
              <a:xfrm>
                <a:off x="1752615" y="5638880"/>
                <a:ext cx="228600" cy="76203"/>
              </a:xfrm>
              <a:prstGeom prst="rect">
                <a:avLst/>
              </a:prstGeom>
              <a:solidFill>
                <a:srgbClr val="C068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 name="Rectangle 123"/>
              <p:cNvSpPr/>
              <p:nvPr/>
            </p:nvSpPr>
            <p:spPr bwMode="auto">
              <a:xfrm>
                <a:off x="2057414" y="5638880"/>
                <a:ext cx="228600" cy="76203"/>
              </a:xfrm>
              <a:prstGeom prst="rect">
                <a:avLst/>
              </a:prstGeom>
              <a:solidFill>
                <a:srgbClr val="C068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5" name="Rectangle 124"/>
              <p:cNvSpPr/>
              <p:nvPr/>
            </p:nvSpPr>
            <p:spPr bwMode="auto">
              <a:xfrm>
                <a:off x="2362214" y="5638880"/>
                <a:ext cx="228600" cy="76203"/>
              </a:xfrm>
              <a:prstGeom prst="rect">
                <a:avLst/>
              </a:prstGeom>
              <a:solidFill>
                <a:srgbClr val="C068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 name="Rectangle 125"/>
              <p:cNvSpPr/>
              <p:nvPr/>
            </p:nvSpPr>
            <p:spPr bwMode="auto">
              <a:xfrm>
                <a:off x="2667013" y="5638880"/>
                <a:ext cx="228600" cy="76203"/>
              </a:xfrm>
              <a:prstGeom prst="rect">
                <a:avLst/>
              </a:prstGeom>
              <a:solidFill>
                <a:srgbClr val="C068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7" name="Rectangle 126"/>
              <p:cNvSpPr/>
              <p:nvPr/>
            </p:nvSpPr>
            <p:spPr bwMode="auto">
              <a:xfrm>
                <a:off x="2971812" y="5638880"/>
                <a:ext cx="228600" cy="76203"/>
              </a:xfrm>
              <a:prstGeom prst="rect">
                <a:avLst/>
              </a:prstGeom>
              <a:solidFill>
                <a:srgbClr val="C068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132"/>
              <p:cNvGrpSpPr>
                <a:grpSpLocks/>
              </p:cNvGrpSpPr>
              <p:nvPr/>
            </p:nvGrpSpPr>
            <p:grpSpPr bwMode="auto">
              <a:xfrm>
                <a:off x="1687635" y="4572000"/>
                <a:ext cx="217504" cy="381000"/>
                <a:chOff x="1997476" y="4057095"/>
                <a:chExt cx="142042" cy="363985"/>
              </a:xfrm>
            </p:grpSpPr>
            <p:sp>
              <p:nvSpPr>
                <p:cNvPr id="134" name="Freeform 133"/>
                <p:cNvSpPr/>
                <p:nvPr/>
              </p:nvSpPr>
              <p:spPr>
                <a:xfrm>
                  <a:off x="2068940" y="4057137"/>
                  <a:ext cx="70497" cy="363997"/>
                </a:xfrm>
                <a:custGeom>
                  <a:avLst/>
                  <a:gdLst>
                    <a:gd name="connsiteX0" fmla="*/ 17755 w 71021"/>
                    <a:gd name="connsiteY0" fmla="*/ 0 h 363985"/>
                    <a:gd name="connsiteX1" fmla="*/ 8878 w 71021"/>
                    <a:gd name="connsiteY1" fmla="*/ 275208 h 363985"/>
                    <a:gd name="connsiteX2" fmla="*/ 71021 w 71021"/>
                    <a:gd name="connsiteY2" fmla="*/ 363985 h 363985"/>
                  </a:gdLst>
                  <a:ahLst/>
                  <a:cxnLst>
                    <a:cxn ang="0">
                      <a:pos x="connsiteX0" y="connsiteY0"/>
                    </a:cxn>
                    <a:cxn ang="0">
                      <a:pos x="connsiteX1" y="connsiteY1"/>
                    </a:cxn>
                    <a:cxn ang="0">
                      <a:pos x="connsiteX2" y="connsiteY2"/>
                    </a:cxn>
                  </a:cxnLst>
                  <a:rect l="l" t="t" r="r" b="b"/>
                  <a:pathLst>
                    <a:path w="71021" h="363985">
                      <a:moveTo>
                        <a:pt x="17755" y="0"/>
                      </a:moveTo>
                      <a:cubicBezTo>
                        <a:pt x="8877" y="107272"/>
                        <a:pt x="0" y="214544"/>
                        <a:pt x="8878" y="275208"/>
                      </a:cubicBezTo>
                      <a:cubicBezTo>
                        <a:pt x="17756" y="335872"/>
                        <a:pt x="44388" y="349928"/>
                        <a:pt x="71021" y="363985"/>
                      </a:cubicBezTo>
                    </a:path>
                  </a:pathLst>
                </a:cu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35" name="Freeform 134"/>
                <p:cNvSpPr/>
                <p:nvPr/>
              </p:nvSpPr>
              <p:spPr>
                <a:xfrm>
                  <a:off x="1997406" y="4066237"/>
                  <a:ext cx="83974" cy="345798"/>
                </a:xfrm>
                <a:custGeom>
                  <a:avLst/>
                  <a:gdLst>
                    <a:gd name="connsiteX0" fmla="*/ 79899 w 84337"/>
                    <a:gd name="connsiteY0" fmla="*/ 0 h 346229"/>
                    <a:gd name="connsiteX1" fmla="*/ 71021 w 84337"/>
                    <a:gd name="connsiteY1" fmla="*/ 275208 h 346229"/>
                    <a:gd name="connsiteX2" fmla="*/ 0 w 84337"/>
                    <a:gd name="connsiteY2" fmla="*/ 346229 h 346229"/>
                  </a:gdLst>
                  <a:ahLst/>
                  <a:cxnLst>
                    <a:cxn ang="0">
                      <a:pos x="connsiteX0" y="connsiteY0"/>
                    </a:cxn>
                    <a:cxn ang="0">
                      <a:pos x="connsiteX1" y="connsiteY1"/>
                    </a:cxn>
                    <a:cxn ang="0">
                      <a:pos x="connsiteX2" y="connsiteY2"/>
                    </a:cxn>
                  </a:cxnLst>
                  <a:rect l="l" t="t" r="r" b="b"/>
                  <a:pathLst>
                    <a:path w="84337" h="346229">
                      <a:moveTo>
                        <a:pt x="79899" y="0"/>
                      </a:moveTo>
                      <a:cubicBezTo>
                        <a:pt x="82118" y="108751"/>
                        <a:pt x="84337" y="217503"/>
                        <a:pt x="71021" y="275208"/>
                      </a:cubicBezTo>
                      <a:cubicBezTo>
                        <a:pt x="57705" y="332913"/>
                        <a:pt x="28852" y="339571"/>
                        <a:pt x="0" y="346229"/>
                      </a:cubicBezTo>
                    </a:path>
                  </a:pathLst>
                </a:cu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grpSp>
          <p:grpSp>
            <p:nvGrpSpPr>
              <p:cNvPr id="7" name="Group 135"/>
              <p:cNvGrpSpPr>
                <a:grpSpLocks/>
              </p:cNvGrpSpPr>
              <p:nvPr/>
            </p:nvGrpSpPr>
            <p:grpSpPr bwMode="auto">
              <a:xfrm>
                <a:off x="1600315" y="5105400"/>
                <a:ext cx="152412" cy="363538"/>
                <a:chOff x="1997476" y="4057095"/>
                <a:chExt cx="142042" cy="363985"/>
              </a:xfrm>
            </p:grpSpPr>
            <p:sp>
              <p:nvSpPr>
                <p:cNvPr id="137" name="Freeform 136"/>
                <p:cNvSpPr/>
                <p:nvPr/>
              </p:nvSpPr>
              <p:spPr>
                <a:xfrm>
                  <a:off x="2068398" y="4057157"/>
                  <a:ext cx="71015" cy="363997"/>
                </a:xfrm>
                <a:custGeom>
                  <a:avLst/>
                  <a:gdLst>
                    <a:gd name="connsiteX0" fmla="*/ 17755 w 71021"/>
                    <a:gd name="connsiteY0" fmla="*/ 0 h 363985"/>
                    <a:gd name="connsiteX1" fmla="*/ 8878 w 71021"/>
                    <a:gd name="connsiteY1" fmla="*/ 275208 h 363985"/>
                    <a:gd name="connsiteX2" fmla="*/ 71021 w 71021"/>
                    <a:gd name="connsiteY2" fmla="*/ 363985 h 363985"/>
                  </a:gdLst>
                  <a:ahLst/>
                  <a:cxnLst>
                    <a:cxn ang="0">
                      <a:pos x="connsiteX0" y="connsiteY0"/>
                    </a:cxn>
                    <a:cxn ang="0">
                      <a:pos x="connsiteX1" y="connsiteY1"/>
                    </a:cxn>
                    <a:cxn ang="0">
                      <a:pos x="connsiteX2" y="connsiteY2"/>
                    </a:cxn>
                  </a:cxnLst>
                  <a:rect l="l" t="t" r="r" b="b"/>
                  <a:pathLst>
                    <a:path w="71021" h="363985">
                      <a:moveTo>
                        <a:pt x="17755" y="0"/>
                      </a:moveTo>
                      <a:cubicBezTo>
                        <a:pt x="8877" y="107272"/>
                        <a:pt x="0" y="214544"/>
                        <a:pt x="8878" y="275208"/>
                      </a:cubicBezTo>
                      <a:cubicBezTo>
                        <a:pt x="17756" y="335872"/>
                        <a:pt x="44388" y="349928"/>
                        <a:pt x="71021" y="363985"/>
                      </a:cubicBezTo>
                    </a:path>
                  </a:pathLst>
                </a:cu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38" name="Freeform 137"/>
                <p:cNvSpPr/>
                <p:nvPr/>
              </p:nvSpPr>
              <p:spPr>
                <a:xfrm>
                  <a:off x="1997383" y="4066694"/>
                  <a:ext cx="84331" cy="344923"/>
                </a:xfrm>
                <a:custGeom>
                  <a:avLst/>
                  <a:gdLst>
                    <a:gd name="connsiteX0" fmla="*/ 79899 w 84337"/>
                    <a:gd name="connsiteY0" fmla="*/ 0 h 346229"/>
                    <a:gd name="connsiteX1" fmla="*/ 71021 w 84337"/>
                    <a:gd name="connsiteY1" fmla="*/ 275208 h 346229"/>
                    <a:gd name="connsiteX2" fmla="*/ 0 w 84337"/>
                    <a:gd name="connsiteY2" fmla="*/ 346229 h 346229"/>
                  </a:gdLst>
                  <a:ahLst/>
                  <a:cxnLst>
                    <a:cxn ang="0">
                      <a:pos x="connsiteX0" y="connsiteY0"/>
                    </a:cxn>
                    <a:cxn ang="0">
                      <a:pos x="connsiteX1" y="connsiteY1"/>
                    </a:cxn>
                    <a:cxn ang="0">
                      <a:pos x="connsiteX2" y="connsiteY2"/>
                    </a:cxn>
                  </a:cxnLst>
                  <a:rect l="l" t="t" r="r" b="b"/>
                  <a:pathLst>
                    <a:path w="84337" h="346229">
                      <a:moveTo>
                        <a:pt x="79899" y="0"/>
                      </a:moveTo>
                      <a:cubicBezTo>
                        <a:pt x="82118" y="108751"/>
                        <a:pt x="84337" y="217503"/>
                        <a:pt x="71021" y="275208"/>
                      </a:cubicBezTo>
                      <a:cubicBezTo>
                        <a:pt x="57705" y="332913"/>
                        <a:pt x="28852" y="339571"/>
                        <a:pt x="0" y="346229"/>
                      </a:cubicBezTo>
                    </a:path>
                  </a:pathLst>
                </a:cu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grpSp>
          <p:sp>
            <p:nvSpPr>
              <p:cNvPr id="141" name="Rectangle 140"/>
              <p:cNvSpPr/>
              <p:nvPr/>
            </p:nvSpPr>
            <p:spPr bwMode="auto">
              <a:xfrm>
                <a:off x="838217" y="4038626"/>
                <a:ext cx="2362195" cy="460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2" name="Rectangle 141"/>
              <p:cNvSpPr/>
              <p:nvPr/>
            </p:nvSpPr>
            <p:spPr bwMode="auto">
              <a:xfrm>
                <a:off x="838217" y="4572044"/>
                <a:ext cx="2362195" cy="460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 name="Rectangle 142"/>
              <p:cNvSpPr/>
              <p:nvPr/>
            </p:nvSpPr>
            <p:spPr bwMode="auto">
              <a:xfrm>
                <a:off x="838217" y="5105462"/>
                <a:ext cx="2362195" cy="460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5" name="Freeform 144"/>
              <p:cNvSpPr/>
              <p:nvPr/>
            </p:nvSpPr>
            <p:spPr bwMode="auto">
              <a:xfrm>
                <a:off x="1908190" y="4083077"/>
                <a:ext cx="84138" cy="320686"/>
              </a:xfrm>
              <a:custGeom>
                <a:avLst/>
                <a:gdLst>
                  <a:gd name="connsiteX0" fmla="*/ 71021 w 82858"/>
                  <a:gd name="connsiteY0" fmla="*/ 0 h 319596"/>
                  <a:gd name="connsiteX1" fmla="*/ 71021 w 82858"/>
                  <a:gd name="connsiteY1" fmla="*/ 248575 h 319596"/>
                  <a:gd name="connsiteX2" fmla="*/ 0 w 82858"/>
                  <a:gd name="connsiteY2" fmla="*/ 319596 h 319596"/>
                  <a:gd name="connsiteX3" fmla="*/ 8878 w 82858"/>
                  <a:gd name="connsiteY3" fmla="*/ 310719 h 319596"/>
                </a:gdLst>
                <a:ahLst/>
                <a:cxnLst>
                  <a:cxn ang="0">
                    <a:pos x="connsiteX0" y="connsiteY0"/>
                  </a:cxn>
                  <a:cxn ang="0">
                    <a:pos x="connsiteX1" y="connsiteY1"/>
                  </a:cxn>
                  <a:cxn ang="0">
                    <a:pos x="connsiteX2" y="connsiteY2"/>
                  </a:cxn>
                  <a:cxn ang="0">
                    <a:pos x="connsiteX3" y="connsiteY3"/>
                  </a:cxn>
                </a:cxnLst>
                <a:rect l="l" t="t" r="r" b="b"/>
                <a:pathLst>
                  <a:path w="82858" h="319596">
                    <a:moveTo>
                      <a:pt x="71021" y="0"/>
                    </a:moveTo>
                    <a:cubicBezTo>
                      <a:pt x="76939" y="97654"/>
                      <a:pt x="82858" y="195309"/>
                      <a:pt x="71021" y="248575"/>
                    </a:cubicBezTo>
                    <a:cubicBezTo>
                      <a:pt x="59184" y="301841"/>
                      <a:pt x="0" y="319596"/>
                      <a:pt x="0" y="319596"/>
                    </a:cubicBezTo>
                    <a:lnTo>
                      <a:pt x="8878" y="310719"/>
                    </a:lnTo>
                  </a:path>
                </a:pathLst>
              </a:cu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46" name="Freeform 145"/>
              <p:cNvSpPr/>
              <p:nvPr/>
            </p:nvSpPr>
            <p:spPr bwMode="auto">
              <a:xfrm>
                <a:off x="1987565" y="4119592"/>
                <a:ext cx="63500" cy="292110"/>
              </a:xfrm>
              <a:custGeom>
                <a:avLst/>
                <a:gdLst>
                  <a:gd name="connsiteX0" fmla="*/ 1479 w 63623"/>
                  <a:gd name="connsiteY0" fmla="*/ 0 h 292963"/>
                  <a:gd name="connsiteX1" fmla="*/ 10357 w 63623"/>
                  <a:gd name="connsiteY1" fmla="*/ 230819 h 292963"/>
                  <a:gd name="connsiteX2" fmla="*/ 63623 w 63623"/>
                  <a:gd name="connsiteY2" fmla="*/ 292963 h 292963"/>
                </a:gdLst>
                <a:ahLst/>
                <a:cxnLst>
                  <a:cxn ang="0">
                    <a:pos x="connsiteX0" y="connsiteY0"/>
                  </a:cxn>
                  <a:cxn ang="0">
                    <a:pos x="connsiteX1" y="connsiteY1"/>
                  </a:cxn>
                  <a:cxn ang="0">
                    <a:pos x="connsiteX2" y="connsiteY2"/>
                  </a:cxn>
                </a:cxnLst>
                <a:rect l="l" t="t" r="r" b="b"/>
                <a:pathLst>
                  <a:path w="63623" h="292963">
                    <a:moveTo>
                      <a:pt x="1479" y="0"/>
                    </a:moveTo>
                    <a:cubicBezTo>
                      <a:pt x="739" y="90996"/>
                      <a:pt x="0" y="181992"/>
                      <a:pt x="10357" y="230819"/>
                    </a:cubicBezTo>
                    <a:cubicBezTo>
                      <a:pt x="20714" y="279646"/>
                      <a:pt x="42168" y="286304"/>
                      <a:pt x="63623" y="292963"/>
                    </a:cubicBezTo>
                  </a:path>
                </a:pathLst>
              </a:cu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cxnSp>
            <p:nvCxnSpPr>
              <p:cNvPr id="129" name="Straight Arrow Connector 128"/>
              <p:cNvCxnSpPr/>
              <p:nvPr/>
            </p:nvCxnSpPr>
            <p:spPr bwMode="auto">
              <a:xfrm rot="5400000">
                <a:off x="342866" y="4305350"/>
                <a:ext cx="2895698" cy="83819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7" name="Straight Arrow Connector 146"/>
              <p:cNvCxnSpPr/>
              <p:nvPr/>
            </p:nvCxnSpPr>
            <p:spPr bwMode="auto">
              <a:xfrm>
                <a:off x="3276612" y="4071965"/>
                <a:ext cx="457199" cy="15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438" name="TextBox 147"/>
              <p:cNvSpPr txBox="1">
                <a:spLocks noChangeArrowheads="1"/>
              </p:cNvSpPr>
              <p:nvPr/>
            </p:nvSpPr>
            <p:spPr bwMode="auto">
              <a:xfrm>
                <a:off x="3734084" y="3886200"/>
                <a:ext cx="811277" cy="461963"/>
              </a:xfrm>
              <a:prstGeom prst="rect">
                <a:avLst/>
              </a:prstGeom>
              <a:noFill/>
              <a:ln w="9525">
                <a:noFill/>
                <a:miter lim="800000"/>
                <a:headEnd/>
                <a:tailEnd/>
              </a:ln>
            </p:spPr>
            <p:txBody>
              <a:bodyPr wrap="none">
                <a:spAutoFit/>
              </a:bodyPr>
              <a:lstStyle/>
              <a:p>
                <a:r>
                  <a:rPr lang="en-US" sz="1200">
                    <a:latin typeface="Times New Roman" pitchFamily="18" charset="0"/>
                    <a:cs typeface="Times New Roman" pitchFamily="18" charset="0"/>
                  </a:rPr>
                  <a:t>Primary </a:t>
                </a:r>
              </a:p>
              <a:p>
                <a:r>
                  <a:rPr lang="en-US" sz="1200">
                    <a:latin typeface="Times New Roman" pitchFamily="18" charset="0"/>
                    <a:cs typeface="Times New Roman" pitchFamily="18" charset="0"/>
                  </a:rPr>
                  <a:t>Ionization</a:t>
                </a:r>
              </a:p>
            </p:txBody>
          </p:sp>
          <p:cxnSp>
            <p:nvCxnSpPr>
              <p:cNvPr id="149" name="Straight Arrow Connector 148"/>
              <p:cNvCxnSpPr/>
              <p:nvPr/>
            </p:nvCxnSpPr>
            <p:spPr bwMode="auto">
              <a:xfrm>
                <a:off x="3276612" y="4600620"/>
                <a:ext cx="457199"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440" name="TextBox 149"/>
              <p:cNvSpPr txBox="1">
                <a:spLocks noChangeArrowheads="1"/>
              </p:cNvSpPr>
              <p:nvPr/>
            </p:nvSpPr>
            <p:spPr bwMode="auto">
              <a:xfrm>
                <a:off x="3734084" y="4414838"/>
                <a:ext cx="811277" cy="461962"/>
              </a:xfrm>
              <a:prstGeom prst="rect">
                <a:avLst/>
              </a:prstGeom>
              <a:noFill/>
              <a:ln w="9525">
                <a:noFill/>
                <a:miter lim="800000"/>
                <a:headEnd/>
                <a:tailEnd/>
              </a:ln>
            </p:spPr>
            <p:txBody>
              <a:bodyPr wrap="none">
                <a:spAutoFit/>
              </a:bodyPr>
              <a:lstStyle/>
              <a:p>
                <a:r>
                  <a:rPr lang="en-US" sz="1200">
                    <a:latin typeface="Times New Roman" pitchFamily="18" charset="0"/>
                    <a:cs typeface="Times New Roman" pitchFamily="18" charset="0"/>
                  </a:rPr>
                  <a:t>Primary </a:t>
                </a:r>
              </a:p>
              <a:p>
                <a:r>
                  <a:rPr lang="en-US" sz="1200">
                    <a:latin typeface="Times New Roman" pitchFamily="18" charset="0"/>
                    <a:cs typeface="Times New Roman" pitchFamily="18" charset="0"/>
                  </a:rPr>
                  <a:t>Ionization</a:t>
                </a:r>
              </a:p>
            </p:txBody>
          </p:sp>
          <p:cxnSp>
            <p:nvCxnSpPr>
              <p:cNvPr id="151" name="Straight Arrow Connector 150"/>
              <p:cNvCxnSpPr/>
              <p:nvPr/>
            </p:nvCxnSpPr>
            <p:spPr bwMode="auto">
              <a:xfrm>
                <a:off x="3276612" y="5134038"/>
                <a:ext cx="457199"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442" name="TextBox 151"/>
              <p:cNvSpPr txBox="1">
                <a:spLocks noChangeArrowheads="1"/>
              </p:cNvSpPr>
              <p:nvPr/>
            </p:nvSpPr>
            <p:spPr bwMode="auto">
              <a:xfrm>
                <a:off x="3734084" y="4948238"/>
                <a:ext cx="811277" cy="461962"/>
              </a:xfrm>
              <a:prstGeom prst="rect">
                <a:avLst/>
              </a:prstGeom>
              <a:noFill/>
              <a:ln w="9525">
                <a:noFill/>
                <a:miter lim="800000"/>
                <a:headEnd/>
                <a:tailEnd/>
              </a:ln>
            </p:spPr>
            <p:txBody>
              <a:bodyPr wrap="none">
                <a:spAutoFit/>
              </a:bodyPr>
              <a:lstStyle/>
              <a:p>
                <a:r>
                  <a:rPr lang="en-US" sz="1200">
                    <a:latin typeface="Times New Roman" pitchFamily="18" charset="0"/>
                    <a:cs typeface="Times New Roman" pitchFamily="18" charset="0"/>
                  </a:rPr>
                  <a:t>Primary </a:t>
                </a:r>
              </a:p>
              <a:p>
                <a:r>
                  <a:rPr lang="en-US" sz="1200">
                    <a:latin typeface="Times New Roman" pitchFamily="18" charset="0"/>
                    <a:cs typeface="Times New Roman" pitchFamily="18" charset="0"/>
                  </a:rPr>
                  <a:t>Ionization</a:t>
                </a:r>
              </a:p>
            </p:txBody>
          </p:sp>
          <p:cxnSp>
            <p:nvCxnSpPr>
              <p:cNvPr id="154" name="Straight Arrow Connector 153"/>
              <p:cNvCxnSpPr/>
              <p:nvPr/>
            </p:nvCxnSpPr>
            <p:spPr bwMode="auto">
              <a:xfrm rot="5400000">
                <a:off x="495312" y="4229132"/>
                <a:ext cx="381013" cy="3175"/>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17444" name="TextBox 154"/>
              <p:cNvSpPr txBox="1">
                <a:spLocks noChangeArrowheads="1"/>
              </p:cNvSpPr>
              <p:nvPr/>
            </p:nvSpPr>
            <p:spPr bwMode="auto">
              <a:xfrm rot="-5400000">
                <a:off x="269112" y="4087008"/>
                <a:ext cx="557213" cy="276247"/>
              </a:xfrm>
              <a:prstGeom prst="rect">
                <a:avLst/>
              </a:prstGeom>
              <a:noFill/>
              <a:ln w="9525">
                <a:noFill/>
                <a:miter lim="800000"/>
                <a:headEnd/>
                <a:tailEnd/>
              </a:ln>
            </p:spPr>
            <p:txBody>
              <a:bodyPr wrap="none">
                <a:spAutoFit/>
              </a:bodyPr>
              <a:lstStyle/>
              <a:p>
                <a:r>
                  <a:rPr lang="en-US" sz="1200" b="1">
                    <a:latin typeface="Times New Roman" pitchFamily="18" charset="0"/>
                    <a:cs typeface="Times New Roman" pitchFamily="18" charset="0"/>
                  </a:rPr>
                  <a:t>3 mm</a:t>
                </a:r>
              </a:p>
            </p:txBody>
          </p:sp>
          <p:sp>
            <p:nvSpPr>
              <p:cNvPr id="17445" name="TextBox 155"/>
              <p:cNvSpPr txBox="1">
                <a:spLocks noChangeArrowheads="1"/>
              </p:cNvSpPr>
              <p:nvPr/>
            </p:nvSpPr>
            <p:spPr bwMode="auto">
              <a:xfrm rot="-5400000">
                <a:off x="240536" y="4612470"/>
                <a:ext cx="557212" cy="276247"/>
              </a:xfrm>
              <a:prstGeom prst="rect">
                <a:avLst/>
              </a:prstGeom>
              <a:noFill/>
              <a:ln w="9525">
                <a:noFill/>
                <a:miter lim="800000"/>
                <a:headEnd/>
                <a:tailEnd/>
              </a:ln>
            </p:spPr>
            <p:txBody>
              <a:bodyPr wrap="none">
                <a:spAutoFit/>
              </a:bodyPr>
              <a:lstStyle/>
              <a:p>
                <a:r>
                  <a:rPr lang="en-US" sz="1200" b="1">
                    <a:latin typeface="Times New Roman" pitchFamily="18" charset="0"/>
                    <a:cs typeface="Times New Roman" pitchFamily="18" charset="0"/>
                  </a:rPr>
                  <a:t>3 mm</a:t>
                </a:r>
              </a:p>
            </p:txBody>
          </p:sp>
          <p:sp>
            <p:nvSpPr>
              <p:cNvPr id="17446" name="TextBox 156"/>
              <p:cNvSpPr txBox="1">
                <a:spLocks noChangeArrowheads="1"/>
              </p:cNvSpPr>
              <p:nvPr/>
            </p:nvSpPr>
            <p:spPr bwMode="auto">
              <a:xfrm rot="-5400000">
                <a:off x="240535" y="5169683"/>
                <a:ext cx="557213" cy="276247"/>
              </a:xfrm>
              <a:prstGeom prst="rect">
                <a:avLst/>
              </a:prstGeom>
              <a:noFill/>
              <a:ln w="9525">
                <a:noFill/>
                <a:miter lim="800000"/>
                <a:headEnd/>
                <a:tailEnd/>
              </a:ln>
            </p:spPr>
            <p:txBody>
              <a:bodyPr wrap="none">
                <a:spAutoFit/>
              </a:bodyPr>
              <a:lstStyle/>
              <a:p>
                <a:r>
                  <a:rPr lang="en-US" sz="1200" b="1">
                    <a:latin typeface="Times New Roman" pitchFamily="18" charset="0"/>
                    <a:cs typeface="Times New Roman" pitchFamily="18" charset="0"/>
                  </a:rPr>
                  <a:t>3 mm</a:t>
                </a:r>
              </a:p>
            </p:txBody>
          </p:sp>
          <p:cxnSp>
            <p:nvCxnSpPr>
              <p:cNvPr id="158" name="Straight Arrow Connector 157"/>
              <p:cNvCxnSpPr/>
              <p:nvPr/>
            </p:nvCxnSpPr>
            <p:spPr bwMode="auto">
              <a:xfrm rot="5400000">
                <a:off x="496105" y="4761756"/>
                <a:ext cx="381013" cy="1588"/>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59" name="Straight Arrow Connector 158"/>
              <p:cNvCxnSpPr/>
              <p:nvPr/>
            </p:nvCxnSpPr>
            <p:spPr bwMode="auto">
              <a:xfrm rot="5400000">
                <a:off x="496105" y="5295174"/>
                <a:ext cx="381013" cy="1588"/>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17449" name="TextBox 159"/>
              <p:cNvSpPr txBox="1">
                <a:spLocks noChangeArrowheads="1"/>
              </p:cNvSpPr>
              <p:nvPr/>
            </p:nvSpPr>
            <p:spPr bwMode="auto">
              <a:xfrm>
                <a:off x="3200642" y="3776663"/>
                <a:ext cx="403257" cy="338137"/>
              </a:xfrm>
              <a:prstGeom prst="rect">
                <a:avLst/>
              </a:prstGeom>
              <a:noFill/>
              <a:ln w="9525">
                <a:noFill/>
                <a:miter lim="800000"/>
                <a:headEnd/>
                <a:tailEnd/>
              </a:ln>
            </p:spPr>
            <p:txBody>
              <a:bodyPr wrap="none">
                <a:spAutoFit/>
              </a:bodyPr>
              <a:lstStyle/>
              <a:p>
                <a:r>
                  <a:rPr lang="en-US" sz="1600" b="1">
                    <a:latin typeface="Times New Roman" pitchFamily="18" charset="0"/>
                    <a:cs typeface="Times New Roman" pitchFamily="18" charset="0"/>
                  </a:rPr>
                  <a:t>+v</a:t>
                </a:r>
              </a:p>
            </p:txBody>
          </p:sp>
          <p:sp>
            <p:nvSpPr>
              <p:cNvPr id="17450" name="TextBox 160"/>
              <p:cNvSpPr txBox="1">
                <a:spLocks noChangeArrowheads="1"/>
              </p:cNvSpPr>
              <p:nvPr/>
            </p:nvSpPr>
            <p:spPr bwMode="auto">
              <a:xfrm>
                <a:off x="3200642" y="5438775"/>
                <a:ext cx="346102" cy="276225"/>
              </a:xfrm>
              <a:prstGeom prst="rect">
                <a:avLst/>
              </a:prstGeom>
              <a:noFill/>
              <a:ln w="9525">
                <a:noFill/>
                <a:miter lim="800000"/>
                <a:headEnd/>
                <a:tailEnd/>
              </a:ln>
            </p:spPr>
            <p:txBody>
              <a:bodyPr wrap="none">
                <a:spAutoFit/>
              </a:bodyPr>
              <a:lstStyle/>
              <a:p>
                <a:r>
                  <a:rPr lang="en-US" sz="1200" b="1">
                    <a:latin typeface="Times New Roman" pitchFamily="18" charset="0"/>
                    <a:cs typeface="Times New Roman" pitchFamily="18" charset="0"/>
                  </a:rPr>
                  <a:t>-V</a:t>
                </a:r>
              </a:p>
            </p:txBody>
          </p:sp>
        </p:grpSp>
        <p:sp>
          <p:nvSpPr>
            <p:cNvPr id="17415" name="TextBox 161"/>
            <p:cNvSpPr txBox="1">
              <a:spLocks noChangeArrowheads="1"/>
            </p:cNvSpPr>
            <p:nvPr/>
          </p:nvSpPr>
          <p:spPr bwMode="auto">
            <a:xfrm>
              <a:off x="5715442" y="3886200"/>
              <a:ext cx="3015808" cy="2308324"/>
            </a:xfrm>
            <a:prstGeom prst="rect">
              <a:avLst/>
            </a:prstGeom>
            <a:noFill/>
            <a:ln w="9525">
              <a:noFill/>
              <a:miter lim="800000"/>
              <a:headEnd/>
              <a:tailEnd/>
            </a:ln>
          </p:spPr>
          <p:txBody>
            <a:bodyPr wrap="none">
              <a:spAutoFit/>
            </a:bodyPr>
            <a:lstStyle/>
            <a:p>
              <a:r>
                <a:rPr lang="en-US" u="sng">
                  <a:latin typeface="Times New Roman" pitchFamily="18" charset="0"/>
                  <a:cs typeface="Times New Roman" pitchFamily="18" charset="0"/>
                </a:rPr>
                <a:t>Three-gap:</a:t>
              </a:r>
              <a:endParaRPr lang="en-US">
                <a:latin typeface="Times New Roman" pitchFamily="18" charset="0"/>
                <a:cs typeface="Times New Roman" pitchFamily="18" charset="0"/>
              </a:endParaRPr>
            </a:p>
            <a:p>
              <a:pPr>
                <a:buFont typeface="Arial" charset="0"/>
                <a:buChar char="•"/>
              </a:pPr>
              <a:r>
                <a:rPr lang="en-US">
                  <a:latin typeface="Times New Roman" pitchFamily="18" charset="0"/>
                  <a:cs typeface="Times New Roman" pitchFamily="18" charset="0"/>
                </a:rPr>
                <a:t> 3mm width each (total 9mm)</a:t>
              </a:r>
            </a:p>
            <a:p>
              <a:pPr>
                <a:buFont typeface="Arial" charset="0"/>
                <a:buChar char="•"/>
              </a:pPr>
              <a:r>
                <a:rPr lang="en-US">
                  <a:latin typeface="Times New Roman" pitchFamily="18" charset="0"/>
                  <a:cs typeface="Times New Roman" pitchFamily="18" charset="0"/>
                </a:rPr>
                <a:t> primary ionization within</a:t>
              </a:r>
            </a:p>
            <a:p>
              <a:r>
                <a:rPr lang="en-US">
                  <a:latin typeface="Times New Roman" pitchFamily="18" charset="0"/>
                  <a:cs typeface="Times New Roman" pitchFamily="18" charset="0"/>
                </a:rPr>
                <a:t>   0.5 mm creates detectable</a:t>
              </a:r>
            </a:p>
            <a:p>
              <a:r>
                <a:rPr lang="en-US">
                  <a:latin typeface="Times New Roman" pitchFamily="18" charset="0"/>
                  <a:cs typeface="Times New Roman" pitchFamily="18" charset="0"/>
                </a:rPr>
                <a:t>   avalanches</a:t>
              </a:r>
            </a:p>
            <a:p>
              <a:pPr>
                <a:buFont typeface="Arial" charset="0"/>
                <a:buChar char="•"/>
              </a:pPr>
              <a:r>
                <a:rPr lang="en-US">
                  <a:latin typeface="Times New Roman" pitchFamily="18" charset="0"/>
                  <a:cs typeface="Times New Roman" pitchFamily="18" charset="0"/>
                </a:rPr>
                <a:t>  Generates a less time jitter, </a:t>
              </a:r>
            </a:p>
            <a:p>
              <a:r>
                <a:rPr lang="en-US">
                  <a:latin typeface="Times New Roman" pitchFamily="18" charset="0"/>
                  <a:cs typeface="Times New Roman" pitchFamily="18" charset="0"/>
                </a:rPr>
                <a:t>    better time resolution</a:t>
              </a:r>
            </a:p>
            <a:p>
              <a:pPr>
                <a:buFont typeface="Arial" charset="0"/>
                <a:buChar char="•"/>
              </a:pPr>
              <a:r>
                <a:rPr lang="en-US">
                  <a:latin typeface="Times New Roman" pitchFamily="18" charset="0"/>
                  <a:cs typeface="Times New Roman" pitchFamily="18" charset="0"/>
                </a:rPr>
                <a:t> </a:t>
              </a:r>
              <a:r>
                <a:rPr lang="el-GR">
                  <a:latin typeface="Times New Roman" pitchFamily="18" charset="0"/>
                  <a:cs typeface="Times New Roman" pitchFamily="18" charset="0"/>
                </a:rPr>
                <a:t>σ</a:t>
              </a:r>
              <a:r>
                <a:rPr lang="en-US">
                  <a:latin typeface="Times New Roman" pitchFamily="18" charset="0"/>
                  <a:cs typeface="Times New Roman" pitchFamily="18" charset="0"/>
                </a:rPr>
                <a:t> ~ (1/√n)</a:t>
              </a:r>
            </a:p>
          </p:txBody>
        </p:sp>
      </p:grpSp>
      <p:sp>
        <p:nvSpPr>
          <p:cNvPr id="17413" name="TextBox 66"/>
          <p:cNvSpPr txBox="1">
            <a:spLocks noChangeArrowheads="1"/>
          </p:cNvSpPr>
          <p:nvPr/>
        </p:nvSpPr>
        <p:spPr bwMode="auto">
          <a:xfrm>
            <a:off x="152400" y="6553200"/>
            <a:ext cx="7124700" cy="276225"/>
          </a:xfrm>
          <a:prstGeom prst="rect">
            <a:avLst/>
          </a:prstGeom>
          <a:noFill/>
          <a:ln w="9525">
            <a:noFill/>
            <a:miter lim="800000"/>
            <a:headEnd/>
            <a:tailEnd/>
          </a:ln>
        </p:spPr>
        <p:txBody>
          <a:bodyPr wrap="none">
            <a:spAutoFit/>
          </a:bodyPr>
          <a:lstStyle/>
          <a:p>
            <a:r>
              <a:rPr lang="en-US" sz="1200">
                <a:solidFill>
                  <a:srgbClr val="C06810"/>
                </a:solidFill>
              </a:rPr>
              <a:t>* The Multigap Resistive Plate Chamber, E. C. Zeballos, et.al., Nucl. Instr. And Meth. A 374 (1996) 132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7413"/>
                                        </p:tgtEl>
                                        <p:attrNameLst>
                                          <p:attrName>style.visibility</p:attrName>
                                        </p:attrNameLst>
                                      </p:cBhvr>
                                      <p:to>
                                        <p:strVal val="visible"/>
                                      </p:to>
                                    </p:set>
                                    <p:anim calcmode="lin" valueType="num">
                                      <p:cBhvr>
                                        <p:cTn id="11" dur="1000" fill="hold"/>
                                        <p:tgtEl>
                                          <p:spTgt spid="17413"/>
                                        </p:tgtEl>
                                        <p:attrNameLst>
                                          <p:attrName>ppt_w</p:attrName>
                                        </p:attrNameLst>
                                      </p:cBhvr>
                                      <p:tavLst>
                                        <p:tav tm="0">
                                          <p:val>
                                            <p:fltVal val="0"/>
                                          </p:val>
                                        </p:tav>
                                        <p:tav tm="100000">
                                          <p:val>
                                            <p:strVal val="#ppt_w"/>
                                          </p:val>
                                        </p:tav>
                                      </p:tavLst>
                                    </p:anim>
                                    <p:anim calcmode="lin" valueType="num">
                                      <p:cBhvr>
                                        <p:cTn id="12" dur="1000" fill="hold"/>
                                        <p:tgtEl>
                                          <p:spTgt spid="17413"/>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381000" y="990600"/>
            <a:ext cx="7848600" cy="5307013"/>
          </a:xfrm>
          <a:prstGeom prst="rect">
            <a:avLst/>
          </a:prstGeom>
          <a:noFill/>
          <a:ln w="9525">
            <a:noFill/>
            <a:miter lim="800000"/>
            <a:headEnd/>
            <a:tailEnd/>
          </a:ln>
        </p:spPr>
      </p:pic>
      <p:sp>
        <p:nvSpPr>
          <p:cNvPr id="3" name="TextBox 2"/>
          <p:cNvSpPr txBox="1"/>
          <p:nvPr/>
        </p:nvSpPr>
        <p:spPr>
          <a:xfrm>
            <a:off x="1447800" y="381000"/>
            <a:ext cx="6058262" cy="369332"/>
          </a:xfrm>
          <a:prstGeom prst="rect">
            <a:avLst/>
          </a:prstGeom>
          <a:noFill/>
        </p:spPr>
        <p:txBody>
          <a:bodyPr wrap="none" rtlCol="0">
            <a:spAutoFit/>
          </a:bodyPr>
          <a:lstStyle/>
          <a:p>
            <a:r>
              <a:rPr lang="en-US" dirty="0" smtClean="0"/>
              <a:t>13/12/11: LHC reported Higgs going to gamma-gamma channel</a:t>
            </a:r>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152400" y="101600"/>
            <a:ext cx="8839200" cy="6299200"/>
            <a:chOff x="152400" y="206038"/>
            <a:chExt cx="8839200" cy="6299001"/>
          </a:xfrm>
        </p:grpSpPr>
        <p:grpSp>
          <p:nvGrpSpPr>
            <p:cNvPr id="4" name="Group 8"/>
            <p:cNvGrpSpPr>
              <a:grpSpLocks/>
            </p:cNvGrpSpPr>
            <p:nvPr/>
          </p:nvGrpSpPr>
          <p:grpSpPr bwMode="auto">
            <a:xfrm>
              <a:off x="152400" y="206038"/>
              <a:ext cx="8839200" cy="5032891"/>
              <a:chOff x="0" y="0"/>
              <a:chExt cx="8839200" cy="5032891"/>
            </a:xfrm>
          </p:grpSpPr>
          <p:sp>
            <p:nvSpPr>
              <p:cNvPr id="3" name="Rounded Rectangle 2"/>
              <p:cNvSpPr/>
              <p:nvPr/>
            </p:nvSpPr>
            <p:spPr bwMode="auto">
              <a:xfrm>
                <a:off x="76200" y="76200"/>
                <a:ext cx="4191000" cy="555962"/>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dirty="0"/>
                  <a:t>MC simulation for MRPC response:</a:t>
                </a:r>
              </a:p>
            </p:txBody>
          </p:sp>
          <p:sp>
            <p:nvSpPr>
              <p:cNvPr id="7178" name="TextBox 3"/>
              <p:cNvSpPr txBox="1">
                <a:spLocks noChangeArrowheads="1"/>
              </p:cNvSpPr>
              <p:nvPr/>
            </p:nvSpPr>
            <p:spPr bwMode="auto">
              <a:xfrm>
                <a:off x="457200" y="838200"/>
                <a:ext cx="6894836" cy="1569660"/>
              </a:xfrm>
              <a:prstGeom prst="rect">
                <a:avLst/>
              </a:prstGeom>
              <a:noFill/>
              <a:ln w="9525">
                <a:noFill/>
                <a:miter lim="800000"/>
                <a:headEnd/>
                <a:tailEnd/>
              </a:ln>
            </p:spPr>
            <p:txBody>
              <a:bodyPr wrap="none">
                <a:spAutoFit/>
              </a:bodyPr>
              <a:lstStyle/>
              <a:p>
                <a:pPr>
                  <a:buClr>
                    <a:srgbClr val="6D3919"/>
                  </a:buClr>
                  <a:buFont typeface="Wingdings" pitchFamily="2" charset="2"/>
                  <a:buChar char="Ø"/>
                </a:pPr>
                <a:r>
                  <a:rPr lang="en-US" sz="1600"/>
                  <a:t> Total gap (d mm) is divided into n number of sub-gaps. So, </a:t>
                </a:r>
              </a:p>
              <a:p>
                <a:pPr>
                  <a:buClr>
                    <a:srgbClr val="6D3919"/>
                  </a:buClr>
                </a:pPr>
                <a:r>
                  <a:rPr lang="en-US" sz="1600"/>
                  <a:t>		</a:t>
                </a:r>
                <a:r>
                  <a:rPr lang="el-GR" sz="1600"/>
                  <a:t>Δ</a:t>
                </a:r>
                <a:r>
                  <a:rPr lang="en-US" sz="1600"/>
                  <a:t>x = d/n (mm) ………(1)</a:t>
                </a:r>
              </a:p>
              <a:p>
                <a:pPr>
                  <a:buClr>
                    <a:srgbClr val="6D3919"/>
                  </a:buClr>
                </a:pPr>
                <a:r>
                  <a:rPr lang="en-US" sz="1600"/>
                  <a:t>    corresponding to the time</a:t>
                </a:r>
              </a:p>
              <a:p>
                <a:pPr>
                  <a:buClr>
                    <a:srgbClr val="6D3919"/>
                  </a:buClr>
                </a:pPr>
                <a:r>
                  <a:rPr lang="en-US" sz="1600"/>
                  <a:t>		</a:t>
                </a:r>
                <a:r>
                  <a:rPr lang="el-GR" sz="1600"/>
                  <a:t>Δ</a:t>
                </a:r>
                <a:r>
                  <a:rPr lang="en-US" sz="1600"/>
                  <a:t>t = </a:t>
                </a:r>
                <a:r>
                  <a:rPr lang="el-GR" sz="1600"/>
                  <a:t>Δ</a:t>
                </a:r>
                <a:r>
                  <a:rPr lang="en-US" sz="1600"/>
                  <a:t>x/v (</a:t>
                </a:r>
                <a:r>
                  <a:rPr lang="el-GR" sz="1600"/>
                  <a:t>μ</a:t>
                </a:r>
                <a:r>
                  <a:rPr lang="en-US" sz="1600"/>
                  <a:t>sec)………(2) , v = drift velocity (</a:t>
                </a:r>
                <a:r>
                  <a:rPr lang="el-GR" sz="1600"/>
                  <a:t>μ</a:t>
                </a:r>
                <a:r>
                  <a:rPr lang="en-US" sz="1600"/>
                  <a:t>m/ns)</a:t>
                </a:r>
              </a:p>
              <a:p>
                <a:pPr>
                  <a:buClr>
                    <a:srgbClr val="6D3919"/>
                  </a:buClr>
                  <a:buFont typeface="Wingdings" pitchFamily="2" charset="2"/>
                  <a:buChar char="Ø"/>
                </a:pPr>
                <a:r>
                  <a:rPr lang="en-US" sz="1600"/>
                  <a:t> In each step primary ionization and the avalanche process is simulated.</a:t>
                </a:r>
              </a:p>
              <a:p>
                <a:pPr>
                  <a:buClr>
                    <a:srgbClr val="6D3919"/>
                  </a:buClr>
                  <a:buFont typeface="Wingdings" pitchFamily="2" charset="2"/>
                  <a:buChar char="Ø"/>
                </a:pPr>
                <a:r>
                  <a:rPr lang="en-US" sz="1600"/>
                  <a:t> </a:t>
                </a:r>
                <a:r>
                  <a:rPr lang="en-US" sz="1600">
                    <a:cs typeface="Arial" charset="0"/>
                    <a:sym typeface="Symbol" pitchFamily="18" charset="2"/>
                  </a:rPr>
                  <a:t>Avalanche development probability is governed by</a:t>
                </a:r>
                <a:r>
                  <a:rPr lang="en-US" sz="1600"/>
                  <a:t>	</a:t>
                </a:r>
              </a:p>
            </p:txBody>
          </p:sp>
          <p:sp>
            <p:nvSpPr>
              <p:cNvPr id="7179" name="Rectangle 2"/>
              <p:cNvSpPr>
                <a:spLocks noChangeArrowheads="1"/>
              </p:cNvSpPr>
              <p:nvPr/>
            </p:nvSpPr>
            <p:spPr bwMode="auto">
              <a:xfrm>
                <a:off x="0" y="0"/>
                <a:ext cx="184731" cy="369332"/>
              </a:xfrm>
              <a:prstGeom prst="rect">
                <a:avLst/>
              </a:prstGeom>
              <a:noFill/>
              <a:ln w="9525">
                <a:noFill/>
                <a:miter lim="800000"/>
                <a:headEnd/>
                <a:tailEnd/>
              </a:ln>
            </p:spPr>
            <p:txBody>
              <a:bodyPr wrap="none" anchor="ctr">
                <a:spAutoFit/>
              </a:bodyPr>
              <a:lstStyle/>
              <a:p>
                <a:endParaRPr lang="en-US"/>
              </a:p>
            </p:txBody>
          </p:sp>
          <p:graphicFrame>
            <p:nvGraphicFramePr>
              <p:cNvPr id="7170" name="Object 4"/>
              <p:cNvGraphicFramePr>
                <a:graphicFrameLocks noChangeAspect="1"/>
              </p:cNvGraphicFramePr>
              <p:nvPr/>
            </p:nvGraphicFramePr>
            <p:xfrm>
              <a:off x="1066800" y="2384762"/>
              <a:ext cx="6348425" cy="1470362"/>
            </p:xfrm>
            <a:graphic>
              <a:graphicData uri="http://schemas.openxmlformats.org/presentationml/2006/ole">
                <p:oleObj spid="_x0000_s1026" name="Equation" r:id="rId3" imgW="4889160" imgH="1015920" progId="Equation.3">
                  <p:embed/>
                </p:oleObj>
              </a:graphicData>
            </a:graphic>
          </p:graphicFrame>
          <p:sp>
            <p:nvSpPr>
              <p:cNvPr id="7180" name="TextBox 7"/>
              <p:cNvSpPr txBox="1">
                <a:spLocks noChangeArrowheads="1"/>
              </p:cNvSpPr>
              <p:nvPr/>
            </p:nvSpPr>
            <p:spPr bwMode="auto">
              <a:xfrm>
                <a:off x="381000" y="3832562"/>
                <a:ext cx="8458200" cy="1200329"/>
              </a:xfrm>
              <a:prstGeom prst="rect">
                <a:avLst/>
              </a:prstGeom>
              <a:noFill/>
              <a:ln w="9525">
                <a:noFill/>
                <a:miter lim="800000"/>
                <a:headEnd/>
                <a:tailEnd/>
              </a:ln>
            </p:spPr>
            <p:txBody>
              <a:bodyPr>
                <a:spAutoFit/>
              </a:bodyPr>
              <a:lstStyle/>
              <a:p>
                <a:r>
                  <a:rPr lang="en-US" sz="1600"/>
                  <a:t>	</a:t>
                </a:r>
                <a:r>
                  <a:rPr lang="el-GR" sz="1600"/>
                  <a:t>α</a:t>
                </a:r>
                <a:r>
                  <a:rPr lang="en-US" sz="1600"/>
                  <a:t> and </a:t>
                </a:r>
                <a:r>
                  <a:rPr lang="el-GR" sz="1600"/>
                  <a:t>η</a:t>
                </a:r>
                <a:r>
                  <a:rPr lang="en-US" sz="1600"/>
                  <a:t> being the Townsend and the Attachment coefficient.</a:t>
                </a:r>
              </a:p>
              <a:p>
                <a:endParaRPr lang="en-US" sz="800"/>
              </a:p>
              <a:p>
                <a:pPr>
                  <a:buClr>
                    <a:srgbClr val="6D3919"/>
                  </a:buClr>
                  <a:buFont typeface="Wingdings" pitchFamily="2" charset="2"/>
                  <a:buChar char="Ø"/>
                </a:pPr>
                <a:r>
                  <a:rPr lang="en-US" sz="1600"/>
                  <a:t> For each incident particle current and induced charge is simulated from the </a:t>
                </a:r>
              </a:p>
              <a:p>
                <a:pPr>
                  <a:buClr>
                    <a:srgbClr val="6D3919"/>
                  </a:buClr>
                </a:pPr>
                <a:r>
                  <a:rPr lang="en-US" sz="1600"/>
                  <a:t>    following formulae:</a:t>
                </a:r>
              </a:p>
              <a:p>
                <a:pPr>
                  <a:buClr>
                    <a:srgbClr val="6D3919"/>
                  </a:buClr>
                </a:pPr>
                <a:r>
                  <a:rPr lang="en-US" sz="1600"/>
                  <a:t>		i(t)  = (E</a:t>
                </a:r>
                <a:r>
                  <a:rPr lang="en-US" sz="1600" baseline="-25000"/>
                  <a:t>w</a:t>
                </a:r>
                <a:r>
                  <a:rPr lang="en-US" sz="1600"/>
                  <a:t>/V</a:t>
                </a:r>
                <a:r>
                  <a:rPr lang="en-US" sz="1600" baseline="-25000"/>
                  <a:t>w</a:t>
                </a:r>
                <a:r>
                  <a:rPr lang="en-US" sz="1600"/>
                  <a:t>) v e</a:t>
                </a:r>
                <a:r>
                  <a:rPr lang="en-US" sz="1600" baseline="-25000"/>
                  <a:t>0 </a:t>
                </a:r>
                <a:r>
                  <a:rPr lang="en-US" sz="1600"/>
                  <a:t>	N(t)…….(3),    </a:t>
                </a:r>
              </a:p>
            </p:txBody>
          </p:sp>
        </p:grpSp>
        <p:sp>
          <p:nvSpPr>
            <p:cNvPr id="7174" name="TextBox 9"/>
            <p:cNvSpPr txBox="1">
              <a:spLocks noChangeArrowheads="1"/>
            </p:cNvSpPr>
            <p:nvPr/>
          </p:nvSpPr>
          <p:spPr bwMode="auto">
            <a:xfrm>
              <a:off x="457200" y="5181600"/>
              <a:ext cx="7101496" cy="1323439"/>
            </a:xfrm>
            <a:prstGeom prst="rect">
              <a:avLst/>
            </a:prstGeom>
            <a:noFill/>
            <a:ln w="9525">
              <a:noFill/>
              <a:miter lim="800000"/>
              <a:headEnd/>
              <a:tailEnd/>
            </a:ln>
          </p:spPr>
          <p:txBody>
            <a:bodyPr wrap="none">
              <a:spAutoFit/>
            </a:bodyPr>
            <a:lstStyle/>
            <a:p>
              <a:r>
                <a:rPr lang="en-US" sz="1600"/>
                <a:t>		 q(t) = i(t) . Δt………(4)</a:t>
              </a:r>
            </a:p>
            <a:p>
              <a:endParaRPr lang="en-US" sz="1600"/>
            </a:p>
            <a:p>
              <a:pPr>
                <a:buClr>
                  <a:srgbClr val="6D3919"/>
                </a:buClr>
                <a:buFont typeface="Wingdings" pitchFamily="2" charset="2"/>
                <a:buChar char="Ø"/>
              </a:pPr>
              <a:r>
                <a:rPr lang="en-US" sz="1600"/>
                <a:t> Timing response of the detector is also simulated by introducing a charge </a:t>
              </a:r>
            </a:p>
            <a:p>
              <a:pPr>
                <a:buClr>
                  <a:srgbClr val="6D3919"/>
                </a:buClr>
              </a:pPr>
              <a:r>
                <a:rPr lang="en-US" sz="1600"/>
                <a:t>    threshold (20 fC in our case).</a:t>
              </a:r>
            </a:p>
            <a:p>
              <a:pPr>
                <a:buClr>
                  <a:srgbClr val="6D3919"/>
                </a:buClr>
                <a:buFont typeface="Wingdings" pitchFamily="2" charset="2"/>
                <a:buChar char="Ø"/>
              </a:pPr>
              <a:r>
                <a:rPr lang="en-US" sz="1600"/>
                <a:t> In this simulation space charge effect is also considered. </a:t>
              </a:r>
            </a:p>
          </p:txBody>
        </p:sp>
      </p:grpSp>
      <p:sp>
        <p:nvSpPr>
          <p:cNvPr id="7172" name="TextBox 11"/>
          <p:cNvSpPr txBox="1">
            <a:spLocks noChangeArrowheads="1"/>
          </p:cNvSpPr>
          <p:nvPr/>
        </p:nvSpPr>
        <p:spPr bwMode="auto">
          <a:xfrm>
            <a:off x="609600" y="6505575"/>
            <a:ext cx="5410200" cy="276225"/>
          </a:xfrm>
          <a:prstGeom prst="rect">
            <a:avLst/>
          </a:prstGeom>
          <a:noFill/>
          <a:ln w="9525">
            <a:noFill/>
            <a:miter lim="800000"/>
            <a:headEnd/>
            <a:tailEnd/>
          </a:ln>
        </p:spPr>
        <p:txBody>
          <a:bodyPr>
            <a:spAutoFit/>
          </a:bodyPr>
          <a:lstStyle/>
          <a:p>
            <a:r>
              <a:rPr lang="en-US" sz="1200" b="1">
                <a:solidFill>
                  <a:srgbClr val="C00000"/>
                </a:solidFill>
              </a:rPr>
              <a:t>Ref: Werner Riegler </a:t>
            </a:r>
            <a:r>
              <a:rPr lang="en-US" sz="1200" b="1" i="1">
                <a:solidFill>
                  <a:srgbClr val="C00000"/>
                </a:solidFill>
              </a:rPr>
              <a:t>et al. , </a:t>
            </a:r>
            <a:r>
              <a:rPr lang="en-US" sz="1200" b="1">
                <a:solidFill>
                  <a:srgbClr val="C00000"/>
                </a:solidFill>
              </a:rPr>
              <a:t>NIM A 500 (2003) 144.</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TextBox 7"/>
          <p:cNvSpPr txBox="1">
            <a:spLocks noChangeArrowheads="1"/>
          </p:cNvSpPr>
          <p:nvPr/>
        </p:nvSpPr>
        <p:spPr bwMode="auto">
          <a:xfrm>
            <a:off x="1323975" y="3505200"/>
            <a:ext cx="2105025" cy="307975"/>
          </a:xfrm>
          <a:prstGeom prst="rect">
            <a:avLst/>
          </a:prstGeom>
          <a:noFill/>
          <a:ln w="9525">
            <a:noFill/>
            <a:miter lim="800000"/>
            <a:headEnd/>
            <a:tailEnd/>
          </a:ln>
        </p:spPr>
        <p:txBody>
          <a:bodyPr wrap="none">
            <a:spAutoFit/>
          </a:bodyPr>
          <a:lstStyle/>
          <a:p>
            <a:r>
              <a:rPr lang="en-US" sz="1400" b="1">
                <a:solidFill>
                  <a:srgbClr val="0156FF"/>
                </a:solidFill>
              </a:rPr>
              <a:t>Avalanche distribution</a:t>
            </a:r>
          </a:p>
        </p:txBody>
      </p:sp>
      <p:sp>
        <p:nvSpPr>
          <p:cNvPr id="32775" name="TextBox 8"/>
          <p:cNvSpPr txBox="1">
            <a:spLocks noChangeArrowheads="1"/>
          </p:cNvSpPr>
          <p:nvPr/>
        </p:nvSpPr>
        <p:spPr bwMode="auto">
          <a:xfrm>
            <a:off x="5853113" y="3505200"/>
            <a:ext cx="1949450" cy="307975"/>
          </a:xfrm>
          <a:prstGeom prst="rect">
            <a:avLst/>
          </a:prstGeom>
          <a:noFill/>
          <a:ln w="9525">
            <a:noFill/>
            <a:miter lim="800000"/>
            <a:headEnd/>
            <a:tailEnd/>
          </a:ln>
        </p:spPr>
        <p:txBody>
          <a:bodyPr wrap="none">
            <a:spAutoFit/>
          </a:bodyPr>
          <a:lstStyle/>
          <a:p>
            <a:r>
              <a:rPr lang="en-US" sz="1400" b="1">
                <a:solidFill>
                  <a:srgbClr val="0156FF"/>
                </a:solidFill>
              </a:rPr>
              <a:t>Avg. current vs. time</a:t>
            </a:r>
          </a:p>
        </p:txBody>
      </p:sp>
      <p:sp>
        <p:nvSpPr>
          <p:cNvPr id="32776" name="TextBox 9"/>
          <p:cNvSpPr txBox="1">
            <a:spLocks noChangeArrowheads="1"/>
          </p:cNvSpPr>
          <p:nvPr/>
        </p:nvSpPr>
        <p:spPr bwMode="auto">
          <a:xfrm>
            <a:off x="1371600" y="6400800"/>
            <a:ext cx="1517650" cy="307975"/>
          </a:xfrm>
          <a:prstGeom prst="rect">
            <a:avLst/>
          </a:prstGeom>
          <a:noFill/>
          <a:ln w="9525">
            <a:noFill/>
            <a:miter lim="800000"/>
            <a:headEnd/>
            <a:tailEnd/>
          </a:ln>
        </p:spPr>
        <p:txBody>
          <a:bodyPr wrap="none">
            <a:spAutoFit/>
          </a:bodyPr>
          <a:lstStyle/>
          <a:p>
            <a:r>
              <a:rPr lang="en-US" sz="1400" b="1">
                <a:solidFill>
                  <a:srgbClr val="0156FF"/>
                </a:solidFill>
              </a:rPr>
              <a:t>Charge vs. time</a:t>
            </a:r>
          </a:p>
        </p:txBody>
      </p:sp>
      <p:sp>
        <p:nvSpPr>
          <p:cNvPr id="32777" name="TextBox 10"/>
          <p:cNvSpPr txBox="1">
            <a:spLocks noChangeArrowheads="1"/>
          </p:cNvSpPr>
          <p:nvPr/>
        </p:nvSpPr>
        <p:spPr bwMode="auto">
          <a:xfrm>
            <a:off x="5867400" y="6400800"/>
            <a:ext cx="1455738" cy="307975"/>
          </a:xfrm>
          <a:prstGeom prst="rect">
            <a:avLst/>
          </a:prstGeom>
          <a:noFill/>
          <a:ln w="9525">
            <a:noFill/>
            <a:miter lim="800000"/>
            <a:headEnd/>
            <a:tailEnd/>
          </a:ln>
        </p:spPr>
        <p:txBody>
          <a:bodyPr wrap="none">
            <a:spAutoFit/>
          </a:bodyPr>
          <a:lstStyle/>
          <a:p>
            <a:r>
              <a:rPr lang="en-US" sz="1400" b="1">
                <a:solidFill>
                  <a:srgbClr val="0156FF"/>
                </a:solidFill>
              </a:rPr>
              <a:t>Time spectrum</a:t>
            </a:r>
          </a:p>
        </p:txBody>
      </p:sp>
      <p:grpSp>
        <p:nvGrpSpPr>
          <p:cNvPr id="2" name="Group 12"/>
          <p:cNvGrpSpPr>
            <a:grpSpLocks/>
          </p:cNvGrpSpPr>
          <p:nvPr/>
        </p:nvGrpSpPr>
        <p:grpSpPr bwMode="auto">
          <a:xfrm>
            <a:off x="76200" y="25400"/>
            <a:ext cx="8763000" cy="846138"/>
            <a:chOff x="76200" y="25402"/>
            <a:chExt cx="8763000" cy="846136"/>
          </a:xfrm>
        </p:grpSpPr>
        <p:sp>
          <p:nvSpPr>
            <p:cNvPr id="4" name="Rounded Rectangle 3"/>
            <p:cNvSpPr/>
            <p:nvPr/>
          </p:nvSpPr>
          <p:spPr bwMode="auto">
            <a:xfrm>
              <a:off x="76200" y="25402"/>
              <a:ext cx="4876800" cy="431798"/>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defRPr/>
              </a:pPr>
              <a:r>
                <a:rPr lang="en-US" dirty="0"/>
                <a:t>Simulation Result for conventional single gap RPC</a:t>
              </a:r>
            </a:p>
          </p:txBody>
        </p:sp>
        <p:sp>
          <p:nvSpPr>
            <p:cNvPr id="31758" name="TextBox 7"/>
            <p:cNvSpPr txBox="1">
              <a:spLocks noChangeArrowheads="1"/>
            </p:cNvSpPr>
            <p:nvPr/>
          </p:nvSpPr>
          <p:spPr bwMode="auto">
            <a:xfrm>
              <a:off x="228600" y="533400"/>
              <a:ext cx="7208838" cy="338138"/>
            </a:xfrm>
            <a:prstGeom prst="rect">
              <a:avLst/>
            </a:prstGeom>
            <a:noFill/>
            <a:ln w="9525">
              <a:noFill/>
              <a:miter lim="800000"/>
              <a:headEnd/>
              <a:tailEnd/>
            </a:ln>
          </p:spPr>
          <p:txBody>
            <a:bodyPr wrap="none">
              <a:spAutoFit/>
            </a:bodyPr>
            <a:lstStyle/>
            <a:p>
              <a:r>
                <a:rPr lang="en-US" sz="1600"/>
                <a:t> E = 50kV/cm, </a:t>
              </a:r>
              <a:r>
                <a:rPr lang="el-GR" sz="1600"/>
                <a:t>α</a:t>
              </a:r>
              <a:r>
                <a:rPr lang="en-US" sz="1600"/>
                <a:t> = 13.3/mm, </a:t>
              </a:r>
              <a:r>
                <a:rPr lang="el-GR" sz="1600"/>
                <a:t>η</a:t>
              </a:r>
              <a:r>
                <a:rPr lang="en-US" sz="1600"/>
                <a:t> = 3.5/mm, v = 140 </a:t>
              </a:r>
              <a:r>
                <a:rPr lang="el-GR" sz="1600"/>
                <a:t>μ</a:t>
              </a:r>
              <a:r>
                <a:rPr lang="en-US" sz="1600"/>
                <a:t>m/ns, d = 2mm, b = 2mm</a:t>
              </a:r>
            </a:p>
          </p:txBody>
        </p:sp>
        <p:sp>
          <p:nvSpPr>
            <p:cNvPr id="31759" name="Rectangle 11"/>
            <p:cNvSpPr>
              <a:spLocks noChangeArrowheads="1"/>
            </p:cNvSpPr>
            <p:nvPr/>
          </p:nvSpPr>
          <p:spPr bwMode="auto">
            <a:xfrm>
              <a:off x="5257800" y="87313"/>
              <a:ext cx="3581400" cy="369887"/>
            </a:xfrm>
            <a:prstGeom prst="rect">
              <a:avLst/>
            </a:prstGeom>
            <a:noFill/>
            <a:ln w="9525">
              <a:noFill/>
              <a:miter lim="800000"/>
              <a:headEnd/>
              <a:tailEnd/>
            </a:ln>
          </p:spPr>
          <p:txBody>
            <a:bodyPr>
              <a:spAutoFit/>
            </a:bodyPr>
            <a:lstStyle/>
            <a:p>
              <a:r>
                <a:rPr lang="en-US"/>
                <a:t>Freon : iso-butane:SF6 = 85:5:10</a:t>
              </a:r>
            </a:p>
          </p:txBody>
        </p:sp>
      </p:grpSp>
      <p:pic>
        <p:nvPicPr>
          <p:cNvPr id="32779" name="Picture 12" descr="avalanche.gif"/>
          <p:cNvPicPr>
            <a:picLocks noChangeAspect="1"/>
          </p:cNvPicPr>
          <p:nvPr/>
        </p:nvPicPr>
        <p:blipFill>
          <a:blip r:embed="rId2" cstate="print"/>
          <a:srcRect/>
          <a:stretch>
            <a:fillRect/>
          </a:stretch>
        </p:blipFill>
        <p:spPr bwMode="auto">
          <a:xfrm>
            <a:off x="152400" y="838200"/>
            <a:ext cx="4352925" cy="2667000"/>
          </a:xfrm>
          <a:prstGeom prst="rect">
            <a:avLst/>
          </a:prstGeom>
          <a:noFill/>
          <a:ln w="9525">
            <a:noFill/>
            <a:miter lim="800000"/>
            <a:headEnd/>
            <a:tailEnd/>
          </a:ln>
        </p:spPr>
      </p:pic>
      <p:pic>
        <p:nvPicPr>
          <p:cNvPr id="32780" name="Picture 13" descr="current.gif"/>
          <p:cNvPicPr>
            <a:picLocks noChangeAspect="1"/>
          </p:cNvPicPr>
          <p:nvPr/>
        </p:nvPicPr>
        <p:blipFill>
          <a:blip r:embed="rId3" cstate="print"/>
          <a:srcRect/>
          <a:stretch>
            <a:fillRect/>
          </a:stretch>
        </p:blipFill>
        <p:spPr bwMode="auto">
          <a:xfrm>
            <a:off x="4724400" y="838200"/>
            <a:ext cx="4195763" cy="2667000"/>
          </a:xfrm>
          <a:prstGeom prst="rect">
            <a:avLst/>
          </a:prstGeom>
          <a:noFill/>
          <a:ln w="9525">
            <a:noFill/>
            <a:miter lim="800000"/>
            <a:headEnd/>
            <a:tailEnd/>
          </a:ln>
        </p:spPr>
      </p:pic>
      <p:pic>
        <p:nvPicPr>
          <p:cNvPr id="32781" name="Picture 14" descr="charge.gif"/>
          <p:cNvPicPr>
            <a:picLocks noChangeAspect="1"/>
          </p:cNvPicPr>
          <p:nvPr/>
        </p:nvPicPr>
        <p:blipFill>
          <a:blip r:embed="rId4" cstate="print"/>
          <a:srcRect/>
          <a:stretch>
            <a:fillRect/>
          </a:stretch>
        </p:blipFill>
        <p:spPr bwMode="auto">
          <a:xfrm>
            <a:off x="0" y="3810000"/>
            <a:ext cx="4495800" cy="2590800"/>
          </a:xfrm>
          <a:prstGeom prst="rect">
            <a:avLst/>
          </a:prstGeom>
          <a:noFill/>
          <a:ln w="9525">
            <a:noFill/>
            <a:miter lim="800000"/>
            <a:headEnd/>
            <a:tailEnd/>
          </a:ln>
        </p:spPr>
      </p:pic>
      <p:pic>
        <p:nvPicPr>
          <p:cNvPr id="32782" name="Picture 17" descr="time.gif"/>
          <p:cNvPicPr>
            <a:picLocks noChangeAspect="1"/>
          </p:cNvPicPr>
          <p:nvPr/>
        </p:nvPicPr>
        <p:blipFill>
          <a:blip r:embed="rId5" cstate="print"/>
          <a:srcRect/>
          <a:stretch>
            <a:fillRect/>
          </a:stretch>
        </p:blipFill>
        <p:spPr bwMode="auto">
          <a:xfrm>
            <a:off x="4572000" y="3810000"/>
            <a:ext cx="4325938" cy="2667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2779"/>
                                        </p:tgtEl>
                                        <p:attrNameLst>
                                          <p:attrName>style.visibility</p:attrName>
                                        </p:attrNameLst>
                                      </p:cBhvr>
                                      <p:to>
                                        <p:strVal val="visible"/>
                                      </p:to>
                                    </p:set>
                                    <p:anim calcmode="lin" valueType="num">
                                      <p:cBhvr>
                                        <p:cTn id="14" dur="500" fill="hold"/>
                                        <p:tgtEl>
                                          <p:spTgt spid="32779"/>
                                        </p:tgtEl>
                                        <p:attrNameLst>
                                          <p:attrName>ppt_w</p:attrName>
                                        </p:attrNameLst>
                                      </p:cBhvr>
                                      <p:tavLst>
                                        <p:tav tm="0">
                                          <p:val>
                                            <p:fltVal val="0"/>
                                          </p:val>
                                        </p:tav>
                                        <p:tav tm="100000">
                                          <p:val>
                                            <p:strVal val="#ppt_w"/>
                                          </p:val>
                                        </p:tav>
                                      </p:tavLst>
                                    </p:anim>
                                    <p:anim calcmode="lin" valueType="num">
                                      <p:cBhvr>
                                        <p:cTn id="15" dur="500" fill="hold"/>
                                        <p:tgtEl>
                                          <p:spTgt spid="32779"/>
                                        </p:tgtEl>
                                        <p:attrNameLst>
                                          <p:attrName>ppt_h</p:attrName>
                                        </p:attrNameLst>
                                      </p:cBhvr>
                                      <p:tavLst>
                                        <p:tav tm="0">
                                          <p:val>
                                            <p:fltVal val="0"/>
                                          </p:val>
                                        </p:tav>
                                        <p:tav tm="100000">
                                          <p:val>
                                            <p:strVal val="#ppt_h"/>
                                          </p:val>
                                        </p:tav>
                                      </p:tavLst>
                                    </p:anim>
                                    <p:animEffect transition="in" filter="fade">
                                      <p:cBhvr>
                                        <p:cTn id="16" dur="500"/>
                                        <p:tgtEl>
                                          <p:spTgt spid="32779"/>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32774"/>
                                        </p:tgtEl>
                                        <p:attrNameLst>
                                          <p:attrName>style.visibility</p:attrName>
                                        </p:attrNameLst>
                                      </p:cBhvr>
                                      <p:to>
                                        <p:strVal val="visible"/>
                                      </p:to>
                                    </p:set>
                                    <p:anim calcmode="lin" valueType="num">
                                      <p:cBhvr>
                                        <p:cTn id="19" dur="500" fill="hold"/>
                                        <p:tgtEl>
                                          <p:spTgt spid="32774"/>
                                        </p:tgtEl>
                                        <p:attrNameLst>
                                          <p:attrName>ppt_w</p:attrName>
                                        </p:attrNameLst>
                                      </p:cBhvr>
                                      <p:tavLst>
                                        <p:tav tm="0">
                                          <p:val>
                                            <p:fltVal val="0"/>
                                          </p:val>
                                        </p:tav>
                                        <p:tav tm="100000">
                                          <p:val>
                                            <p:strVal val="#ppt_w"/>
                                          </p:val>
                                        </p:tav>
                                      </p:tavLst>
                                    </p:anim>
                                    <p:anim calcmode="lin" valueType="num">
                                      <p:cBhvr>
                                        <p:cTn id="20" dur="500" fill="hold"/>
                                        <p:tgtEl>
                                          <p:spTgt spid="32774"/>
                                        </p:tgtEl>
                                        <p:attrNameLst>
                                          <p:attrName>ppt_h</p:attrName>
                                        </p:attrNameLst>
                                      </p:cBhvr>
                                      <p:tavLst>
                                        <p:tav tm="0">
                                          <p:val>
                                            <p:fltVal val="0"/>
                                          </p:val>
                                        </p:tav>
                                        <p:tav tm="100000">
                                          <p:val>
                                            <p:strVal val="#ppt_h"/>
                                          </p:val>
                                        </p:tav>
                                      </p:tavLst>
                                    </p:anim>
                                    <p:animEffect transition="in" filter="fade">
                                      <p:cBhvr>
                                        <p:cTn id="21" dur="500"/>
                                        <p:tgtEl>
                                          <p:spTgt spid="3277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32780"/>
                                        </p:tgtEl>
                                        <p:attrNameLst>
                                          <p:attrName>style.visibility</p:attrName>
                                        </p:attrNameLst>
                                      </p:cBhvr>
                                      <p:to>
                                        <p:strVal val="visible"/>
                                      </p:to>
                                    </p:set>
                                    <p:anim calcmode="lin" valueType="num">
                                      <p:cBhvr>
                                        <p:cTn id="26" dur="500" fill="hold"/>
                                        <p:tgtEl>
                                          <p:spTgt spid="32780"/>
                                        </p:tgtEl>
                                        <p:attrNameLst>
                                          <p:attrName>ppt_w</p:attrName>
                                        </p:attrNameLst>
                                      </p:cBhvr>
                                      <p:tavLst>
                                        <p:tav tm="0">
                                          <p:val>
                                            <p:fltVal val="0"/>
                                          </p:val>
                                        </p:tav>
                                        <p:tav tm="100000">
                                          <p:val>
                                            <p:strVal val="#ppt_w"/>
                                          </p:val>
                                        </p:tav>
                                      </p:tavLst>
                                    </p:anim>
                                    <p:anim calcmode="lin" valueType="num">
                                      <p:cBhvr>
                                        <p:cTn id="27" dur="500" fill="hold"/>
                                        <p:tgtEl>
                                          <p:spTgt spid="32780"/>
                                        </p:tgtEl>
                                        <p:attrNameLst>
                                          <p:attrName>ppt_h</p:attrName>
                                        </p:attrNameLst>
                                      </p:cBhvr>
                                      <p:tavLst>
                                        <p:tav tm="0">
                                          <p:val>
                                            <p:fltVal val="0"/>
                                          </p:val>
                                        </p:tav>
                                        <p:tav tm="100000">
                                          <p:val>
                                            <p:strVal val="#ppt_h"/>
                                          </p:val>
                                        </p:tav>
                                      </p:tavLst>
                                    </p:anim>
                                    <p:animEffect transition="in" filter="fade">
                                      <p:cBhvr>
                                        <p:cTn id="28" dur="500"/>
                                        <p:tgtEl>
                                          <p:spTgt spid="32780"/>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32775"/>
                                        </p:tgtEl>
                                        <p:attrNameLst>
                                          <p:attrName>style.visibility</p:attrName>
                                        </p:attrNameLst>
                                      </p:cBhvr>
                                      <p:to>
                                        <p:strVal val="visible"/>
                                      </p:to>
                                    </p:set>
                                    <p:anim calcmode="lin" valueType="num">
                                      <p:cBhvr>
                                        <p:cTn id="31" dur="500" fill="hold"/>
                                        <p:tgtEl>
                                          <p:spTgt spid="32775"/>
                                        </p:tgtEl>
                                        <p:attrNameLst>
                                          <p:attrName>ppt_w</p:attrName>
                                        </p:attrNameLst>
                                      </p:cBhvr>
                                      <p:tavLst>
                                        <p:tav tm="0">
                                          <p:val>
                                            <p:fltVal val="0"/>
                                          </p:val>
                                        </p:tav>
                                        <p:tav tm="100000">
                                          <p:val>
                                            <p:strVal val="#ppt_w"/>
                                          </p:val>
                                        </p:tav>
                                      </p:tavLst>
                                    </p:anim>
                                    <p:anim calcmode="lin" valueType="num">
                                      <p:cBhvr>
                                        <p:cTn id="32" dur="500" fill="hold"/>
                                        <p:tgtEl>
                                          <p:spTgt spid="32775"/>
                                        </p:tgtEl>
                                        <p:attrNameLst>
                                          <p:attrName>ppt_h</p:attrName>
                                        </p:attrNameLst>
                                      </p:cBhvr>
                                      <p:tavLst>
                                        <p:tav tm="0">
                                          <p:val>
                                            <p:fltVal val="0"/>
                                          </p:val>
                                        </p:tav>
                                        <p:tav tm="100000">
                                          <p:val>
                                            <p:strVal val="#ppt_h"/>
                                          </p:val>
                                        </p:tav>
                                      </p:tavLst>
                                    </p:anim>
                                    <p:animEffect transition="in" filter="fade">
                                      <p:cBhvr>
                                        <p:cTn id="33" dur="500"/>
                                        <p:tgtEl>
                                          <p:spTgt spid="3277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nodeType="clickEffect">
                                  <p:stCondLst>
                                    <p:cond delay="0"/>
                                  </p:stCondLst>
                                  <p:childTnLst>
                                    <p:set>
                                      <p:cBhvr>
                                        <p:cTn id="37" dur="1" fill="hold">
                                          <p:stCondLst>
                                            <p:cond delay="0"/>
                                          </p:stCondLst>
                                        </p:cTn>
                                        <p:tgtEl>
                                          <p:spTgt spid="32781"/>
                                        </p:tgtEl>
                                        <p:attrNameLst>
                                          <p:attrName>style.visibility</p:attrName>
                                        </p:attrNameLst>
                                      </p:cBhvr>
                                      <p:to>
                                        <p:strVal val="visible"/>
                                      </p:to>
                                    </p:set>
                                    <p:anim calcmode="lin" valueType="num">
                                      <p:cBhvr>
                                        <p:cTn id="38" dur="500" fill="hold"/>
                                        <p:tgtEl>
                                          <p:spTgt spid="32781"/>
                                        </p:tgtEl>
                                        <p:attrNameLst>
                                          <p:attrName>ppt_w</p:attrName>
                                        </p:attrNameLst>
                                      </p:cBhvr>
                                      <p:tavLst>
                                        <p:tav tm="0">
                                          <p:val>
                                            <p:fltVal val="0"/>
                                          </p:val>
                                        </p:tav>
                                        <p:tav tm="100000">
                                          <p:val>
                                            <p:strVal val="#ppt_w"/>
                                          </p:val>
                                        </p:tav>
                                      </p:tavLst>
                                    </p:anim>
                                    <p:anim calcmode="lin" valueType="num">
                                      <p:cBhvr>
                                        <p:cTn id="39" dur="500" fill="hold"/>
                                        <p:tgtEl>
                                          <p:spTgt spid="32781"/>
                                        </p:tgtEl>
                                        <p:attrNameLst>
                                          <p:attrName>ppt_h</p:attrName>
                                        </p:attrNameLst>
                                      </p:cBhvr>
                                      <p:tavLst>
                                        <p:tav tm="0">
                                          <p:val>
                                            <p:fltVal val="0"/>
                                          </p:val>
                                        </p:tav>
                                        <p:tav tm="100000">
                                          <p:val>
                                            <p:strVal val="#ppt_h"/>
                                          </p:val>
                                        </p:tav>
                                      </p:tavLst>
                                    </p:anim>
                                    <p:animEffect transition="in" filter="fade">
                                      <p:cBhvr>
                                        <p:cTn id="40" dur="500"/>
                                        <p:tgtEl>
                                          <p:spTgt spid="32781"/>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32776"/>
                                        </p:tgtEl>
                                        <p:attrNameLst>
                                          <p:attrName>style.visibility</p:attrName>
                                        </p:attrNameLst>
                                      </p:cBhvr>
                                      <p:to>
                                        <p:strVal val="visible"/>
                                      </p:to>
                                    </p:set>
                                    <p:anim calcmode="lin" valueType="num">
                                      <p:cBhvr>
                                        <p:cTn id="43" dur="500" fill="hold"/>
                                        <p:tgtEl>
                                          <p:spTgt spid="32776"/>
                                        </p:tgtEl>
                                        <p:attrNameLst>
                                          <p:attrName>ppt_w</p:attrName>
                                        </p:attrNameLst>
                                      </p:cBhvr>
                                      <p:tavLst>
                                        <p:tav tm="0">
                                          <p:val>
                                            <p:fltVal val="0"/>
                                          </p:val>
                                        </p:tav>
                                        <p:tav tm="100000">
                                          <p:val>
                                            <p:strVal val="#ppt_w"/>
                                          </p:val>
                                        </p:tav>
                                      </p:tavLst>
                                    </p:anim>
                                    <p:anim calcmode="lin" valueType="num">
                                      <p:cBhvr>
                                        <p:cTn id="44" dur="500" fill="hold"/>
                                        <p:tgtEl>
                                          <p:spTgt spid="32776"/>
                                        </p:tgtEl>
                                        <p:attrNameLst>
                                          <p:attrName>ppt_h</p:attrName>
                                        </p:attrNameLst>
                                      </p:cBhvr>
                                      <p:tavLst>
                                        <p:tav tm="0">
                                          <p:val>
                                            <p:fltVal val="0"/>
                                          </p:val>
                                        </p:tav>
                                        <p:tav tm="100000">
                                          <p:val>
                                            <p:strVal val="#ppt_h"/>
                                          </p:val>
                                        </p:tav>
                                      </p:tavLst>
                                    </p:anim>
                                    <p:animEffect transition="in" filter="fade">
                                      <p:cBhvr>
                                        <p:cTn id="45" dur="500"/>
                                        <p:tgtEl>
                                          <p:spTgt spid="3277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nodeType="clickEffect">
                                  <p:stCondLst>
                                    <p:cond delay="0"/>
                                  </p:stCondLst>
                                  <p:childTnLst>
                                    <p:set>
                                      <p:cBhvr>
                                        <p:cTn id="49" dur="1" fill="hold">
                                          <p:stCondLst>
                                            <p:cond delay="0"/>
                                          </p:stCondLst>
                                        </p:cTn>
                                        <p:tgtEl>
                                          <p:spTgt spid="32782"/>
                                        </p:tgtEl>
                                        <p:attrNameLst>
                                          <p:attrName>style.visibility</p:attrName>
                                        </p:attrNameLst>
                                      </p:cBhvr>
                                      <p:to>
                                        <p:strVal val="visible"/>
                                      </p:to>
                                    </p:set>
                                    <p:anim calcmode="lin" valueType="num">
                                      <p:cBhvr>
                                        <p:cTn id="50" dur="500" fill="hold"/>
                                        <p:tgtEl>
                                          <p:spTgt spid="32782"/>
                                        </p:tgtEl>
                                        <p:attrNameLst>
                                          <p:attrName>ppt_w</p:attrName>
                                        </p:attrNameLst>
                                      </p:cBhvr>
                                      <p:tavLst>
                                        <p:tav tm="0">
                                          <p:val>
                                            <p:fltVal val="0"/>
                                          </p:val>
                                        </p:tav>
                                        <p:tav tm="100000">
                                          <p:val>
                                            <p:strVal val="#ppt_w"/>
                                          </p:val>
                                        </p:tav>
                                      </p:tavLst>
                                    </p:anim>
                                    <p:anim calcmode="lin" valueType="num">
                                      <p:cBhvr>
                                        <p:cTn id="51" dur="500" fill="hold"/>
                                        <p:tgtEl>
                                          <p:spTgt spid="32782"/>
                                        </p:tgtEl>
                                        <p:attrNameLst>
                                          <p:attrName>ppt_h</p:attrName>
                                        </p:attrNameLst>
                                      </p:cBhvr>
                                      <p:tavLst>
                                        <p:tav tm="0">
                                          <p:val>
                                            <p:fltVal val="0"/>
                                          </p:val>
                                        </p:tav>
                                        <p:tav tm="100000">
                                          <p:val>
                                            <p:strVal val="#ppt_h"/>
                                          </p:val>
                                        </p:tav>
                                      </p:tavLst>
                                    </p:anim>
                                    <p:animEffect transition="in" filter="fade">
                                      <p:cBhvr>
                                        <p:cTn id="52" dur="500"/>
                                        <p:tgtEl>
                                          <p:spTgt spid="32782"/>
                                        </p:tgtEl>
                                      </p:cBhvr>
                                    </p:animEffect>
                                  </p:childTnLst>
                                </p:cTn>
                              </p:par>
                              <p:par>
                                <p:cTn id="53" presetID="53" presetClass="entr" presetSubtype="0" fill="hold" grpId="0" nodeType="withEffect">
                                  <p:stCondLst>
                                    <p:cond delay="0"/>
                                  </p:stCondLst>
                                  <p:childTnLst>
                                    <p:set>
                                      <p:cBhvr>
                                        <p:cTn id="54" dur="1" fill="hold">
                                          <p:stCondLst>
                                            <p:cond delay="0"/>
                                          </p:stCondLst>
                                        </p:cTn>
                                        <p:tgtEl>
                                          <p:spTgt spid="32777"/>
                                        </p:tgtEl>
                                        <p:attrNameLst>
                                          <p:attrName>style.visibility</p:attrName>
                                        </p:attrNameLst>
                                      </p:cBhvr>
                                      <p:to>
                                        <p:strVal val="visible"/>
                                      </p:to>
                                    </p:set>
                                    <p:anim calcmode="lin" valueType="num">
                                      <p:cBhvr>
                                        <p:cTn id="55" dur="500" fill="hold"/>
                                        <p:tgtEl>
                                          <p:spTgt spid="32777"/>
                                        </p:tgtEl>
                                        <p:attrNameLst>
                                          <p:attrName>ppt_w</p:attrName>
                                        </p:attrNameLst>
                                      </p:cBhvr>
                                      <p:tavLst>
                                        <p:tav tm="0">
                                          <p:val>
                                            <p:fltVal val="0"/>
                                          </p:val>
                                        </p:tav>
                                        <p:tav tm="100000">
                                          <p:val>
                                            <p:strVal val="#ppt_w"/>
                                          </p:val>
                                        </p:tav>
                                      </p:tavLst>
                                    </p:anim>
                                    <p:anim calcmode="lin" valueType="num">
                                      <p:cBhvr>
                                        <p:cTn id="56" dur="500" fill="hold"/>
                                        <p:tgtEl>
                                          <p:spTgt spid="32777"/>
                                        </p:tgtEl>
                                        <p:attrNameLst>
                                          <p:attrName>ppt_h</p:attrName>
                                        </p:attrNameLst>
                                      </p:cBhvr>
                                      <p:tavLst>
                                        <p:tav tm="0">
                                          <p:val>
                                            <p:fltVal val="0"/>
                                          </p:val>
                                        </p:tav>
                                        <p:tav tm="100000">
                                          <p:val>
                                            <p:strVal val="#ppt_h"/>
                                          </p:val>
                                        </p:tav>
                                      </p:tavLst>
                                    </p:anim>
                                    <p:animEffect transition="in" filter="fade">
                                      <p:cBhvr>
                                        <p:cTn id="57" dur="500"/>
                                        <p:tgtEl>
                                          <p:spTgt spid="32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p:bldP spid="32775" grpId="0"/>
      <p:bldP spid="32776" grpId="0"/>
      <p:bldP spid="3277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6" descr="rms_det.gif"/>
          <p:cNvPicPr>
            <a:picLocks noChangeAspect="1"/>
          </p:cNvPicPr>
          <p:nvPr/>
        </p:nvPicPr>
        <p:blipFill>
          <a:blip r:embed="rId2" cstate="print"/>
          <a:srcRect/>
          <a:stretch>
            <a:fillRect/>
          </a:stretch>
        </p:blipFill>
        <p:spPr bwMode="auto">
          <a:xfrm>
            <a:off x="4648200" y="76200"/>
            <a:ext cx="4398963" cy="3086100"/>
          </a:xfrm>
          <a:prstGeom prst="rect">
            <a:avLst/>
          </a:prstGeom>
          <a:noFill/>
          <a:ln w="9525">
            <a:noFill/>
            <a:miter lim="800000"/>
            <a:headEnd/>
            <a:tailEnd/>
          </a:ln>
        </p:spPr>
      </p:pic>
      <p:sp>
        <p:nvSpPr>
          <p:cNvPr id="34819" name="TextBox 7"/>
          <p:cNvSpPr txBox="1">
            <a:spLocks noChangeArrowheads="1"/>
          </p:cNvSpPr>
          <p:nvPr/>
        </p:nvSpPr>
        <p:spPr bwMode="auto">
          <a:xfrm>
            <a:off x="1371600" y="3276600"/>
            <a:ext cx="1657350" cy="307975"/>
          </a:xfrm>
          <a:prstGeom prst="rect">
            <a:avLst/>
          </a:prstGeom>
          <a:noFill/>
          <a:ln w="9525">
            <a:noFill/>
            <a:miter lim="800000"/>
            <a:headEnd/>
            <a:tailEnd/>
          </a:ln>
        </p:spPr>
        <p:txBody>
          <a:bodyPr wrap="none">
            <a:spAutoFit/>
          </a:bodyPr>
          <a:lstStyle/>
          <a:p>
            <a:r>
              <a:rPr lang="en-US" sz="1400" b="1">
                <a:solidFill>
                  <a:srgbClr val="AC1E9B"/>
                </a:solidFill>
              </a:rPr>
              <a:t>Charge spectrum</a:t>
            </a:r>
          </a:p>
        </p:txBody>
      </p:sp>
      <p:sp>
        <p:nvSpPr>
          <p:cNvPr id="34820" name="TextBox 8"/>
          <p:cNvSpPr txBox="1">
            <a:spLocks noChangeArrowheads="1"/>
          </p:cNvSpPr>
          <p:nvPr/>
        </p:nvSpPr>
        <p:spPr bwMode="auto">
          <a:xfrm>
            <a:off x="5943600" y="3200400"/>
            <a:ext cx="1487488" cy="307975"/>
          </a:xfrm>
          <a:prstGeom prst="rect">
            <a:avLst/>
          </a:prstGeom>
          <a:noFill/>
          <a:ln w="9525">
            <a:noFill/>
            <a:miter lim="800000"/>
            <a:headEnd/>
            <a:tailEnd/>
          </a:ln>
        </p:spPr>
        <p:txBody>
          <a:bodyPr wrap="none">
            <a:spAutoFit/>
          </a:bodyPr>
          <a:lstStyle/>
          <a:p>
            <a:r>
              <a:rPr lang="en-US" sz="1400" b="1">
                <a:solidFill>
                  <a:srgbClr val="AC1E9B"/>
                </a:solidFill>
              </a:rPr>
              <a:t>rms vs. voltage</a:t>
            </a:r>
          </a:p>
        </p:txBody>
      </p:sp>
      <p:pic>
        <p:nvPicPr>
          <p:cNvPr id="34821" name="Picture 9" descr="sigma_det.gif"/>
          <p:cNvPicPr>
            <a:picLocks noChangeAspect="1"/>
          </p:cNvPicPr>
          <p:nvPr/>
        </p:nvPicPr>
        <p:blipFill>
          <a:blip r:embed="rId3" cstate="print"/>
          <a:srcRect/>
          <a:stretch>
            <a:fillRect/>
          </a:stretch>
        </p:blipFill>
        <p:spPr bwMode="auto">
          <a:xfrm>
            <a:off x="2590800" y="3543300"/>
            <a:ext cx="4325938" cy="2933700"/>
          </a:xfrm>
          <a:prstGeom prst="rect">
            <a:avLst/>
          </a:prstGeom>
          <a:noFill/>
          <a:ln w="9525">
            <a:noFill/>
            <a:miter lim="800000"/>
            <a:headEnd/>
            <a:tailEnd/>
          </a:ln>
        </p:spPr>
      </p:pic>
      <p:sp>
        <p:nvSpPr>
          <p:cNvPr id="34822" name="TextBox 10"/>
          <p:cNvSpPr txBox="1">
            <a:spLocks noChangeArrowheads="1"/>
          </p:cNvSpPr>
          <p:nvPr/>
        </p:nvSpPr>
        <p:spPr bwMode="auto">
          <a:xfrm>
            <a:off x="3657600" y="6477000"/>
            <a:ext cx="1697038" cy="307975"/>
          </a:xfrm>
          <a:prstGeom prst="rect">
            <a:avLst/>
          </a:prstGeom>
          <a:noFill/>
          <a:ln w="9525">
            <a:noFill/>
            <a:miter lim="800000"/>
            <a:headEnd/>
            <a:tailEnd/>
          </a:ln>
        </p:spPr>
        <p:txBody>
          <a:bodyPr wrap="none">
            <a:spAutoFit/>
          </a:bodyPr>
          <a:lstStyle/>
          <a:p>
            <a:r>
              <a:rPr lang="en-US" sz="1400" b="1">
                <a:solidFill>
                  <a:srgbClr val="AC1E9B"/>
                </a:solidFill>
              </a:rPr>
              <a:t>Sigma vs. voltage</a:t>
            </a:r>
          </a:p>
        </p:txBody>
      </p:sp>
      <p:pic>
        <p:nvPicPr>
          <p:cNvPr id="34823" name="Picture 7" descr="charge.gif"/>
          <p:cNvPicPr>
            <a:picLocks noChangeAspect="1"/>
          </p:cNvPicPr>
          <p:nvPr/>
        </p:nvPicPr>
        <p:blipFill>
          <a:blip r:embed="rId4" cstate="print"/>
          <a:srcRect/>
          <a:stretch>
            <a:fillRect/>
          </a:stretch>
        </p:blipFill>
        <p:spPr bwMode="auto">
          <a:xfrm>
            <a:off x="0" y="79375"/>
            <a:ext cx="4419600" cy="3197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457200"/>
            <a:ext cx="7769499" cy="6247864"/>
          </a:xfrm>
          <a:prstGeom prst="rect">
            <a:avLst/>
          </a:prstGeom>
          <a:noFill/>
          <a:ln>
            <a:solidFill>
              <a:srgbClr val="FF0000"/>
            </a:solidFill>
          </a:ln>
        </p:spPr>
        <p:txBody>
          <a:bodyPr wrap="none" rtlCol="0">
            <a:spAutoFit/>
          </a:bodyPr>
          <a:lstStyle/>
          <a:p>
            <a:r>
              <a:rPr lang="en-US" sz="2800" b="1" dirty="0" smtClean="0"/>
              <a:t>MC simulation in physics:</a:t>
            </a:r>
          </a:p>
          <a:p>
            <a:endParaRPr lang="en-US" sz="2400" dirty="0" smtClean="0"/>
          </a:p>
          <a:p>
            <a:r>
              <a:rPr lang="en-US" sz="2400" dirty="0" smtClean="0"/>
              <a:t>Two steps:</a:t>
            </a:r>
          </a:p>
          <a:p>
            <a:endParaRPr lang="en-US" sz="2400" dirty="0" smtClean="0"/>
          </a:p>
          <a:p>
            <a:pPr>
              <a:buFont typeface="Arial" pitchFamily="34" charset="0"/>
              <a:buChar char="•"/>
            </a:pPr>
            <a:r>
              <a:rPr lang="en-US" sz="2400" dirty="0" smtClean="0"/>
              <a:t>Physics process simulation (Even generator)</a:t>
            </a:r>
          </a:p>
          <a:p>
            <a:endParaRPr lang="en-US" sz="2400" dirty="0" smtClean="0"/>
          </a:p>
          <a:p>
            <a:r>
              <a:rPr lang="en-US" sz="2400" dirty="0" smtClean="0"/>
              <a:t>PYTHIA, HIJING…</a:t>
            </a:r>
          </a:p>
          <a:p>
            <a:endParaRPr lang="en-US" sz="2400" dirty="0" smtClean="0"/>
          </a:p>
          <a:p>
            <a:pPr>
              <a:buFont typeface="Arial" pitchFamily="34" charset="0"/>
              <a:buChar char="•"/>
            </a:pPr>
            <a:r>
              <a:rPr lang="en-US" sz="2400" dirty="0" smtClean="0"/>
              <a:t>Transport of particles through the detector:</a:t>
            </a:r>
          </a:p>
          <a:p>
            <a:endParaRPr lang="en-US" sz="2400" dirty="0" smtClean="0"/>
          </a:p>
          <a:p>
            <a:r>
              <a:rPr lang="en-US" sz="2400" dirty="0" smtClean="0"/>
              <a:t>Available toolkits for High Energy physics detectors </a:t>
            </a:r>
            <a:r>
              <a:rPr lang="en-US" sz="2400" dirty="0" err="1" smtClean="0"/>
              <a:t>imulation</a:t>
            </a:r>
            <a:endParaRPr lang="en-US" sz="2400" dirty="0" smtClean="0"/>
          </a:p>
          <a:p>
            <a:endParaRPr lang="en-US" sz="2400" dirty="0" smtClean="0"/>
          </a:p>
          <a:p>
            <a:endParaRPr lang="en-US" sz="2400" dirty="0" smtClean="0"/>
          </a:p>
          <a:p>
            <a:r>
              <a:rPr lang="en-US" sz="2400" dirty="0" smtClean="0"/>
              <a:t>GEANT3</a:t>
            </a:r>
          </a:p>
          <a:p>
            <a:r>
              <a:rPr lang="en-US" sz="2400" dirty="0" smtClean="0"/>
              <a:t>GEANT4</a:t>
            </a:r>
          </a:p>
          <a:p>
            <a:endParaRPr lang="en-US" dirty="0" smtClean="0"/>
          </a:p>
          <a:p>
            <a:r>
              <a:rPr lang="en-US" dirty="0" smtClean="0"/>
              <a:t>….</a:t>
            </a:r>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a:stretch>
            <a:fillRect/>
          </a:stretch>
        </p:blipFill>
        <p:spPr bwMode="auto">
          <a:xfrm>
            <a:off x="228600" y="381000"/>
            <a:ext cx="8458200" cy="6130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srcRect/>
          <a:stretch>
            <a:fillRect/>
          </a:stretch>
        </p:blipFill>
        <p:spPr bwMode="auto">
          <a:xfrm>
            <a:off x="576263" y="728663"/>
            <a:ext cx="7991475" cy="540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srcRect/>
          <a:stretch>
            <a:fillRect/>
          </a:stretch>
        </p:blipFill>
        <p:spPr bwMode="auto">
          <a:xfrm>
            <a:off x="838200" y="914400"/>
            <a:ext cx="7219950" cy="5183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81000"/>
            <a:ext cx="7315200" cy="2862263"/>
          </a:xfrm>
          <a:prstGeom prst="rect">
            <a:avLst/>
          </a:prstGeom>
          <a:solidFill>
            <a:schemeClr val="accent3">
              <a:lumMod val="20000"/>
              <a:lumOff val="80000"/>
            </a:schemeClr>
          </a:solidFill>
          <a:ln>
            <a:solidFill>
              <a:schemeClr val="accent2">
                <a:lumMod val="60000"/>
                <a:lumOff val="40000"/>
              </a:schemeClr>
            </a:solidFill>
          </a:ln>
        </p:spPr>
        <p:txBody>
          <a:bodyPr>
            <a:spAutoFit/>
          </a:bodyPr>
          <a:lstStyle/>
          <a:p>
            <a:pPr algn="just">
              <a:defRPr/>
            </a:pPr>
            <a:r>
              <a:rPr lang="en-IN" sz="2000" i="1" dirty="0"/>
              <a:t>"We have restricted the most likely mass region for the Higgs boson to 115-130 </a:t>
            </a:r>
            <a:r>
              <a:rPr lang="en-IN" sz="2000" i="1" dirty="0" err="1"/>
              <a:t>GeV</a:t>
            </a:r>
            <a:r>
              <a:rPr lang="en-IN" sz="2000" i="1" dirty="0"/>
              <a:t>, and over the last few weeks we have started to see an intriguing excess of events in the mass range around 125 </a:t>
            </a:r>
            <a:r>
              <a:rPr lang="en-IN" sz="2000" i="1" dirty="0" err="1"/>
              <a:t>GeV</a:t>
            </a:r>
            <a:r>
              <a:rPr lang="en-IN" sz="2000" i="1" dirty="0"/>
              <a:t>,"</a:t>
            </a:r>
            <a:r>
              <a:rPr lang="en-IN" sz="2000" dirty="0"/>
              <a:t> explained ATLAS experiment spokesperson </a:t>
            </a:r>
            <a:r>
              <a:rPr lang="en-IN" sz="2000" dirty="0" err="1"/>
              <a:t>Fabiola</a:t>
            </a:r>
            <a:r>
              <a:rPr lang="en-IN" sz="2000" dirty="0"/>
              <a:t> </a:t>
            </a:r>
            <a:r>
              <a:rPr lang="en-IN" sz="2000" dirty="0" err="1"/>
              <a:t>Gianotti</a:t>
            </a:r>
            <a:r>
              <a:rPr lang="en-IN" sz="2000" dirty="0"/>
              <a:t>. </a:t>
            </a:r>
            <a:r>
              <a:rPr lang="en-IN" sz="2000" i="1" dirty="0"/>
              <a:t>"This excess may be due to a fluctuation, but it could also be something more interesting. We cannot conclude anything at this stage. We need more study and more data. Given the outstanding performance of the LHC this year, we will not need to wait long for enough data and can look forward to resolving this puzzle in 2012."</a:t>
            </a:r>
            <a:r>
              <a:rPr lang="en-IN" sz="2000" dirty="0"/>
              <a:t> </a:t>
            </a:r>
          </a:p>
        </p:txBody>
      </p:sp>
      <p:sp>
        <p:nvSpPr>
          <p:cNvPr id="3" name="Rectangle 2"/>
          <p:cNvSpPr/>
          <p:nvPr/>
        </p:nvSpPr>
        <p:spPr>
          <a:xfrm>
            <a:off x="762000" y="3962400"/>
            <a:ext cx="7391400" cy="2308225"/>
          </a:xfrm>
          <a:prstGeom prst="rect">
            <a:avLst/>
          </a:prstGeom>
          <a:solidFill>
            <a:schemeClr val="accent3">
              <a:lumMod val="20000"/>
              <a:lumOff val="80000"/>
            </a:schemeClr>
          </a:solidFill>
          <a:ln>
            <a:solidFill>
              <a:srgbClr val="FF0000"/>
            </a:solidFill>
          </a:ln>
        </p:spPr>
        <p:txBody>
          <a:bodyPr>
            <a:spAutoFit/>
          </a:bodyPr>
          <a:lstStyle/>
          <a:p>
            <a:pPr algn="just">
              <a:defRPr/>
            </a:pPr>
            <a:r>
              <a:rPr lang="en-IN" dirty="0"/>
              <a:t>Our preliminary results, for several statistical confidence levels [3], exclude the existence of the SM Higgs boson in a wide range of possible Higgs boson masses: </a:t>
            </a:r>
          </a:p>
          <a:p>
            <a:pPr algn="just">
              <a:defRPr/>
            </a:pPr>
            <a:endParaRPr lang="en-IN" dirty="0"/>
          </a:p>
          <a:p>
            <a:pPr algn="just">
              <a:defRPr/>
            </a:pPr>
            <a:r>
              <a:rPr lang="en-IN" dirty="0"/>
              <a:t>127 – 600 </a:t>
            </a:r>
            <a:r>
              <a:rPr lang="en-IN" dirty="0" err="1"/>
              <a:t>GeV</a:t>
            </a:r>
            <a:r>
              <a:rPr lang="en-IN" dirty="0"/>
              <a:t> at 95% confidence </a:t>
            </a:r>
            <a:r>
              <a:rPr lang="en-IN" dirty="0"/>
              <a:t>level,</a:t>
            </a:r>
            <a:endParaRPr lang="en-IN" dirty="0"/>
          </a:p>
          <a:p>
            <a:pPr algn="just">
              <a:defRPr/>
            </a:pPr>
            <a:r>
              <a:rPr lang="en-IN" dirty="0"/>
              <a:t>128 – 525 </a:t>
            </a:r>
            <a:r>
              <a:rPr lang="en-IN" dirty="0" err="1"/>
              <a:t>GeV</a:t>
            </a:r>
            <a:r>
              <a:rPr lang="en-IN" dirty="0"/>
              <a:t> at 99% confidence level. </a:t>
            </a:r>
          </a:p>
        </p:txBody>
      </p:sp>
      <p:sp>
        <p:nvSpPr>
          <p:cNvPr id="60420" name="TextBox 3"/>
          <p:cNvSpPr txBox="1">
            <a:spLocks noChangeArrowheads="1"/>
          </p:cNvSpPr>
          <p:nvPr/>
        </p:nvSpPr>
        <p:spPr bwMode="auto">
          <a:xfrm>
            <a:off x="228600" y="914400"/>
            <a:ext cx="407988" cy="1938338"/>
          </a:xfrm>
          <a:prstGeom prst="rect">
            <a:avLst/>
          </a:prstGeom>
          <a:noFill/>
          <a:ln w="9525">
            <a:noFill/>
            <a:miter lim="800000"/>
            <a:headEnd/>
            <a:tailEnd/>
          </a:ln>
        </p:spPr>
        <p:txBody>
          <a:bodyPr wrap="none">
            <a:spAutoFit/>
          </a:bodyPr>
          <a:lstStyle/>
          <a:p>
            <a:r>
              <a:rPr lang="en-US" b="1">
                <a:solidFill>
                  <a:srgbClr val="FF0000"/>
                </a:solidFill>
              </a:rPr>
              <a:t>A</a:t>
            </a:r>
          </a:p>
          <a:p>
            <a:r>
              <a:rPr lang="en-US" b="1">
                <a:solidFill>
                  <a:srgbClr val="FF0000"/>
                </a:solidFill>
              </a:rPr>
              <a:t>T</a:t>
            </a:r>
          </a:p>
          <a:p>
            <a:r>
              <a:rPr lang="en-US" b="1">
                <a:solidFill>
                  <a:srgbClr val="FF0000"/>
                </a:solidFill>
              </a:rPr>
              <a:t>L</a:t>
            </a:r>
          </a:p>
          <a:p>
            <a:r>
              <a:rPr lang="en-US" b="1">
                <a:solidFill>
                  <a:srgbClr val="FF0000"/>
                </a:solidFill>
              </a:rPr>
              <a:t>A</a:t>
            </a:r>
          </a:p>
          <a:p>
            <a:r>
              <a:rPr lang="en-US" b="1">
                <a:solidFill>
                  <a:srgbClr val="FF0000"/>
                </a:solidFill>
              </a:rPr>
              <a:t>S</a:t>
            </a:r>
            <a:endParaRPr lang="en-IN" b="1">
              <a:solidFill>
                <a:srgbClr val="FF0000"/>
              </a:solidFill>
            </a:endParaRPr>
          </a:p>
        </p:txBody>
      </p:sp>
      <p:sp>
        <p:nvSpPr>
          <p:cNvPr id="60421" name="TextBox 4"/>
          <p:cNvSpPr txBox="1">
            <a:spLocks noChangeArrowheads="1"/>
          </p:cNvSpPr>
          <p:nvPr/>
        </p:nvSpPr>
        <p:spPr bwMode="auto">
          <a:xfrm>
            <a:off x="228600" y="4648200"/>
            <a:ext cx="474663" cy="1200150"/>
          </a:xfrm>
          <a:prstGeom prst="rect">
            <a:avLst/>
          </a:prstGeom>
          <a:noFill/>
          <a:ln w="9525">
            <a:noFill/>
            <a:miter lim="800000"/>
            <a:headEnd/>
            <a:tailEnd/>
          </a:ln>
        </p:spPr>
        <p:txBody>
          <a:bodyPr wrap="none">
            <a:spAutoFit/>
          </a:bodyPr>
          <a:lstStyle/>
          <a:p>
            <a:r>
              <a:rPr lang="en-US" b="1">
                <a:solidFill>
                  <a:srgbClr val="0070C0"/>
                </a:solidFill>
              </a:rPr>
              <a:t>C</a:t>
            </a:r>
          </a:p>
          <a:p>
            <a:r>
              <a:rPr lang="en-US" b="1">
                <a:solidFill>
                  <a:srgbClr val="0070C0"/>
                </a:solidFill>
              </a:rPr>
              <a:t>M</a:t>
            </a:r>
          </a:p>
          <a:p>
            <a:r>
              <a:rPr lang="en-US" b="1">
                <a:solidFill>
                  <a:srgbClr val="0070C0"/>
                </a:solidFill>
              </a:rPr>
              <a:t>S</a:t>
            </a:r>
            <a:endParaRPr lang="en-IN" b="1">
              <a:solidFill>
                <a:srgbClr val="0070C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ATLAS setup"/>
          <p:cNvPicPr>
            <a:picLocks noChangeAspect="1" noChangeArrowheads="1"/>
          </p:cNvPicPr>
          <p:nvPr/>
        </p:nvPicPr>
        <p:blipFill>
          <a:blip r:embed="rId2" cstate="print"/>
          <a:srcRect/>
          <a:stretch>
            <a:fillRect/>
          </a:stretch>
        </p:blipFill>
        <p:spPr bwMode="auto">
          <a:xfrm>
            <a:off x="1905000" y="609600"/>
            <a:ext cx="4572000" cy="2581275"/>
          </a:xfrm>
          <a:prstGeom prst="rect">
            <a:avLst/>
          </a:prstGeom>
          <a:noFill/>
          <a:ln w="9525">
            <a:noFill/>
            <a:miter lim="800000"/>
            <a:headEnd/>
            <a:tailEnd/>
          </a:ln>
        </p:spPr>
      </p:pic>
      <p:sp>
        <p:nvSpPr>
          <p:cNvPr id="28675" name="Rectangle 3"/>
          <p:cNvSpPr>
            <a:spLocks noChangeArrowheads="1"/>
          </p:cNvSpPr>
          <p:nvPr/>
        </p:nvSpPr>
        <p:spPr bwMode="auto">
          <a:xfrm>
            <a:off x="838200" y="3581400"/>
            <a:ext cx="6521450" cy="2044700"/>
          </a:xfrm>
          <a:prstGeom prst="rect">
            <a:avLst/>
          </a:prstGeom>
          <a:noFill/>
          <a:ln w="9525">
            <a:noFill/>
            <a:miter lim="800000"/>
            <a:headEnd/>
            <a:tailEnd/>
          </a:ln>
        </p:spPr>
        <p:txBody>
          <a:bodyPr wrap="none" anchor="ctr">
            <a:spAutoFit/>
          </a:bodyPr>
          <a:lstStyle/>
          <a:p>
            <a:pPr algn="ctr"/>
            <a:r>
              <a:rPr lang="en-US" sz="1600" b="1"/>
              <a:t>ATLAS detector</a:t>
            </a:r>
          </a:p>
          <a:p>
            <a:pPr algn="ctr"/>
            <a:r>
              <a:rPr lang="en-US" sz="1600"/>
              <a:t>Size: 46 m long, 25 m high and 25 m wide. </a:t>
            </a:r>
          </a:p>
          <a:p>
            <a:pPr algn="ctr"/>
            <a:r>
              <a:rPr lang="en-US" sz="1600"/>
              <a:t>The ATLAS detector is the largest volume particle detector ever constructed. </a:t>
            </a:r>
          </a:p>
          <a:p>
            <a:pPr algn="ctr"/>
            <a:r>
              <a:rPr lang="en-US" sz="1600"/>
              <a:t>Weight: 7000 tonnes </a:t>
            </a:r>
          </a:p>
          <a:p>
            <a:pPr algn="ctr"/>
            <a:r>
              <a:rPr lang="en-US" sz="1600"/>
              <a:t>Design: barrel plus end caps </a:t>
            </a:r>
          </a:p>
          <a:p>
            <a:pPr algn="ctr"/>
            <a:r>
              <a:rPr lang="en-US" sz="1600"/>
              <a:t>Location: Meyrin, Switzerland</a:t>
            </a:r>
            <a:r>
              <a:rPr lang="en-US"/>
              <a:t>. </a:t>
            </a:r>
          </a:p>
          <a:p>
            <a:pPr algn="ctr" eaLnBrk="0" hangingPunct="0"/>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MS setup"/>
          <p:cNvPicPr>
            <a:picLocks noChangeAspect="1" noChangeArrowheads="1"/>
          </p:cNvPicPr>
          <p:nvPr/>
        </p:nvPicPr>
        <p:blipFill>
          <a:blip r:embed="rId2" cstate="print"/>
          <a:srcRect/>
          <a:stretch>
            <a:fillRect/>
          </a:stretch>
        </p:blipFill>
        <p:spPr bwMode="auto">
          <a:xfrm>
            <a:off x="1752600" y="609600"/>
            <a:ext cx="4572000" cy="3038475"/>
          </a:xfrm>
          <a:prstGeom prst="rect">
            <a:avLst/>
          </a:prstGeom>
          <a:noFill/>
          <a:ln w="9525">
            <a:noFill/>
            <a:miter lim="800000"/>
            <a:headEnd/>
            <a:tailEnd/>
          </a:ln>
        </p:spPr>
      </p:pic>
      <p:sp>
        <p:nvSpPr>
          <p:cNvPr id="29699" name="Rectangle 3"/>
          <p:cNvSpPr>
            <a:spLocks noChangeArrowheads="1"/>
          </p:cNvSpPr>
          <p:nvPr/>
        </p:nvSpPr>
        <p:spPr bwMode="auto">
          <a:xfrm>
            <a:off x="1539875" y="4038600"/>
            <a:ext cx="5521325" cy="2282825"/>
          </a:xfrm>
          <a:prstGeom prst="rect">
            <a:avLst/>
          </a:prstGeom>
          <a:noFill/>
          <a:ln w="9525">
            <a:noFill/>
            <a:miter lim="800000"/>
            <a:headEnd/>
            <a:tailEnd/>
          </a:ln>
        </p:spPr>
        <p:txBody>
          <a:bodyPr wrap="none" anchor="ctr">
            <a:spAutoFit/>
          </a:bodyPr>
          <a:lstStyle/>
          <a:p>
            <a:pPr algn="ctr"/>
            <a:r>
              <a:rPr lang="en-US" b="1"/>
              <a:t>CMS detector</a:t>
            </a:r>
          </a:p>
          <a:p>
            <a:pPr algn="ctr"/>
            <a:r>
              <a:rPr lang="en-US"/>
              <a:t>Size: 21 m long, 15 m wide and 15 m high. </a:t>
            </a:r>
          </a:p>
          <a:p>
            <a:pPr algn="ctr"/>
            <a:r>
              <a:rPr lang="en-US"/>
              <a:t>Weight: 12 500 tonnes </a:t>
            </a:r>
          </a:p>
          <a:p>
            <a:pPr algn="ctr"/>
            <a:r>
              <a:rPr lang="en-US"/>
              <a:t>Design: barrel plus end caps </a:t>
            </a:r>
          </a:p>
          <a:p>
            <a:pPr algn="ctr"/>
            <a:r>
              <a:rPr lang="en-US"/>
              <a:t>Location: Cessy, France. </a:t>
            </a:r>
          </a:p>
          <a:p>
            <a:pPr algn="ctr" eaLnBrk="0" hangingPunct="0"/>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1119188" y="-60325"/>
            <a:ext cx="7034212" cy="6918325"/>
          </a:xfrm>
          <a:prstGeom prst="rect">
            <a:avLst/>
          </a:prstGeom>
          <a:noFill/>
          <a:ln w="9525">
            <a:noFill/>
            <a:miter lim="800000"/>
            <a:headEnd/>
            <a:tailEnd/>
          </a:ln>
        </p:spPr>
      </p:pic>
      <p:sp>
        <p:nvSpPr>
          <p:cNvPr id="162819" name="Oval 3"/>
          <p:cNvSpPr>
            <a:spLocks noChangeArrowheads="1"/>
          </p:cNvSpPr>
          <p:nvPr/>
        </p:nvSpPr>
        <p:spPr bwMode="auto">
          <a:xfrm>
            <a:off x="228600" y="6248400"/>
            <a:ext cx="457200" cy="457200"/>
          </a:xfrm>
          <a:prstGeom prst="ellipse">
            <a:avLst/>
          </a:prstGeom>
          <a:gradFill rotWithShape="1">
            <a:gsLst>
              <a:gs pos="0">
                <a:srgbClr val="DDDDDD"/>
              </a:gs>
              <a:gs pos="100000">
                <a:srgbClr val="5F5F5F"/>
              </a:gs>
            </a:gsLst>
            <a:path path="shape">
              <a:fillToRect l="50000" t="50000" r="50000" b="50000"/>
            </a:path>
          </a:gradFill>
          <a:ln w="12700" cap="sq">
            <a:noFill/>
            <a:round/>
            <a:headEnd type="none" w="sm" len="sm"/>
            <a:tailEnd type="none" w="sm" len="sm"/>
          </a:ln>
        </p:spPr>
        <p:txBody>
          <a:bodyPr wrap="none" anchor="ctr"/>
          <a:lstStyle/>
          <a:p>
            <a:pPr algn="ctr" eaLnBrk="0" hangingPunct="0"/>
            <a:endParaRPr lang="fr-FR" sz="1800">
              <a:solidFill>
                <a:schemeClr val="accent1"/>
              </a:solidFill>
              <a:latin typeface="Arial" charset="0"/>
            </a:endParaRPr>
          </a:p>
        </p:txBody>
      </p:sp>
      <p:sp>
        <p:nvSpPr>
          <p:cNvPr id="162820" name="Oval 4"/>
          <p:cNvSpPr>
            <a:spLocks noChangeArrowheads="1"/>
          </p:cNvSpPr>
          <p:nvPr/>
        </p:nvSpPr>
        <p:spPr bwMode="auto">
          <a:xfrm>
            <a:off x="8534400" y="76200"/>
            <a:ext cx="457200" cy="457200"/>
          </a:xfrm>
          <a:prstGeom prst="ellipse">
            <a:avLst/>
          </a:prstGeom>
          <a:gradFill rotWithShape="1">
            <a:gsLst>
              <a:gs pos="0">
                <a:srgbClr val="DDDDDD"/>
              </a:gs>
              <a:gs pos="100000">
                <a:srgbClr val="5F5F5F"/>
              </a:gs>
            </a:gsLst>
            <a:path path="shape">
              <a:fillToRect l="50000" t="50000" r="50000" b="50000"/>
            </a:path>
          </a:gradFill>
          <a:ln w="12700" cap="sq">
            <a:noFill/>
            <a:round/>
            <a:headEnd type="none" w="sm" len="sm"/>
            <a:tailEnd type="none" w="sm" len="sm"/>
          </a:ln>
        </p:spPr>
        <p:txBody>
          <a:bodyPr wrap="none" anchor="ctr"/>
          <a:lstStyle/>
          <a:p>
            <a:pPr algn="ctr" eaLnBrk="0" hangingPunct="0"/>
            <a:endParaRPr lang="fr-FR" sz="1800">
              <a:solidFill>
                <a:schemeClr val="accent1"/>
              </a:solidFill>
              <a:latin typeface="Arial" charset="0"/>
            </a:endParaRPr>
          </a:p>
        </p:txBody>
      </p:sp>
      <p:sp>
        <p:nvSpPr>
          <p:cNvPr id="162821" name="Oval 5"/>
          <p:cNvSpPr>
            <a:spLocks noChangeArrowheads="1"/>
          </p:cNvSpPr>
          <p:nvPr/>
        </p:nvSpPr>
        <p:spPr bwMode="auto">
          <a:xfrm>
            <a:off x="1600200" y="152400"/>
            <a:ext cx="6096000" cy="6477000"/>
          </a:xfrm>
          <a:prstGeom prst="ellipse">
            <a:avLst/>
          </a:prstGeom>
          <a:solidFill>
            <a:srgbClr val="000000"/>
          </a:solidFill>
          <a:ln w="12700" cap="sq">
            <a:solidFill>
              <a:schemeClr val="tx1"/>
            </a:solidFill>
            <a:round/>
            <a:headEnd type="none" w="sm" len="sm"/>
            <a:tailEnd type="none" w="sm" len="sm"/>
          </a:ln>
        </p:spPr>
        <p:txBody>
          <a:bodyPr wrap="none" anchor="ctr"/>
          <a:lstStyle/>
          <a:p>
            <a:endParaRPr lang="en-IN"/>
          </a:p>
        </p:txBody>
      </p:sp>
    </p:spTree>
  </p:cSld>
  <p:clrMapOvr>
    <a:masterClrMapping/>
  </p:clrMapOvr>
  <p:transition advClick="0" advTm="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fill="hold" grpId="0" nodeType="withEffect">
                                  <p:stCondLst>
                                    <p:cond delay="0"/>
                                  </p:stCondLst>
                                  <p:childTnLst>
                                    <p:animMotion origin="layout" path="M 6.93889E-18 -4.44444E-6 L 0.44167 -0.45555 " pathEditMode="relative" rAng="0" ptsTypes="AA">
                                      <p:cBhvr>
                                        <p:cTn id="6" dur="2000" fill="hold"/>
                                        <p:tgtEl>
                                          <p:spTgt spid="162819"/>
                                        </p:tgtEl>
                                        <p:attrNameLst>
                                          <p:attrName>ppt_x</p:attrName>
                                          <p:attrName>ppt_y</p:attrName>
                                        </p:attrNameLst>
                                      </p:cBhvr>
                                      <p:rCtr x="221" y="-228"/>
                                    </p:animMotion>
                                  </p:childTnLst>
                                  <p:subTnLst>
                                    <p:set>
                                      <p:cBhvr override="childStyle">
                                        <p:cTn dur="1" fill="hold" display="0" masterRel="sameClick" afterEffect="1">
                                          <p:stCondLst>
                                            <p:cond evt="end" delay="0">
                                              <p:tn val="5"/>
                                            </p:cond>
                                          </p:stCondLst>
                                        </p:cTn>
                                        <p:tgtEl>
                                          <p:spTgt spid="162819"/>
                                        </p:tgtEl>
                                        <p:attrNameLst>
                                          <p:attrName>style.visibility</p:attrName>
                                        </p:attrNameLst>
                                      </p:cBhvr>
                                      <p:to>
                                        <p:strVal val="hidden"/>
                                      </p:to>
                                    </p:set>
                                  </p:subTnLst>
                                </p:cTn>
                              </p:par>
                              <p:par>
                                <p:cTn id="7" presetID="56" presetClass="path" presetSubtype="0" fill="hold" grpId="0" nodeType="withEffect">
                                  <p:stCondLst>
                                    <p:cond delay="0"/>
                                  </p:stCondLst>
                                  <p:childTnLst>
                                    <p:animMotion origin="layout" path="M -3.33333E-6 -4.44444E-6 L -0.46666 0.44445 " pathEditMode="relative" rAng="0" ptsTypes="AA">
                                      <p:cBhvr>
                                        <p:cTn id="8" dur="2000" fill="hold"/>
                                        <p:tgtEl>
                                          <p:spTgt spid="162820"/>
                                        </p:tgtEl>
                                        <p:attrNameLst>
                                          <p:attrName>ppt_x</p:attrName>
                                          <p:attrName>ppt_y</p:attrName>
                                        </p:attrNameLst>
                                      </p:cBhvr>
                                      <p:rCtr x="-233" y="222"/>
                                    </p:animMotion>
                                  </p:childTnLst>
                                  <p:subTnLst>
                                    <p:set>
                                      <p:cBhvr override="childStyle">
                                        <p:cTn dur="1" fill="hold" display="0" masterRel="sameClick" afterEffect="1">
                                          <p:stCondLst>
                                            <p:cond evt="end" delay="0">
                                              <p:tn val="7"/>
                                            </p:cond>
                                          </p:stCondLst>
                                        </p:cTn>
                                        <p:tgtEl>
                                          <p:spTgt spid="162820"/>
                                        </p:tgtEl>
                                        <p:attrNameLst>
                                          <p:attrName>style.visibility</p:attrName>
                                        </p:attrNameLst>
                                      </p:cBhvr>
                                      <p:to>
                                        <p:strVal val="hidden"/>
                                      </p:to>
                                    </p:set>
                                  </p:subTnLst>
                                </p:cTn>
                              </p:par>
                            </p:childTnLst>
                          </p:cTn>
                        </p:par>
                        <p:par>
                          <p:cTn id="9" fill="hold">
                            <p:stCondLst>
                              <p:cond delay="2000"/>
                            </p:stCondLst>
                            <p:childTnLst>
                              <p:par>
                                <p:cTn id="10" presetID="23" presetClass="entr" presetSubtype="16" fill="hold" nodeType="afterEffect">
                                  <p:stCondLst>
                                    <p:cond delay="0"/>
                                  </p:stCondLst>
                                  <p:childTnLst>
                                    <p:set>
                                      <p:cBhvr>
                                        <p:cTn id="11" dur="1" fill="hold">
                                          <p:stCondLst>
                                            <p:cond delay="0"/>
                                          </p:stCondLst>
                                        </p:cTn>
                                        <p:tgtEl>
                                          <p:spTgt spid="162818"/>
                                        </p:tgtEl>
                                        <p:attrNameLst>
                                          <p:attrName>style.visibility</p:attrName>
                                        </p:attrNameLst>
                                      </p:cBhvr>
                                      <p:to>
                                        <p:strVal val="visible"/>
                                      </p:to>
                                    </p:set>
                                    <p:anim calcmode="lin" valueType="num">
                                      <p:cBhvr>
                                        <p:cTn id="12" dur="500" fill="hold"/>
                                        <p:tgtEl>
                                          <p:spTgt spid="162818"/>
                                        </p:tgtEl>
                                        <p:attrNameLst>
                                          <p:attrName>ppt_w</p:attrName>
                                        </p:attrNameLst>
                                      </p:cBhvr>
                                      <p:tavLst>
                                        <p:tav tm="0">
                                          <p:val>
                                            <p:fltVal val="0"/>
                                          </p:val>
                                        </p:tav>
                                        <p:tav tm="100000">
                                          <p:val>
                                            <p:strVal val="#ppt_w"/>
                                          </p:val>
                                        </p:tav>
                                      </p:tavLst>
                                    </p:anim>
                                    <p:anim calcmode="lin" valueType="num">
                                      <p:cBhvr>
                                        <p:cTn id="13" dur="500" fill="hold"/>
                                        <p:tgtEl>
                                          <p:spTgt spid="162818"/>
                                        </p:tgtEl>
                                        <p:attrNameLst>
                                          <p:attrName>ppt_h</p:attrName>
                                        </p:attrNameLst>
                                      </p:cBhvr>
                                      <p:tavLst>
                                        <p:tav tm="0">
                                          <p:val>
                                            <p:fltVal val="0"/>
                                          </p:val>
                                        </p:tav>
                                        <p:tav tm="100000">
                                          <p:val>
                                            <p:strVal val="#ppt_h"/>
                                          </p:val>
                                        </p:tav>
                                      </p:tavLst>
                                    </p:anim>
                                  </p:childTnLst>
                                </p:cTn>
                              </p:par>
                            </p:childTnLst>
                          </p:cTn>
                        </p:par>
                        <p:par>
                          <p:cTn id="14" fill="hold">
                            <p:stCondLst>
                              <p:cond delay="2500"/>
                            </p:stCondLst>
                            <p:childTnLst>
                              <p:par>
                                <p:cTn id="15" presetID="6" presetClass="emph" presetSubtype="0" fill="hold" nodeType="afterEffect">
                                  <p:stCondLst>
                                    <p:cond delay="0"/>
                                  </p:stCondLst>
                                  <p:childTnLst>
                                    <p:animScale>
                                      <p:cBhvr>
                                        <p:cTn id="16" dur="1000" fill="hold"/>
                                        <p:tgtEl>
                                          <p:spTgt spid="162818"/>
                                        </p:tgtEl>
                                      </p:cBhvr>
                                      <p:by x="600000" y="600000"/>
                                    </p:animScale>
                                  </p:childTnLst>
                                  <p:subTnLst>
                                    <p:set>
                                      <p:cBhvr override="childStyle">
                                        <p:cTn dur="1" fill="hold" display="0" masterRel="sameClick" afterEffect="1">
                                          <p:stCondLst>
                                            <p:cond evt="end" delay="0">
                                              <p:tn val="15"/>
                                            </p:cond>
                                          </p:stCondLst>
                                        </p:cTn>
                                        <p:tgtEl>
                                          <p:spTgt spid="162818"/>
                                        </p:tgtEl>
                                        <p:attrNameLst>
                                          <p:attrName>style.visibility</p:attrName>
                                        </p:attrNameLst>
                                      </p:cBhvr>
                                      <p:to>
                                        <p:strVal val="hidden"/>
                                      </p:to>
                                    </p:set>
                                  </p:subTnLst>
                                </p:cTn>
                              </p:par>
                              <p:par>
                                <p:cTn id="17" presetID="23" presetClass="entr" presetSubtype="16" fill="hold" grpId="0" nodeType="withEffect">
                                  <p:stCondLst>
                                    <p:cond delay="0"/>
                                  </p:stCondLst>
                                  <p:childTnLst>
                                    <p:set>
                                      <p:cBhvr>
                                        <p:cTn id="18" dur="1" fill="hold">
                                          <p:stCondLst>
                                            <p:cond delay="0"/>
                                          </p:stCondLst>
                                        </p:cTn>
                                        <p:tgtEl>
                                          <p:spTgt spid="162821"/>
                                        </p:tgtEl>
                                        <p:attrNameLst>
                                          <p:attrName>style.visibility</p:attrName>
                                        </p:attrNameLst>
                                      </p:cBhvr>
                                      <p:to>
                                        <p:strVal val="visible"/>
                                      </p:to>
                                    </p:set>
                                    <p:anim calcmode="lin" valueType="num">
                                      <p:cBhvr>
                                        <p:cTn id="19" dur="500" fill="hold"/>
                                        <p:tgtEl>
                                          <p:spTgt spid="162821"/>
                                        </p:tgtEl>
                                        <p:attrNameLst>
                                          <p:attrName>ppt_w</p:attrName>
                                        </p:attrNameLst>
                                      </p:cBhvr>
                                      <p:tavLst>
                                        <p:tav tm="0">
                                          <p:val>
                                            <p:fltVal val="0"/>
                                          </p:val>
                                        </p:tav>
                                        <p:tav tm="100000">
                                          <p:val>
                                            <p:strVal val="#ppt_w"/>
                                          </p:val>
                                        </p:tav>
                                      </p:tavLst>
                                    </p:anim>
                                    <p:anim calcmode="lin" valueType="num">
                                      <p:cBhvr>
                                        <p:cTn id="20" dur="500" fill="hold"/>
                                        <p:tgtEl>
                                          <p:spTgt spid="162821"/>
                                        </p:tgtEl>
                                        <p:attrNameLst>
                                          <p:attrName>ppt_h</p:attrName>
                                        </p:attrNameLst>
                                      </p:cBhvr>
                                      <p:tavLst>
                                        <p:tav tm="0">
                                          <p:val>
                                            <p:fltVal val="0"/>
                                          </p:val>
                                        </p:tav>
                                        <p:tav tm="100000">
                                          <p:val>
                                            <p:strVal val="#ppt_h"/>
                                          </p:val>
                                        </p:tav>
                                      </p:tavLst>
                                    </p:anim>
                                  </p:childTnLst>
                                </p:cTn>
                              </p:par>
                            </p:childTnLst>
                          </p:cTn>
                        </p:par>
                        <p:par>
                          <p:cTn id="21" fill="hold">
                            <p:stCondLst>
                              <p:cond delay="3500"/>
                            </p:stCondLst>
                            <p:childTnLst>
                              <p:par>
                                <p:cTn id="22" presetID="6" presetClass="emph" presetSubtype="0" fill="hold" grpId="1" nodeType="afterEffect">
                                  <p:stCondLst>
                                    <p:cond delay="0"/>
                                  </p:stCondLst>
                                  <p:childTnLst>
                                    <p:animScale>
                                      <p:cBhvr>
                                        <p:cTn id="23" dur="500" fill="hold"/>
                                        <p:tgtEl>
                                          <p:spTgt spid="162821"/>
                                        </p:tgtEl>
                                      </p:cBhvr>
                                      <p:by x="450000" y="4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animBg="1"/>
      <p:bldP spid="162820" grpId="0" animBg="1"/>
      <p:bldP spid="162821" grpId="0" animBg="1"/>
      <p:bldP spid="162821"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666</TotalTime>
  <Words>1158</Words>
  <Application>Microsoft Office PowerPoint</Application>
  <PresentationFormat>On-screen Show (4:3)</PresentationFormat>
  <Paragraphs>241</Paragraphs>
  <Slides>23</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Equation</vt:lpstr>
      <vt:lpstr>Monte Carlo simulation in Physics research</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Subhasis</dc:creator>
  <cp:lastModifiedBy>Dr. Subhasis</cp:lastModifiedBy>
  <cp:revision>21</cp:revision>
  <dcterms:created xsi:type="dcterms:W3CDTF">2006-08-16T00:00:00Z</dcterms:created>
  <dcterms:modified xsi:type="dcterms:W3CDTF">2011-12-27T02:38:50Z</dcterms:modified>
</cp:coreProperties>
</file>