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9"/>
  </p:notesMasterIdLst>
  <p:sldIdLst>
    <p:sldId id="659" r:id="rId2"/>
    <p:sldId id="660" r:id="rId3"/>
    <p:sldId id="665" r:id="rId4"/>
    <p:sldId id="662" r:id="rId5"/>
    <p:sldId id="687" r:id="rId6"/>
    <p:sldId id="661" r:id="rId7"/>
    <p:sldId id="667" r:id="rId8"/>
    <p:sldId id="668" r:id="rId9"/>
    <p:sldId id="669" r:id="rId10"/>
    <p:sldId id="670" r:id="rId11"/>
    <p:sldId id="671" r:id="rId12"/>
    <p:sldId id="666" r:id="rId13"/>
    <p:sldId id="689" r:id="rId14"/>
    <p:sldId id="688" r:id="rId15"/>
    <p:sldId id="676" r:id="rId16"/>
    <p:sldId id="646" r:id="rId17"/>
    <p:sldId id="690" r:id="rId18"/>
    <p:sldId id="691" r:id="rId19"/>
    <p:sldId id="692" r:id="rId20"/>
    <p:sldId id="693" r:id="rId21"/>
    <p:sldId id="672" r:id="rId22"/>
    <p:sldId id="647" r:id="rId23"/>
    <p:sldId id="648" r:id="rId24"/>
    <p:sldId id="674" r:id="rId25"/>
    <p:sldId id="645" r:id="rId26"/>
    <p:sldId id="694" r:id="rId27"/>
    <p:sldId id="650" r:id="rId28"/>
    <p:sldId id="677" r:id="rId29"/>
    <p:sldId id="679" r:id="rId30"/>
    <p:sldId id="617" r:id="rId31"/>
    <p:sldId id="652" r:id="rId32"/>
    <p:sldId id="450" r:id="rId33"/>
    <p:sldId id="654" r:id="rId34"/>
    <p:sldId id="658" r:id="rId35"/>
    <p:sldId id="433" r:id="rId36"/>
    <p:sldId id="545" r:id="rId37"/>
    <p:sldId id="539" r:id="rId38"/>
    <p:sldId id="458" r:id="rId39"/>
    <p:sldId id="611" r:id="rId40"/>
    <p:sldId id="461" r:id="rId41"/>
    <p:sldId id="597" r:id="rId42"/>
    <p:sldId id="585" r:id="rId43"/>
    <p:sldId id="514" r:id="rId44"/>
    <p:sldId id="697" r:id="rId45"/>
    <p:sldId id="698" r:id="rId46"/>
    <p:sldId id="699" r:id="rId47"/>
    <p:sldId id="684" r:id="rId48"/>
    <p:sldId id="696" r:id="rId49"/>
    <p:sldId id="695" r:id="rId50"/>
    <p:sldId id="700" r:id="rId51"/>
    <p:sldId id="702" r:id="rId52"/>
    <p:sldId id="703" r:id="rId53"/>
    <p:sldId id="704" r:id="rId54"/>
    <p:sldId id="685" r:id="rId55"/>
    <p:sldId id="686" r:id="rId56"/>
    <p:sldId id="683" r:id="rId57"/>
    <p:sldId id="651" r:id="rId58"/>
  </p:sldIdLst>
  <p:sldSz cx="9720263" cy="6480175"/>
  <p:notesSz cx="7772400" cy="10058400"/>
  <p:defaultTextStyle>
    <a:defPPr>
      <a:defRPr lang="en-GB"/>
    </a:defPPr>
    <a:lvl1pPr algn="l" rtl="0" eaLnBrk="0" fontAlgn="base" hangingPunct="0">
      <a:spcBef>
        <a:spcPct val="0"/>
      </a:spcBef>
      <a:spcAft>
        <a:spcPct val="0"/>
      </a:spcAft>
      <a:defRPr sz="2400" u="sng" kern="1200">
        <a:solidFill>
          <a:srgbClr val="000000"/>
        </a:solidFill>
        <a:latin typeface="Times New Roman" pitchFamily="18" charset="0"/>
        <a:ea typeface="+mn-ea"/>
        <a:cs typeface="+mn-cs"/>
      </a:defRPr>
    </a:lvl1pPr>
    <a:lvl2pPr marL="457200" algn="l" rtl="0" eaLnBrk="0" fontAlgn="base" hangingPunct="0">
      <a:spcBef>
        <a:spcPct val="0"/>
      </a:spcBef>
      <a:spcAft>
        <a:spcPct val="0"/>
      </a:spcAft>
      <a:defRPr sz="2400" u="sng" kern="1200">
        <a:solidFill>
          <a:srgbClr val="000000"/>
        </a:solidFill>
        <a:latin typeface="Times New Roman" pitchFamily="18" charset="0"/>
        <a:ea typeface="+mn-ea"/>
        <a:cs typeface="+mn-cs"/>
      </a:defRPr>
    </a:lvl2pPr>
    <a:lvl3pPr marL="914400" algn="l" rtl="0" eaLnBrk="0" fontAlgn="base" hangingPunct="0">
      <a:spcBef>
        <a:spcPct val="0"/>
      </a:spcBef>
      <a:spcAft>
        <a:spcPct val="0"/>
      </a:spcAft>
      <a:defRPr sz="2400" u="sng" kern="1200">
        <a:solidFill>
          <a:srgbClr val="000000"/>
        </a:solidFill>
        <a:latin typeface="Times New Roman" pitchFamily="18" charset="0"/>
        <a:ea typeface="+mn-ea"/>
        <a:cs typeface="+mn-cs"/>
      </a:defRPr>
    </a:lvl3pPr>
    <a:lvl4pPr marL="1371600" algn="l" rtl="0" eaLnBrk="0" fontAlgn="base" hangingPunct="0">
      <a:spcBef>
        <a:spcPct val="0"/>
      </a:spcBef>
      <a:spcAft>
        <a:spcPct val="0"/>
      </a:spcAft>
      <a:defRPr sz="2400" u="sng" kern="1200">
        <a:solidFill>
          <a:srgbClr val="000000"/>
        </a:solidFill>
        <a:latin typeface="Times New Roman" pitchFamily="18" charset="0"/>
        <a:ea typeface="+mn-ea"/>
        <a:cs typeface="+mn-cs"/>
      </a:defRPr>
    </a:lvl4pPr>
    <a:lvl5pPr marL="1828800" algn="l" rtl="0" eaLnBrk="0" fontAlgn="base" hangingPunct="0">
      <a:spcBef>
        <a:spcPct val="0"/>
      </a:spcBef>
      <a:spcAft>
        <a:spcPct val="0"/>
      </a:spcAft>
      <a:defRPr sz="2400" u="sng" kern="1200">
        <a:solidFill>
          <a:srgbClr val="000000"/>
        </a:solidFill>
        <a:latin typeface="Times New Roman" pitchFamily="18" charset="0"/>
        <a:ea typeface="+mn-ea"/>
        <a:cs typeface="+mn-cs"/>
      </a:defRPr>
    </a:lvl5pPr>
    <a:lvl6pPr marL="2286000" algn="l" defTabSz="914400" rtl="0" eaLnBrk="1" latinLnBrk="0" hangingPunct="1">
      <a:defRPr sz="2400" u="sng" kern="1200">
        <a:solidFill>
          <a:srgbClr val="000000"/>
        </a:solidFill>
        <a:latin typeface="Times New Roman" pitchFamily="18" charset="0"/>
        <a:ea typeface="+mn-ea"/>
        <a:cs typeface="+mn-cs"/>
      </a:defRPr>
    </a:lvl6pPr>
    <a:lvl7pPr marL="2743200" algn="l" defTabSz="914400" rtl="0" eaLnBrk="1" latinLnBrk="0" hangingPunct="1">
      <a:defRPr sz="2400" u="sng" kern="1200">
        <a:solidFill>
          <a:srgbClr val="000000"/>
        </a:solidFill>
        <a:latin typeface="Times New Roman" pitchFamily="18" charset="0"/>
        <a:ea typeface="+mn-ea"/>
        <a:cs typeface="+mn-cs"/>
      </a:defRPr>
    </a:lvl7pPr>
    <a:lvl8pPr marL="3200400" algn="l" defTabSz="914400" rtl="0" eaLnBrk="1" latinLnBrk="0" hangingPunct="1">
      <a:defRPr sz="2400" u="sng" kern="1200">
        <a:solidFill>
          <a:srgbClr val="000000"/>
        </a:solidFill>
        <a:latin typeface="Times New Roman" pitchFamily="18" charset="0"/>
        <a:ea typeface="+mn-ea"/>
        <a:cs typeface="+mn-cs"/>
      </a:defRPr>
    </a:lvl8pPr>
    <a:lvl9pPr marL="3657600" algn="l" defTabSz="914400" rtl="0" eaLnBrk="1" latinLnBrk="0" hangingPunct="1">
      <a:defRPr sz="2400" u="sng" kern="1200">
        <a:solidFill>
          <a:srgbClr val="0000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showPr>
  <p:clrMru>
    <a:srgbClr val="FFFFCC"/>
    <a:srgbClr val="FF00FF"/>
    <a:srgbClr val="CC6600"/>
    <a:srgbClr val="336600"/>
    <a:srgbClr val="FF0066"/>
    <a:srgbClr val="9900FF"/>
    <a:srgbClr val="CC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846" autoAdjust="0"/>
    <p:restoredTop sz="94253" autoAdjust="0"/>
  </p:normalViewPr>
  <p:slideViewPr>
    <p:cSldViewPr snapToGrid="0">
      <p:cViewPr>
        <p:scale>
          <a:sx n="50" d="100"/>
          <a:sy n="50" d="100"/>
        </p:scale>
        <p:origin x="-402" y="2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25" d="100"/>
        <a:sy n="25" d="100"/>
      </p:scale>
      <p:origin x="0" y="570"/>
    </p:cViewPr>
  </p:sorterViewPr>
  <p:notesViewPr>
    <p:cSldViewPr snapToGrid="0">
      <p:cViewPr varScale="1">
        <p:scale>
          <a:sx n="59" d="100"/>
          <a:sy n="59" d="100"/>
        </p:scale>
        <p:origin x="-1752" y="-72"/>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w="9525">
            <a:solidFill>
              <a:srgbClr val="000000"/>
            </a:solidFill>
            <a:miter lim="800000"/>
            <a:headEnd/>
            <a:tailEnd/>
          </a:ln>
          <a:effectLst/>
        </p:spPr>
      </p:sp>
      <p:sp>
        <p:nvSpPr>
          <p:cNvPr id="2050" name="Rectangle 2"/>
          <p:cNvSpPr txBox="1">
            <a:spLocks noGrp="1" noChangeArrowheads="1"/>
          </p:cNvSpPr>
          <p:nvPr>
            <p:ph type="body" idx="1"/>
          </p:nvPr>
        </p:nvSpPr>
        <p:spPr bwMode="auto">
          <a:xfrm>
            <a:off x="1185863" y="4787900"/>
            <a:ext cx="5407025" cy="3825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1300163" y="1006475"/>
            <a:ext cx="5170487" cy="3448050"/>
          </a:xfrm>
          <a:ln/>
        </p:spPr>
      </p:sp>
      <p:sp>
        <p:nvSpPr>
          <p:cNvPr id="38915" name="Rectangle 2"/>
          <p:cNvSpPr txBox="1">
            <a:spLocks noGrp="1" noChangeArrowheads="1"/>
          </p:cNvSpPr>
          <p:nvPr>
            <p:ph type="body" idx="1"/>
          </p:nvPr>
        </p:nvSpPr>
        <p:spPr>
          <a:xfrm>
            <a:off x="1185863" y="4787900"/>
            <a:ext cx="5407025" cy="3827463"/>
          </a:xfrm>
          <a:noFill/>
          <a:ln/>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spect="1" noChangeArrowheads="1" noTextEdit="1"/>
          </p:cNvSpPr>
          <p:nvPr>
            <p:ph type="sldImg"/>
          </p:nvPr>
        </p:nvSpPr>
        <p:spPr bwMode="auto">
          <a:xfrm>
            <a:off x="917024" y="754980"/>
            <a:ext cx="5940292" cy="3771207"/>
          </a:xfrm>
          <a:prstGeom prst="rect">
            <a:avLst/>
          </a:prstGeom>
          <a:solidFill>
            <a:srgbClr val="FFFFFF"/>
          </a:solidFill>
          <a:ln>
            <a:solidFill>
              <a:srgbClr val="000000"/>
            </a:solidFill>
            <a:miter lim="800000"/>
            <a:headEnd/>
            <a:tailEnd/>
          </a:ln>
        </p:spPr>
      </p:sp>
      <p:sp>
        <p:nvSpPr>
          <p:cNvPr id="538627" name="Rectangle 3"/>
          <p:cNvSpPr txBox="1">
            <a:spLocks noGrp="1" noChangeArrowheads="1"/>
          </p:cNvSpPr>
          <p:nvPr>
            <p:ph type="body" idx="1"/>
          </p:nvPr>
        </p:nvSpPr>
        <p:spPr>
          <a:xfrm>
            <a:off x="1037226" y="4777232"/>
            <a:ext cx="5697949" cy="4526187"/>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300163" y="1006475"/>
            <a:ext cx="5170487" cy="3448050"/>
          </a:xfrm>
          <a:ln/>
        </p:spPr>
      </p:sp>
      <p:sp>
        <p:nvSpPr>
          <p:cNvPr id="48131" name="Rectangle 3"/>
          <p:cNvSpPr txBox="1">
            <a:spLocks noGrp="1" noChangeArrowheads="1"/>
          </p:cNvSpPr>
          <p:nvPr>
            <p:ph type="body" idx="1"/>
          </p:nvPr>
        </p:nvSpPr>
        <p:spPr>
          <a:xfrm>
            <a:off x="1185863" y="4787900"/>
            <a:ext cx="5407025" cy="3827463"/>
          </a:xfrm>
          <a:noFill/>
          <a:ln/>
        </p:spPr>
        <p:txBody>
          <a:bodyPr wrap="none" anchor="ct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txBox="1">
            <a:spLocks noGrp="1" noRot="1" noChangeAspect="1" noChangeArrowheads="1" noTextEdit="1"/>
          </p:cNvSpPr>
          <p:nvPr>
            <p:ph type="sldImg"/>
          </p:nvPr>
        </p:nvSpPr>
        <p:spPr>
          <a:xfrm>
            <a:off x="1057275" y="763588"/>
            <a:ext cx="5657850" cy="3771900"/>
          </a:xfrm>
          <a:ln/>
        </p:spPr>
      </p:sp>
      <p:sp>
        <p:nvSpPr>
          <p:cNvPr id="49155" name="Rectangle 3"/>
          <p:cNvSpPr txBox="1">
            <a:spLocks noGrp="1" noChangeArrowheads="1"/>
          </p:cNvSpPr>
          <p:nvPr>
            <p:ph type="body" idx="1"/>
          </p:nvPr>
        </p:nvSpPr>
        <p:spPr>
          <a:xfrm>
            <a:off x="777875" y="4776788"/>
            <a:ext cx="6218238" cy="4525962"/>
          </a:xfrm>
          <a:noFill/>
          <a:ln/>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2"/>
          <p:cNvSpPr txBox="1">
            <a:spLocks noGrp="1" noRot="1" noChangeAspect="1" noChangeArrowheads="1"/>
          </p:cNvSpPr>
          <p:nvPr>
            <p:ph type="sldImg"/>
          </p:nvPr>
        </p:nvSpPr>
        <p:spPr bwMode="auto">
          <a:xfrm>
            <a:off x="1058863" y="765175"/>
            <a:ext cx="5653087" cy="3770313"/>
          </a:xfrm>
          <a:prstGeom prst="rect">
            <a:avLst/>
          </a:prstGeom>
          <a:solidFill>
            <a:srgbClr val="FFFFFF"/>
          </a:solidFill>
          <a:ln>
            <a:solidFill>
              <a:srgbClr val="000000"/>
            </a:solidFill>
            <a:miter lim="800000"/>
            <a:headEnd/>
            <a:tailEnd/>
          </a:ln>
        </p:spPr>
      </p:sp>
      <p:sp>
        <p:nvSpPr>
          <p:cNvPr id="599043" name="Rectangle 3"/>
          <p:cNvSpPr txBox="1">
            <a:spLocks noGrp="1" noChangeArrowheads="1"/>
          </p:cNvSpPr>
          <p:nvPr>
            <p:ph type="body" idx="1"/>
          </p:nvPr>
        </p:nvSpPr>
        <p:spPr>
          <a:xfrm>
            <a:off x="776288" y="4776788"/>
            <a:ext cx="6219825" cy="4527550"/>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bwMode="auto">
          <a:xfrm>
            <a:off x="1300163" y="1006475"/>
            <a:ext cx="5170487" cy="3448050"/>
          </a:xfrm>
          <a:prstGeom prst="rect">
            <a:avLst/>
          </a:prstGeom>
          <a:solidFill>
            <a:srgbClr val="FFFFFF"/>
          </a:solidFill>
          <a:ln>
            <a:solidFill>
              <a:srgbClr val="000000"/>
            </a:solidFill>
            <a:miter lim="800000"/>
            <a:headEnd/>
            <a:tailEnd/>
          </a:ln>
        </p:spPr>
      </p:sp>
      <p:sp>
        <p:nvSpPr>
          <p:cNvPr id="331779" name="Rectangle 3"/>
          <p:cNvSpPr txBox="1">
            <a:spLocks noGrp="1" noChangeArrowheads="1"/>
          </p:cNvSpPr>
          <p:nvPr>
            <p:ph type="body" idx="1"/>
          </p:nvPr>
        </p:nvSpPr>
        <p:spPr>
          <a:xfrm>
            <a:off x="1185863" y="4787900"/>
            <a:ext cx="5407025" cy="3827463"/>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bwMode="auto">
          <a:xfrm>
            <a:off x="1300163" y="1006475"/>
            <a:ext cx="5170487" cy="3448050"/>
          </a:xfrm>
          <a:prstGeom prst="rect">
            <a:avLst/>
          </a:prstGeom>
          <a:solidFill>
            <a:srgbClr val="FFFFFF"/>
          </a:solidFill>
          <a:ln>
            <a:solidFill>
              <a:srgbClr val="000000"/>
            </a:solidFill>
            <a:miter lim="800000"/>
            <a:headEnd/>
            <a:tailEnd/>
          </a:ln>
        </p:spPr>
      </p:sp>
      <p:sp>
        <p:nvSpPr>
          <p:cNvPr id="467971" name="Rectangle 3"/>
          <p:cNvSpPr txBox="1">
            <a:spLocks noGrp="1" noChangeArrowheads="1"/>
          </p:cNvSpPr>
          <p:nvPr>
            <p:ph type="body" idx="1"/>
          </p:nvPr>
        </p:nvSpPr>
        <p:spPr>
          <a:xfrm>
            <a:off x="1185863" y="4787900"/>
            <a:ext cx="5407025" cy="3827463"/>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bwMode="auto">
          <a:xfrm>
            <a:off x="1300163" y="1006475"/>
            <a:ext cx="5170487" cy="3448050"/>
          </a:xfrm>
          <a:prstGeom prst="rect">
            <a:avLst/>
          </a:prstGeom>
          <a:solidFill>
            <a:srgbClr val="FFFFFF"/>
          </a:solidFill>
          <a:ln>
            <a:solidFill>
              <a:srgbClr val="000000"/>
            </a:solidFill>
            <a:miter lim="800000"/>
            <a:headEnd/>
            <a:tailEnd/>
          </a:ln>
        </p:spPr>
      </p:sp>
      <p:sp>
        <p:nvSpPr>
          <p:cNvPr id="349187" name="Rectangle 3"/>
          <p:cNvSpPr txBox="1">
            <a:spLocks noGrp="1" noChangeArrowheads="1"/>
          </p:cNvSpPr>
          <p:nvPr>
            <p:ph type="body" idx="1"/>
          </p:nvPr>
        </p:nvSpPr>
        <p:spPr>
          <a:xfrm>
            <a:off x="1185863" y="4787900"/>
            <a:ext cx="5407025" cy="3827463"/>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62" name="Rectangle 2"/>
          <p:cNvSpPr txBox="1">
            <a:spLocks noGrp="1" noRot="1" noChangeAspect="1" noChangeArrowheads="1"/>
          </p:cNvSpPr>
          <p:nvPr>
            <p:ph type="sldImg"/>
          </p:nvPr>
        </p:nvSpPr>
        <p:spPr bwMode="auto">
          <a:xfrm>
            <a:off x="1058863" y="765175"/>
            <a:ext cx="5653087" cy="3770313"/>
          </a:xfrm>
          <a:prstGeom prst="rect">
            <a:avLst/>
          </a:prstGeom>
          <a:solidFill>
            <a:srgbClr val="FFFFFF"/>
          </a:solidFill>
          <a:ln>
            <a:solidFill>
              <a:srgbClr val="000000"/>
            </a:solidFill>
            <a:miter lim="800000"/>
            <a:headEnd/>
            <a:tailEnd/>
          </a:ln>
        </p:spPr>
      </p:sp>
      <p:sp>
        <p:nvSpPr>
          <p:cNvPr id="552963" name="Rectangle 3"/>
          <p:cNvSpPr txBox="1">
            <a:spLocks noGrp="1" noChangeArrowheads="1"/>
          </p:cNvSpPr>
          <p:nvPr>
            <p:ph type="body" idx="1"/>
          </p:nvPr>
        </p:nvSpPr>
        <p:spPr>
          <a:xfrm>
            <a:off x="776288" y="4776788"/>
            <a:ext cx="6219825" cy="4527550"/>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055688" y="754063"/>
            <a:ext cx="5657850" cy="3771900"/>
          </a:xfrm>
          <a:ln/>
        </p:spPr>
      </p:sp>
      <p:sp>
        <p:nvSpPr>
          <p:cNvPr id="60419" name="Rectangle 3"/>
          <p:cNvSpPr txBox="1">
            <a:spLocks noGrp="1" noChangeArrowheads="1"/>
          </p:cNvSpPr>
          <p:nvPr>
            <p:ph type="body" idx="1"/>
          </p:nvPr>
        </p:nvSpPr>
        <p:spPr>
          <a:xfrm>
            <a:off x="776288" y="4776788"/>
            <a:ext cx="6219825" cy="4527550"/>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055688" y="754063"/>
            <a:ext cx="5657850" cy="3771900"/>
          </a:xfrm>
          <a:ln/>
        </p:spPr>
      </p:sp>
      <p:sp>
        <p:nvSpPr>
          <p:cNvPr id="61443" name="Rectangle 3"/>
          <p:cNvSpPr txBox="1">
            <a:spLocks noGrp="1" noChangeArrowheads="1"/>
          </p:cNvSpPr>
          <p:nvPr>
            <p:ph type="body" idx="1"/>
          </p:nvPr>
        </p:nvSpPr>
        <p:spPr>
          <a:xfrm>
            <a:off x="776288" y="4776788"/>
            <a:ext cx="6219825" cy="4527550"/>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057275" y="754063"/>
            <a:ext cx="5657850" cy="3771900"/>
          </a:xfrm>
          <a:ln/>
        </p:spPr>
      </p:sp>
      <p:sp>
        <p:nvSpPr>
          <p:cNvPr id="40963" name="Rectangle 3"/>
          <p:cNvSpPr txBox="1">
            <a:spLocks noGrp="1" noChangeArrowheads="1"/>
          </p:cNvSpPr>
          <p:nvPr>
            <p:ph type="body" idx="1"/>
          </p:nvPr>
        </p:nvSpPr>
        <p:spPr>
          <a:xfrm>
            <a:off x="777875" y="4778375"/>
            <a:ext cx="6216650" cy="4525963"/>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a:lstStyle/>
          <a:p>
            <a:fld id="{2FA52F47-E9AE-4D4A-957A-5D9F644D54F7}" type="slidenum">
              <a:rPr lang="en-IN"/>
              <a:pPr/>
              <a:t>46</a:t>
            </a:fld>
            <a:endParaRPr lang="en-IN"/>
          </a:p>
        </p:txBody>
      </p:sp>
      <p:sp>
        <p:nvSpPr>
          <p:cNvPr id="62467" name="Rectangle 1"/>
          <p:cNvSpPr>
            <a:spLocks noGrp="1" noRot="1" noChangeAspect="1" noChangeArrowheads="1" noTextEdit="1"/>
          </p:cNvSpPr>
          <p:nvPr>
            <p:ph type="sldImg"/>
          </p:nvPr>
        </p:nvSpPr>
        <p:spPr>
          <a:xfrm>
            <a:off x="1058863" y="765175"/>
            <a:ext cx="5653087" cy="3770313"/>
          </a:xfrm>
          <a:ln/>
        </p:spPr>
      </p:sp>
      <p:sp>
        <p:nvSpPr>
          <p:cNvPr id="62468" name="Rectangle 2"/>
          <p:cNvSpPr txBox="1">
            <a:spLocks noGrp="1" noChangeArrowheads="1"/>
          </p:cNvSpPr>
          <p:nvPr>
            <p:ph type="body" idx="1"/>
          </p:nvPr>
        </p:nvSpPr>
        <p:spPr>
          <a:xfrm>
            <a:off x="776288" y="4776788"/>
            <a:ext cx="6219825" cy="4527550"/>
          </a:xfrm>
          <a:noFill/>
          <a:ln/>
        </p:spPr>
        <p:txBody>
          <a:bodyPr wrap="none" anchor="ct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02" name="Rectangle 2"/>
          <p:cNvSpPr txBox="1">
            <a:spLocks noGrp="1" noRot="1" noChangeAspect="1" noChangeArrowheads="1"/>
          </p:cNvSpPr>
          <p:nvPr>
            <p:ph type="sldImg"/>
          </p:nvPr>
        </p:nvSpPr>
        <p:spPr bwMode="auto">
          <a:xfrm>
            <a:off x="915084" y="764210"/>
            <a:ext cx="5940292" cy="3771208"/>
          </a:xfrm>
          <a:prstGeom prst="rect">
            <a:avLst/>
          </a:prstGeom>
          <a:solidFill>
            <a:srgbClr val="FFFFFF"/>
          </a:solidFill>
          <a:ln>
            <a:solidFill>
              <a:srgbClr val="000000"/>
            </a:solidFill>
            <a:miter lim="800000"/>
            <a:headEnd/>
            <a:tailEnd/>
          </a:ln>
        </p:spPr>
      </p:sp>
      <p:sp>
        <p:nvSpPr>
          <p:cNvPr id="665603" name="Rectangle 3"/>
          <p:cNvSpPr txBox="1">
            <a:spLocks noGrp="1" noChangeArrowheads="1"/>
          </p:cNvSpPr>
          <p:nvPr>
            <p:ph type="body" idx="1"/>
          </p:nvPr>
        </p:nvSpPr>
        <p:spPr>
          <a:xfrm>
            <a:off x="777435" y="4777232"/>
            <a:ext cx="6217531" cy="4526187"/>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a:lstStyle/>
          <a:p>
            <a:fld id="{3030099E-8C89-4F37-BA83-E5418F83687C}" type="slidenum">
              <a:rPr lang="en-IN"/>
              <a:pPr/>
              <a:t>50</a:t>
            </a:fld>
            <a:endParaRPr lang="en-IN"/>
          </a:p>
        </p:txBody>
      </p:sp>
      <p:sp>
        <p:nvSpPr>
          <p:cNvPr id="59395" name="Rectangle 1"/>
          <p:cNvSpPr>
            <a:spLocks noGrp="1" noRot="1" noChangeAspect="1" noChangeArrowheads="1" noTextEdit="1"/>
          </p:cNvSpPr>
          <p:nvPr>
            <p:ph type="sldImg"/>
          </p:nvPr>
        </p:nvSpPr>
        <p:spPr>
          <a:xfrm>
            <a:off x="1058863" y="765175"/>
            <a:ext cx="5653087" cy="3770313"/>
          </a:xfrm>
          <a:ln/>
        </p:spPr>
      </p:sp>
      <p:sp>
        <p:nvSpPr>
          <p:cNvPr id="59396" name="Rectangle 2"/>
          <p:cNvSpPr txBox="1">
            <a:spLocks noGrp="1" noChangeArrowheads="1"/>
          </p:cNvSpPr>
          <p:nvPr>
            <p:ph type="body" idx="1"/>
          </p:nvPr>
        </p:nvSpPr>
        <p:spPr>
          <a:xfrm>
            <a:off x="776288" y="4776788"/>
            <a:ext cx="6219825" cy="4527550"/>
          </a:xfrm>
          <a:noFill/>
          <a:ln/>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057275" y="754063"/>
            <a:ext cx="5657850" cy="3771900"/>
          </a:xfrm>
          <a:ln/>
        </p:spPr>
      </p:sp>
      <p:sp>
        <p:nvSpPr>
          <p:cNvPr id="41987" name="Rectangle 3"/>
          <p:cNvSpPr txBox="1">
            <a:spLocks noGrp="1" noChangeArrowheads="1"/>
          </p:cNvSpPr>
          <p:nvPr>
            <p:ph type="body" idx="1"/>
          </p:nvPr>
        </p:nvSpPr>
        <p:spPr>
          <a:xfrm>
            <a:off x="777875" y="4778375"/>
            <a:ext cx="6216650" cy="4525963"/>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057275" y="754063"/>
            <a:ext cx="5657850" cy="3771900"/>
          </a:xfrm>
          <a:ln/>
        </p:spPr>
      </p:sp>
      <p:sp>
        <p:nvSpPr>
          <p:cNvPr id="43011" name="Rectangle 3"/>
          <p:cNvSpPr txBox="1">
            <a:spLocks noGrp="1" noChangeArrowheads="1"/>
          </p:cNvSpPr>
          <p:nvPr>
            <p:ph type="body" idx="1"/>
          </p:nvPr>
        </p:nvSpPr>
        <p:spPr>
          <a:xfrm>
            <a:off x="777875" y="4778375"/>
            <a:ext cx="6216650" cy="4525963"/>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057275" y="754063"/>
            <a:ext cx="5657850" cy="3771900"/>
          </a:xfrm>
          <a:ln/>
        </p:spPr>
      </p:sp>
      <p:sp>
        <p:nvSpPr>
          <p:cNvPr id="44035" name="Rectangle 3"/>
          <p:cNvSpPr txBox="1">
            <a:spLocks noGrp="1" noChangeArrowheads="1"/>
          </p:cNvSpPr>
          <p:nvPr>
            <p:ph type="body" idx="1"/>
          </p:nvPr>
        </p:nvSpPr>
        <p:spPr>
          <a:xfrm>
            <a:off x="777875" y="4778375"/>
            <a:ext cx="6216650" cy="4525963"/>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057275" y="754063"/>
            <a:ext cx="5657850" cy="3771900"/>
          </a:xfrm>
          <a:ln/>
        </p:spPr>
      </p:sp>
      <p:sp>
        <p:nvSpPr>
          <p:cNvPr id="45059" name="Rectangle 3"/>
          <p:cNvSpPr txBox="1">
            <a:spLocks noGrp="1" noChangeArrowheads="1"/>
          </p:cNvSpPr>
          <p:nvPr>
            <p:ph type="body" idx="1"/>
          </p:nvPr>
        </p:nvSpPr>
        <p:spPr>
          <a:xfrm>
            <a:off x="777875" y="4778375"/>
            <a:ext cx="6216650" cy="4525963"/>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bwMode="auto">
          <a:xfrm>
            <a:off x="1300163" y="1006475"/>
            <a:ext cx="5170487" cy="3448050"/>
          </a:xfrm>
          <a:prstGeom prst="rect">
            <a:avLst/>
          </a:prstGeom>
          <a:solidFill>
            <a:srgbClr val="FFFFFF"/>
          </a:solidFill>
          <a:ln>
            <a:solidFill>
              <a:srgbClr val="000000"/>
            </a:solidFill>
            <a:miter lim="800000"/>
            <a:headEnd/>
            <a:tailEnd/>
          </a:ln>
        </p:spPr>
      </p:sp>
      <p:sp>
        <p:nvSpPr>
          <p:cNvPr id="644099" name="Rectangle 3"/>
          <p:cNvSpPr txBox="1">
            <a:spLocks noGrp="1" noChangeArrowheads="1"/>
          </p:cNvSpPr>
          <p:nvPr>
            <p:ph type="body" idx="1"/>
          </p:nvPr>
        </p:nvSpPr>
        <p:spPr>
          <a:xfrm>
            <a:off x="1185863" y="4787900"/>
            <a:ext cx="5407025" cy="3827463"/>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bwMode="auto">
          <a:xfrm>
            <a:off x="917024" y="754980"/>
            <a:ext cx="5940292" cy="3771207"/>
          </a:xfrm>
          <a:prstGeom prst="rect">
            <a:avLst/>
          </a:prstGeom>
          <a:solidFill>
            <a:srgbClr val="FFFFFF"/>
          </a:solidFill>
          <a:ln>
            <a:solidFill>
              <a:srgbClr val="000000"/>
            </a:solidFill>
            <a:miter lim="800000"/>
            <a:headEnd/>
            <a:tailEnd/>
          </a:ln>
        </p:spPr>
      </p:sp>
      <p:sp>
        <p:nvSpPr>
          <p:cNvPr id="512003" name="Rectangle 3"/>
          <p:cNvSpPr txBox="1">
            <a:spLocks noGrp="1" noChangeArrowheads="1"/>
          </p:cNvSpPr>
          <p:nvPr>
            <p:ph type="body" idx="1"/>
          </p:nvPr>
        </p:nvSpPr>
        <p:spPr>
          <a:xfrm>
            <a:off x="1037226" y="4777232"/>
            <a:ext cx="5697949" cy="4526187"/>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bwMode="auto">
          <a:xfrm>
            <a:off x="917024" y="754980"/>
            <a:ext cx="5940292" cy="3771207"/>
          </a:xfrm>
          <a:prstGeom prst="rect">
            <a:avLst/>
          </a:prstGeom>
          <a:solidFill>
            <a:srgbClr val="FFFFFF"/>
          </a:solidFill>
          <a:ln>
            <a:solidFill>
              <a:srgbClr val="000000"/>
            </a:solidFill>
            <a:miter lim="800000"/>
            <a:headEnd/>
            <a:tailEnd/>
          </a:ln>
        </p:spPr>
      </p:sp>
      <p:sp>
        <p:nvSpPr>
          <p:cNvPr id="536579" name="Rectangle 3"/>
          <p:cNvSpPr txBox="1">
            <a:spLocks noGrp="1" noChangeArrowheads="1"/>
          </p:cNvSpPr>
          <p:nvPr>
            <p:ph type="body" idx="1"/>
          </p:nvPr>
        </p:nvSpPr>
        <p:spPr>
          <a:xfrm>
            <a:off x="1037226" y="4777232"/>
            <a:ext cx="5697949" cy="452618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8663" y="2012950"/>
            <a:ext cx="8262937" cy="1389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457325" y="3671888"/>
            <a:ext cx="6805613"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538163"/>
            <a:ext cx="2074862" cy="5345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4375" y="538163"/>
            <a:ext cx="6072188" cy="5345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14375" y="1801813"/>
            <a:ext cx="4073525" cy="1963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14375" y="3917950"/>
            <a:ext cx="4073525" cy="196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940300"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14375" y="1801813"/>
            <a:ext cx="4073525" cy="1963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14375" y="3917950"/>
            <a:ext cx="4073525" cy="196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940300"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14375" y="1801813"/>
            <a:ext cx="8299450" cy="1963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4375" y="3917950"/>
            <a:ext cx="8299450" cy="196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4375"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0300"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714375" y="1801813"/>
            <a:ext cx="4073525" cy="4081462"/>
          </a:xfrm>
        </p:spPr>
        <p:txBody>
          <a:bodyPr/>
          <a:lstStyle/>
          <a:p>
            <a:pPr lvl="0"/>
            <a:endParaRPr lang="en-US" noProof="0" smtClean="0"/>
          </a:p>
        </p:txBody>
      </p:sp>
      <p:sp>
        <p:nvSpPr>
          <p:cNvPr id="4" name="Text Placeholder 3"/>
          <p:cNvSpPr>
            <a:spLocks noGrp="1"/>
          </p:cNvSpPr>
          <p:nvPr>
            <p:ph type="body" sz="half" idx="2"/>
          </p:nvPr>
        </p:nvSpPr>
        <p:spPr>
          <a:xfrm>
            <a:off x="4940300"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4375" y="538163"/>
            <a:ext cx="8299450" cy="1081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14375"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40300" y="1801813"/>
            <a:ext cx="4073525" cy="4081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8350" y="4164013"/>
            <a:ext cx="8261350" cy="12874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8350" y="2746375"/>
            <a:ext cx="8261350"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4375" y="1801813"/>
            <a:ext cx="4073525" cy="4081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0300" y="1801813"/>
            <a:ext cx="4073525" cy="4081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5775" y="258763"/>
            <a:ext cx="8748713" cy="10810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5775" y="1450975"/>
            <a:ext cx="429577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5775" y="2055813"/>
            <a:ext cx="429577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37125" y="1450975"/>
            <a:ext cx="4297363"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7125" y="2055813"/>
            <a:ext cx="4297363"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775" y="258763"/>
            <a:ext cx="3198813" cy="109696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0475" y="258763"/>
            <a:ext cx="5434013"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5775" y="1355725"/>
            <a:ext cx="31988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0" y="4535488"/>
            <a:ext cx="5832475" cy="5365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05000" y="579438"/>
            <a:ext cx="58324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05000" y="5072063"/>
            <a:ext cx="58324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14375" y="538163"/>
            <a:ext cx="8299450" cy="10810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714375" y="1801813"/>
            <a:ext cx="8299450" cy="40814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lvl1pPr algn="ctr" defTabSz="449263" rtl="0" fontAlgn="base" hangingPunct="0">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358775"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2pPr>
      <a:lvl3pPr marL="719138"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3pPr>
      <a:lvl4pPr marL="1079500"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4pPr>
      <a:lvl5pPr marL="1439863"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5pPr>
      <a:lvl6pPr marL="1897063"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6pPr>
      <a:lvl7pPr marL="2354263"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7pPr>
      <a:lvl8pPr marL="2811463"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8pPr>
      <a:lvl9pPr marL="3268663"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defRPr>
      </a:lvl9pPr>
    </p:titleStyle>
    <p:bodyStyle>
      <a:lvl1pPr marL="431800" indent="-323850" algn="l" defTabSz="449263" rtl="0" fontAlgn="base" hangingPunct="0">
        <a:spcBef>
          <a:spcPct val="0"/>
        </a:spcBef>
        <a:spcAft>
          <a:spcPts val="1413"/>
        </a:spcAft>
        <a:buClr>
          <a:srgbClr val="000000"/>
        </a:buClr>
        <a:buSzPct val="45000"/>
        <a:buFont typeface="StarSymbol" charset="0"/>
        <a:buChar char="●"/>
        <a:defRPr sz="3200">
          <a:solidFill>
            <a:srgbClr val="000000"/>
          </a:solidFill>
          <a:latin typeface="+mn-lt"/>
          <a:ea typeface="+mn-ea"/>
          <a:cs typeface="+mn-cs"/>
        </a:defRPr>
      </a:lvl1pPr>
      <a:lvl2pPr marL="863600" indent="-287338" algn="l" defTabSz="449263" rtl="0" fontAlgn="base" hangingPunct="0">
        <a:spcBef>
          <a:spcPct val="0"/>
        </a:spcBef>
        <a:spcAft>
          <a:spcPts val="1125"/>
        </a:spcAft>
        <a:buClr>
          <a:srgbClr val="000000"/>
        </a:buClr>
        <a:buSzPct val="75000"/>
        <a:buFont typeface="StarSymbol" charset="0"/>
        <a:buChar char="–"/>
        <a:defRPr sz="2800">
          <a:solidFill>
            <a:srgbClr val="000000"/>
          </a:solidFill>
          <a:latin typeface="+mn-lt"/>
        </a:defRPr>
      </a:lvl2pPr>
      <a:lvl3pPr marL="1295400" indent="-215900" algn="l" defTabSz="449263" rtl="0" fontAlgn="base" hangingPunct="0">
        <a:spcBef>
          <a:spcPct val="0"/>
        </a:spcBef>
        <a:spcAft>
          <a:spcPts val="850"/>
        </a:spcAft>
        <a:buClr>
          <a:srgbClr val="000000"/>
        </a:buClr>
        <a:buSzPct val="45000"/>
        <a:buFont typeface="StarSymbol" charset="0"/>
        <a:buChar char="●"/>
        <a:defRPr sz="2400">
          <a:solidFill>
            <a:srgbClr val="000000"/>
          </a:solidFill>
          <a:latin typeface="+mn-lt"/>
        </a:defRPr>
      </a:lvl3pPr>
      <a:lvl4pPr marL="1727200" indent="-215900" algn="l" defTabSz="449263" rtl="0" fontAlgn="base" hangingPunct="0">
        <a:spcBef>
          <a:spcPct val="0"/>
        </a:spcBef>
        <a:spcAft>
          <a:spcPts val="563"/>
        </a:spcAft>
        <a:buClr>
          <a:srgbClr val="000000"/>
        </a:buClr>
        <a:buSzPct val="75000"/>
        <a:buFont typeface="StarSymbol" charset="0"/>
        <a:buChar char="–"/>
        <a:defRPr sz="2000">
          <a:solidFill>
            <a:srgbClr val="000000"/>
          </a:solidFill>
          <a:latin typeface="+mn-lt"/>
        </a:defRPr>
      </a:lvl4pPr>
      <a:lvl5pPr marL="2159000" indent="-215900" algn="l" defTabSz="449263" rtl="0" fontAlgn="base" hangingPunct="0">
        <a:spcBef>
          <a:spcPct val="0"/>
        </a:spcBef>
        <a:spcAft>
          <a:spcPts val="275"/>
        </a:spcAft>
        <a:buClr>
          <a:srgbClr val="000000"/>
        </a:buClr>
        <a:buSzPct val="45000"/>
        <a:buFont typeface="StarSymbol" charset="0"/>
        <a:buChar char="●"/>
        <a:defRPr sz="2000">
          <a:solidFill>
            <a:srgbClr val="000000"/>
          </a:solidFill>
          <a:latin typeface="+mn-lt"/>
        </a:defRPr>
      </a:lvl5pPr>
      <a:lvl6pPr marL="2616200" indent="-215900" algn="l" defTabSz="449263" rtl="0" fontAlgn="base" hangingPunct="0">
        <a:spcBef>
          <a:spcPct val="0"/>
        </a:spcBef>
        <a:spcAft>
          <a:spcPts val="275"/>
        </a:spcAft>
        <a:buClr>
          <a:srgbClr val="000000"/>
        </a:buClr>
        <a:buSzPct val="45000"/>
        <a:buFont typeface="StarSymbol" charset="0"/>
        <a:buChar char="●"/>
        <a:defRPr sz="2000">
          <a:solidFill>
            <a:srgbClr val="000000"/>
          </a:solidFill>
          <a:latin typeface="+mn-lt"/>
        </a:defRPr>
      </a:lvl6pPr>
      <a:lvl7pPr marL="3073400" indent="-215900" algn="l" defTabSz="449263" rtl="0" fontAlgn="base" hangingPunct="0">
        <a:spcBef>
          <a:spcPct val="0"/>
        </a:spcBef>
        <a:spcAft>
          <a:spcPts val="275"/>
        </a:spcAft>
        <a:buClr>
          <a:srgbClr val="000000"/>
        </a:buClr>
        <a:buSzPct val="45000"/>
        <a:buFont typeface="StarSymbol" charset="0"/>
        <a:buChar char="●"/>
        <a:defRPr sz="2000">
          <a:solidFill>
            <a:srgbClr val="000000"/>
          </a:solidFill>
          <a:latin typeface="+mn-lt"/>
        </a:defRPr>
      </a:lvl7pPr>
      <a:lvl8pPr marL="3530600" indent="-215900" algn="l" defTabSz="449263" rtl="0" fontAlgn="base" hangingPunct="0">
        <a:spcBef>
          <a:spcPct val="0"/>
        </a:spcBef>
        <a:spcAft>
          <a:spcPts val="275"/>
        </a:spcAft>
        <a:buClr>
          <a:srgbClr val="000000"/>
        </a:buClr>
        <a:buSzPct val="45000"/>
        <a:buFont typeface="StarSymbol" charset="0"/>
        <a:buChar char="●"/>
        <a:defRPr sz="2000">
          <a:solidFill>
            <a:srgbClr val="000000"/>
          </a:solidFill>
          <a:latin typeface="+mn-lt"/>
        </a:defRPr>
      </a:lvl8pPr>
      <a:lvl9pPr marL="3987800" indent="-215900" algn="l" defTabSz="449263" rtl="0" fontAlgn="base" hangingPunct="0">
        <a:spcBef>
          <a:spcPct val="0"/>
        </a:spcBef>
        <a:spcAft>
          <a:spcPts val="275"/>
        </a:spcAft>
        <a:buClr>
          <a:srgbClr val="000000"/>
        </a:buClr>
        <a:buSzPct val="45000"/>
        <a:buFont typeface="StarSymbo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6.xml"/><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oleObject" Target="../embeddings/oleObject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2.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wmf"/><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wmf"/></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8.png"/><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571500" y="388938"/>
            <a:ext cx="8491538" cy="1341437"/>
          </a:xfrm>
          <a:solidFill>
            <a:schemeClr val="accent1"/>
          </a:solidFill>
        </p:spPr>
        <p:txBody>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600" dirty="0" smtClean="0">
                <a:latin typeface="Comic Sans MS" pitchFamily="66" charset="0"/>
              </a:rPr>
              <a:t>Gamma-ray Astronomy in India</a:t>
            </a:r>
            <a:br>
              <a:rPr lang="en-GB" sz="3600" dirty="0" smtClean="0">
                <a:latin typeface="Comic Sans MS" pitchFamily="66" charset="0"/>
              </a:rPr>
            </a:br>
            <a:r>
              <a:rPr lang="en-GB" sz="2000" dirty="0" smtClean="0"/>
              <a:t>(Multi-messenger approach for cosmic ray astrophysics)</a:t>
            </a:r>
          </a:p>
        </p:txBody>
      </p:sp>
      <p:sp>
        <p:nvSpPr>
          <p:cNvPr id="9219" name="Rectangle 2"/>
          <p:cNvSpPr>
            <a:spLocks noGrp="1" noChangeArrowheads="1"/>
          </p:cNvSpPr>
          <p:nvPr>
            <p:ph type="subTitle" idx="4294967295"/>
          </p:nvPr>
        </p:nvSpPr>
        <p:spPr>
          <a:xfrm>
            <a:off x="714375" y="3516313"/>
            <a:ext cx="8301038" cy="2368550"/>
          </a:xfrm>
        </p:spPr>
        <p:txBody>
          <a:bodyPr anchor="ctr"/>
          <a:lstStyle/>
          <a:p>
            <a:pPr marL="431800" lvl="1" indent="-215900" algn="ctr" eaLnBrk="1">
              <a:spcAft>
                <a:spcPct val="0"/>
              </a:spcAft>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700" dirty="0" err="1" smtClean="0"/>
              <a:t>B.S.Acharya</a:t>
            </a:r>
            <a:endParaRPr lang="en-GB" sz="2700" dirty="0" smtClean="0"/>
          </a:p>
          <a:p>
            <a:pPr marL="431800" lvl="1" indent="-215900" algn="ctr" eaLnBrk="1">
              <a:spcAft>
                <a:spcPct val="0"/>
              </a:spcAft>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700" i="1" dirty="0" smtClean="0"/>
              <a:t>Tata Institute of Fundamental Research, </a:t>
            </a:r>
            <a:endParaRPr lang="en-GB" sz="2700" dirty="0" smtClean="0"/>
          </a:p>
          <a:p>
            <a:pPr marL="431800" lvl="1" indent="-215900" algn="ctr" eaLnBrk="1">
              <a:spcAft>
                <a:spcPct val="0"/>
              </a:spcAft>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700" dirty="0" smtClean="0"/>
              <a:t>(acharya@tifr.res.in)</a:t>
            </a:r>
          </a:p>
        </p:txBody>
      </p:sp>
      <p:sp>
        <p:nvSpPr>
          <p:cNvPr id="9220" name="Text Box 5"/>
          <p:cNvSpPr txBox="1">
            <a:spLocks noChangeArrowheads="1"/>
          </p:cNvSpPr>
          <p:nvPr/>
        </p:nvSpPr>
        <p:spPr bwMode="auto">
          <a:xfrm>
            <a:off x="2579688" y="5759450"/>
            <a:ext cx="193675" cy="466725"/>
          </a:xfrm>
          <a:prstGeom prst="rect">
            <a:avLst/>
          </a:prstGeom>
          <a:noFill/>
          <a:ln w="9525">
            <a:solidFill>
              <a:srgbClr val="FFFFCC"/>
            </a:solidFill>
            <a:miter lim="800000"/>
            <a:headEnd/>
            <a:tailEnd/>
          </a:ln>
        </p:spPr>
        <p:txBody>
          <a:bodyPr wrap="none">
            <a:spAutoFit/>
          </a:bodyPr>
          <a:lstStyle/>
          <a:p>
            <a:endParaRPr lang="en-US" sz="2400" u="none">
              <a:latin typeface="Script MT Bold" pitchFamily="66" charset="0"/>
            </a:endParaRPr>
          </a:p>
        </p:txBody>
      </p:sp>
      <p:pic>
        <p:nvPicPr>
          <p:cNvPr id="9222" name="Picture 8" descr="Sin título-1 copia"/>
          <p:cNvPicPr>
            <a:picLocks noChangeAspect="1" noChangeArrowheads="1"/>
          </p:cNvPicPr>
          <p:nvPr/>
        </p:nvPicPr>
        <p:blipFill>
          <a:blip r:embed="rId3">
            <a:lum bright="-10000" contrast="30000"/>
          </a:blip>
          <a:srcRect/>
          <a:stretch>
            <a:fillRect/>
          </a:stretch>
        </p:blipFill>
        <p:spPr bwMode="auto">
          <a:xfrm>
            <a:off x="531813" y="1704975"/>
            <a:ext cx="8567737" cy="1744663"/>
          </a:xfrm>
          <a:prstGeom prst="rect">
            <a:avLst/>
          </a:prstGeom>
          <a:noFill/>
          <a:ln w="9525">
            <a:noFill/>
            <a:miter lim="800000"/>
            <a:headEnd/>
            <a:tailEnd/>
          </a:ln>
        </p:spPr>
      </p:pic>
      <p:pic>
        <p:nvPicPr>
          <p:cNvPr id="9223" name="Picture 9" descr="g3_l"/>
          <p:cNvPicPr>
            <a:picLocks noChangeAspect="1" noChangeArrowheads="1"/>
          </p:cNvPicPr>
          <p:nvPr/>
        </p:nvPicPr>
        <p:blipFill>
          <a:blip r:embed="rId4"/>
          <a:srcRect/>
          <a:stretch>
            <a:fillRect/>
          </a:stretch>
        </p:blipFill>
        <p:spPr bwMode="auto">
          <a:xfrm>
            <a:off x="1293813" y="1762125"/>
            <a:ext cx="2184400" cy="1570038"/>
          </a:xfrm>
          <a:prstGeom prst="rect">
            <a:avLst/>
          </a:prstGeom>
          <a:noFill/>
          <a:ln w="9525">
            <a:noFill/>
            <a:miter lim="800000"/>
            <a:headEnd/>
            <a:tailEnd/>
          </a:ln>
        </p:spPr>
      </p:pic>
      <p:pic>
        <p:nvPicPr>
          <p:cNvPr id="9224" name="Picture 10" descr="CAIF0XM7"/>
          <p:cNvPicPr>
            <a:picLocks noChangeAspect="1" noChangeArrowheads="1"/>
          </p:cNvPicPr>
          <p:nvPr/>
        </p:nvPicPr>
        <p:blipFill>
          <a:blip r:embed="rId5"/>
          <a:srcRect/>
          <a:stretch>
            <a:fillRect/>
          </a:stretch>
        </p:blipFill>
        <p:spPr bwMode="auto">
          <a:xfrm>
            <a:off x="7408863" y="2151063"/>
            <a:ext cx="1328737" cy="930275"/>
          </a:xfrm>
          <a:prstGeom prst="rect">
            <a:avLst/>
          </a:prstGeom>
          <a:noFill/>
          <a:ln w="9525">
            <a:noFill/>
            <a:miter lim="800000"/>
            <a:headEnd/>
            <a:tailEnd/>
          </a:ln>
        </p:spPr>
      </p:pic>
      <p:sp>
        <p:nvSpPr>
          <p:cNvPr id="3083" name="Text Box 11"/>
          <p:cNvSpPr txBox="1">
            <a:spLocks noChangeArrowheads="1"/>
          </p:cNvSpPr>
          <p:nvPr/>
        </p:nvSpPr>
        <p:spPr bwMode="auto">
          <a:xfrm>
            <a:off x="4391025" y="1854200"/>
            <a:ext cx="309563" cy="457200"/>
          </a:xfrm>
          <a:prstGeom prst="rect">
            <a:avLst/>
          </a:prstGeom>
          <a:noFill/>
          <a:ln w="9525" algn="ctr">
            <a:noFill/>
            <a:miter lim="800000"/>
            <a:headEnd/>
            <a:tailEnd/>
          </a:ln>
        </p:spPr>
        <p:txBody>
          <a:bodyPr wrap="none">
            <a:spAutoFit/>
          </a:bodyPr>
          <a:lstStyle/>
          <a:p>
            <a:pPr algn="ctr"/>
            <a:r>
              <a:rPr lang="en-US" sz="2400" b="1" u="none" dirty="0">
                <a:solidFill>
                  <a:srgbClr val="FFFF00"/>
                </a:solidFill>
                <a:latin typeface="Century Gothic" pitchFamily="34" charset="0"/>
                <a:sym typeface="Symbol" pitchFamily="18" charset="2"/>
              </a:rPr>
              <a:t></a:t>
            </a:r>
          </a:p>
        </p:txBody>
      </p:sp>
      <p:sp>
        <p:nvSpPr>
          <p:cNvPr id="3084" name="Line 12"/>
          <p:cNvSpPr>
            <a:spLocks noChangeShapeType="1"/>
          </p:cNvSpPr>
          <p:nvPr/>
        </p:nvSpPr>
        <p:spPr bwMode="auto">
          <a:xfrm flipV="1">
            <a:off x="2890838" y="2332038"/>
            <a:ext cx="3121025" cy="1587"/>
          </a:xfrm>
          <a:prstGeom prst="line">
            <a:avLst/>
          </a:prstGeom>
          <a:noFill/>
          <a:ln w="28575">
            <a:solidFill>
              <a:srgbClr val="FFFF00"/>
            </a:solidFill>
            <a:round/>
            <a:headEnd/>
            <a:tailEnd type="stealth" w="lg" len="lg"/>
          </a:ln>
        </p:spPr>
        <p:txBody>
          <a:bodyPr>
            <a:spAutoFit/>
          </a:bodyPr>
          <a:lstStyle/>
          <a:p>
            <a:endParaRPr lang="en-US"/>
          </a:p>
        </p:txBody>
      </p:sp>
      <p:sp>
        <p:nvSpPr>
          <p:cNvPr id="3085" name="Line 13"/>
          <p:cNvSpPr>
            <a:spLocks noChangeShapeType="1"/>
          </p:cNvSpPr>
          <p:nvPr/>
        </p:nvSpPr>
        <p:spPr bwMode="auto">
          <a:xfrm flipV="1">
            <a:off x="2605088" y="2652713"/>
            <a:ext cx="5156200" cy="1587"/>
          </a:xfrm>
          <a:prstGeom prst="line">
            <a:avLst/>
          </a:prstGeom>
          <a:noFill/>
          <a:ln w="28575">
            <a:solidFill>
              <a:srgbClr val="FF0000"/>
            </a:solidFill>
            <a:prstDash val="lgDash"/>
            <a:round/>
            <a:headEnd/>
            <a:tailEnd type="stealth" w="lg" len="lg"/>
          </a:ln>
        </p:spPr>
        <p:txBody>
          <a:bodyPr>
            <a:spAutoFit/>
          </a:bodyPr>
          <a:lstStyle/>
          <a:p>
            <a:endParaRPr lang="en-US"/>
          </a:p>
        </p:txBody>
      </p:sp>
      <p:sp>
        <p:nvSpPr>
          <p:cNvPr id="9228" name="Rectangle 14"/>
          <p:cNvSpPr>
            <a:spLocks noChangeArrowheads="1"/>
          </p:cNvSpPr>
          <p:nvPr/>
        </p:nvSpPr>
        <p:spPr bwMode="auto">
          <a:xfrm>
            <a:off x="6530975" y="2203450"/>
            <a:ext cx="315913" cy="396875"/>
          </a:xfrm>
          <a:prstGeom prst="rect">
            <a:avLst/>
          </a:prstGeom>
          <a:noFill/>
          <a:ln w="9525">
            <a:noFill/>
            <a:miter lim="800000"/>
            <a:headEnd/>
            <a:tailEnd/>
          </a:ln>
        </p:spPr>
        <p:txBody>
          <a:bodyPr wrap="none">
            <a:spAutoFit/>
          </a:bodyPr>
          <a:lstStyle/>
          <a:p>
            <a:r>
              <a:rPr lang="en-US" b="1" u="none" dirty="0">
                <a:solidFill>
                  <a:srgbClr val="FF0000"/>
                </a:solidFill>
                <a:sym typeface="Symbol" pitchFamily="18" charset="2"/>
              </a:rPr>
              <a:t></a:t>
            </a:r>
          </a:p>
        </p:txBody>
      </p:sp>
      <p:sp>
        <p:nvSpPr>
          <p:cNvPr id="3087" name="Freeform 15"/>
          <p:cNvSpPr>
            <a:spLocks/>
          </p:cNvSpPr>
          <p:nvPr/>
        </p:nvSpPr>
        <p:spPr bwMode="auto">
          <a:xfrm rot="10800000">
            <a:off x="2873375" y="2755900"/>
            <a:ext cx="5449888" cy="274638"/>
          </a:xfrm>
          <a:custGeom>
            <a:avLst/>
            <a:gdLst>
              <a:gd name="T0" fmla="*/ 0 w 3544"/>
              <a:gd name="T1" fmla="*/ 468 h 619"/>
              <a:gd name="T2" fmla="*/ 510 w 3544"/>
              <a:gd name="T3" fmla="*/ 14 h 619"/>
              <a:gd name="T4" fmla="*/ 1588 w 3544"/>
              <a:gd name="T5" fmla="*/ 553 h 619"/>
              <a:gd name="T6" fmla="*/ 2126 w 3544"/>
              <a:gd name="T7" fmla="*/ 411 h 619"/>
              <a:gd name="T8" fmla="*/ 2665 w 3544"/>
              <a:gd name="T9" fmla="*/ 581 h 619"/>
              <a:gd name="T10" fmla="*/ 3260 w 3544"/>
              <a:gd name="T11" fmla="*/ 383 h 619"/>
              <a:gd name="T12" fmla="*/ 3374 w 3544"/>
              <a:gd name="T13" fmla="*/ 326 h 619"/>
              <a:gd name="T14" fmla="*/ 3544 w 3544"/>
              <a:gd name="T15" fmla="*/ 241 h 619"/>
              <a:gd name="T16" fmla="*/ 0 60000 65536"/>
              <a:gd name="T17" fmla="*/ 0 60000 65536"/>
              <a:gd name="T18" fmla="*/ 0 60000 65536"/>
              <a:gd name="T19" fmla="*/ 0 60000 65536"/>
              <a:gd name="T20" fmla="*/ 0 60000 65536"/>
              <a:gd name="T21" fmla="*/ 0 60000 65536"/>
              <a:gd name="T22" fmla="*/ 0 60000 65536"/>
              <a:gd name="T23" fmla="*/ 0 60000 65536"/>
              <a:gd name="T24" fmla="*/ 0 w 3544"/>
              <a:gd name="T25" fmla="*/ 0 h 619"/>
              <a:gd name="T26" fmla="*/ 3544 w 3544"/>
              <a:gd name="T27" fmla="*/ 619 h 6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4" h="619">
                <a:moveTo>
                  <a:pt x="0" y="468"/>
                </a:moveTo>
                <a:cubicBezTo>
                  <a:pt x="122" y="234"/>
                  <a:pt x="245" y="0"/>
                  <a:pt x="510" y="14"/>
                </a:cubicBezTo>
                <a:cubicBezTo>
                  <a:pt x="775" y="28"/>
                  <a:pt x="1319" y="487"/>
                  <a:pt x="1588" y="553"/>
                </a:cubicBezTo>
                <a:cubicBezTo>
                  <a:pt x="1857" y="619"/>
                  <a:pt x="1947" y="406"/>
                  <a:pt x="2126" y="411"/>
                </a:cubicBezTo>
                <a:cubicBezTo>
                  <a:pt x="2305" y="416"/>
                  <a:pt x="2476" y="586"/>
                  <a:pt x="2665" y="581"/>
                </a:cubicBezTo>
                <a:cubicBezTo>
                  <a:pt x="2854" y="576"/>
                  <a:pt x="3142" y="426"/>
                  <a:pt x="3260" y="383"/>
                </a:cubicBezTo>
                <a:cubicBezTo>
                  <a:pt x="3378" y="340"/>
                  <a:pt x="3327" y="350"/>
                  <a:pt x="3374" y="326"/>
                </a:cubicBezTo>
                <a:cubicBezTo>
                  <a:pt x="3421" y="302"/>
                  <a:pt x="3482" y="271"/>
                  <a:pt x="3544" y="241"/>
                </a:cubicBezTo>
              </a:path>
            </a:pathLst>
          </a:custGeom>
          <a:noFill/>
          <a:ln w="19050">
            <a:solidFill>
              <a:srgbClr val="FF9900"/>
            </a:solidFill>
            <a:round/>
            <a:headEnd type="stealth" w="lg" len="lg"/>
            <a:tailEnd/>
          </a:ln>
        </p:spPr>
        <p:txBody>
          <a:bodyPr>
            <a:spAutoFit/>
          </a:bodyPr>
          <a:lstStyle/>
          <a:p>
            <a:endParaRPr lang="en-US"/>
          </a:p>
        </p:txBody>
      </p:sp>
      <p:sp>
        <p:nvSpPr>
          <p:cNvPr id="3088" name="Text Box 16"/>
          <p:cNvSpPr txBox="1">
            <a:spLocks noChangeArrowheads="1"/>
          </p:cNvSpPr>
          <p:nvPr/>
        </p:nvSpPr>
        <p:spPr bwMode="auto">
          <a:xfrm>
            <a:off x="3676650" y="2765425"/>
            <a:ext cx="238125" cy="457200"/>
          </a:xfrm>
          <a:prstGeom prst="rect">
            <a:avLst/>
          </a:prstGeom>
          <a:noFill/>
          <a:ln w="9525" algn="ctr">
            <a:noFill/>
            <a:miter lim="800000"/>
            <a:headEnd/>
            <a:tailEnd/>
          </a:ln>
        </p:spPr>
        <p:txBody>
          <a:bodyPr>
            <a:spAutoFit/>
          </a:bodyPr>
          <a:lstStyle/>
          <a:p>
            <a:pPr algn="ctr"/>
            <a:r>
              <a:rPr lang="en-US" sz="2400" b="1" u="none" dirty="0">
                <a:solidFill>
                  <a:srgbClr val="FF9900"/>
                </a:solidFill>
                <a:latin typeface="Century Gothic" pitchFamily="34" charset="0"/>
              </a:rPr>
              <a:t>p</a:t>
            </a:r>
          </a:p>
        </p:txBody>
      </p:sp>
      <p:sp>
        <p:nvSpPr>
          <p:cNvPr id="15" name="Text Box 5"/>
          <p:cNvSpPr txBox="1">
            <a:spLocks noChangeArrowheads="1"/>
          </p:cNvSpPr>
          <p:nvPr/>
        </p:nvSpPr>
        <p:spPr bwMode="auto">
          <a:xfrm>
            <a:off x="1371599" y="5569697"/>
            <a:ext cx="6686551" cy="668489"/>
          </a:xfrm>
          <a:prstGeom prst="rect">
            <a:avLst/>
          </a:prstGeom>
          <a:solidFill>
            <a:srgbClr val="FFFFCC"/>
          </a:solidFill>
          <a:ln w="9525">
            <a:noFill/>
            <a:round/>
            <a:headEnd/>
            <a:tailEnd/>
          </a:ln>
          <a:effectLst/>
        </p:spPr>
        <p:txBody>
          <a:bodyPr wrap="square" lIns="82647" tIns="42976" rIns="82647" bIns="42976">
            <a:spAutoFit/>
          </a:bodyPr>
          <a:lstStyle/>
          <a:p>
            <a:pPr algn="ctr" defTabSz="412750">
              <a:lnSpc>
                <a:spcPct val="105000"/>
              </a:lnSpc>
              <a:tabLst>
                <a:tab pos="665163" algn="l"/>
                <a:tab pos="1328738" algn="l"/>
                <a:tab pos="1993900" algn="l"/>
                <a:tab pos="2659063" algn="l"/>
                <a:tab pos="3324225" algn="l"/>
                <a:tab pos="3987800" algn="l"/>
                <a:tab pos="4652963" algn="l"/>
                <a:tab pos="5318125" algn="l"/>
                <a:tab pos="5983288" algn="l"/>
                <a:tab pos="6646863" algn="l"/>
                <a:tab pos="7312025" algn="l"/>
                <a:tab pos="7977188" algn="l"/>
                <a:tab pos="8642350" algn="l"/>
              </a:tabLst>
            </a:pPr>
            <a:r>
              <a:rPr lang="en-US" sz="1800" u="none" dirty="0" smtClean="0">
                <a:solidFill>
                  <a:schemeClr val="tx1"/>
                </a:solidFill>
              </a:rPr>
              <a:t>6</a:t>
            </a:r>
            <a:r>
              <a:rPr lang="en-US" sz="1800" u="none" baseline="30000" dirty="0" smtClean="0">
                <a:solidFill>
                  <a:schemeClr val="tx1"/>
                </a:solidFill>
              </a:rPr>
              <a:t>th</a:t>
            </a:r>
            <a:r>
              <a:rPr lang="en-US" sz="1800" u="none" dirty="0" smtClean="0">
                <a:solidFill>
                  <a:schemeClr val="tx1"/>
                </a:solidFill>
              </a:rPr>
              <a:t> Winter School on </a:t>
            </a:r>
            <a:r>
              <a:rPr lang="en-US" sz="1800" u="none" dirty="0" err="1" smtClean="0">
                <a:solidFill>
                  <a:schemeClr val="tx1"/>
                </a:solidFill>
              </a:rPr>
              <a:t>Astro</a:t>
            </a:r>
            <a:r>
              <a:rPr lang="en-US" sz="1800" u="none" dirty="0" smtClean="0">
                <a:solidFill>
                  <a:schemeClr val="tx1"/>
                </a:solidFill>
              </a:rPr>
              <a:t>-Particle Physics</a:t>
            </a:r>
          </a:p>
          <a:p>
            <a:pPr algn="ctr" defTabSz="412750">
              <a:lnSpc>
                <a:spcPct val="105000"/>
              </a:lnSpc>
              <a:tabLst>
                <a:tab pos="665163" algn="l"/>
                <a:tab pos="1328738" algn="l"/>
                <a:tab pos="1993900" algn="l"/>
                <a:tab pos="2659063" algn="l"/>
                <a:tab pos="3324225" algn="l"/>
                <a:tab pos="3987800" algn="l"/>
                <a:tab pos="4652963" algn="l"/>
                <a:tab pos="5318125" algn="l"/>
                <a:tab pos="5983288" algn="l"/>
                <a:tab pos="6646863" algn="l"/>
                <a:tab pos="7312025" algn="l"/>
                <a:tab pos="7977188" algn="l"/>
                <a:tab pos="8642350" algn="l"/>
              </a:tabLst>
            </a:pPr>
            <a:r>
              <a:rPr lang="en-US" sz="1800" u="none" dirty="0" smtClean="0">
                <a:solidFill>
                  <a:schemeClr val="tx1"/>
                </a:solidFill>
              </a:rPr>
              <a:t>Bose Institute, Darjeeling,  December 20-29, 2011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Freeform 2"/>
          <p:cNvSpPr>
            <a:spLocks noChangeAspect="1"/>
          </p:cNvSpPr>
          <p:nvPr/>
        </p:nvSpPr>
        <p:spPr bwMode="auto">
          <a:xfrm rot="-5400000">
            <a:off x="3153569" y="1300956"/>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pSp>
        <p:nvGrpSpPr>
          <p:cNvPr id="2" name="Group 3"/>
          <p:cNvGrpSpPr>
            <a:grpSpLocks/>
          </p:cNvGrpSpPr>
          <p:nvPr/>
        </p:nvGrpSpPr>
        <p:grpSpPr bwMode="auto">
          <a:xfrm rot="7767054">
            <a:off x="2637632" y="2574131"/>
            <a:ext cx="1477962" cy="92075"/>
            <a:chOff x="1392" y="1488"/>
            <a:chExt cx="1584" cy="0"/>
          </a:xfrm>
        </p:grpSpPr>
        <p:sp>
          <p:nvSpPr>
            <p:cNvPr id="6172" name="Line 4"/>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6173" name="Line 5"/>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pSp>
        <p:nvGrpSpPr>
          <p:cNvPr id="3" name="Group 6"/>
          <p:cNvGrpSpPr>
            <a:grpSpLocks/>
          </p:cNvGrpSpPr>
          <p:nvPr/>
        </p:nvGrpSpPr>
        <p:grpSpPr bwMode="auto">
          <a:xfrm rot="3276098">
            <a:off x="3636962" y="2622551"/>
            <a:ext cx="1433513" cy="188912"/>
            <a:chOff x="1392" y="1488"/>
            <a:chExt cx="1584" cy="0"/>
          </a:xfrm>
        </p:grpSpPr>
        <p:sp>
          <p:nvSpPr>
            <p:cNvPr id="6170" name="Line 7"/>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6171" name="Line 8"/>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sp>
        <p:nvSpPr>
          <p:cNvPr id="6157" name="Freeform 9"/>
          <p:cNvSpPr>
            <a:spLocks noChangeAspect="1"/>
          </p:cNvSpPr>
          <p:nvPr/>
        </p:nvSpPr>
        <p:spPr bwMode="auto">
          <a:xfrm rot="-3171200">
            <a:off x="1624807" y="3679031"/>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sp>
        <p:nvSpPr>
          <p:cNvPr id="6158" name="Freeform 10"/>
          <p:cNvSpPr>
            <a:spLocks noChangeAspect="1"/>
          </p:cNvSpPr>
          <p:nvPr/>
        </p:nvSpPr>
        <p:spPr bwMode="auto">
          <a:xfrm rot="3097776">
            <a:off x="4691857" y="3679031"/>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pSp>
        <p:nvGrpSpPr>
          <p:cNvPr id="4" name="Group 11"/>
          <p:cNvGrpSpPr>
            <a:grpSpLocks noChangeAspect="1"/>
          </p:cNvGrpSpPr>
          <p:nvPr/>
        </p:nvGrpSpPr>
        <p:grpSpPr bwMode="auto">
          <a:xfrm rot="6889801">
            <a:off x="3913981" y="3763169"/>
            <a:ext cx="1235075" cy="52388"/>
            <a:chOff x="1392" y="1488"/>
            <a:chExt cx="1584" cy="0"/>
          </a:xfrm>
        </p:grpSpPr>
        <p:sp>
          <p:nvSpPr>
            <p:cNvPr id="6168" name="Line 12"/>
            <p:cNvSpPr>
              <a:spLocks noChangeAspect="1"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6169" name="Line 13"/>
            <p:cNvSpPr>
              <a:spLocks noChangeAspect="1"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pSp>
        <p:nvGrpSpPr>
          <p:cNvPr id="5" name="Group 14"/>
          <p:cNvGrpSpPr>
            <a:grpSpLocks noChangeAspect="1"/>
          </p:cNvGrpSpPr>
          <p:nvPr/>
        </p:nvGrpSpPr>
        <p:grpSpPr bwMode="auto">
          <a:xfrm rot="3894389">
            <a:off x="2480469" y="3683794"/>
            <a:ext cx="1252538" cy="222250"/>
            <a:chOff x="1392" y="1488"/>
            <a:chExt cx="1584" cy="0"/>
          </a:xfrm>
        </p:grpSpPr>
        <p:sp>
          <p:nvSpPr>
            <p:cNvPr id="6166" name="Line 15"/>
            <p:cNvSpPr>
              <a:spLocks noChangeAspect="1"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6167" name="Line 16"/>
            <p:cNvSpPr>
              <a:spLocks noChangeAspect="1"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aphicFrame>
        <p:nvGraphicFramePr>
          <p:cNvPr id="6146" name="Object 17"/>
          <p:cNvGraphicFramePr>
            <a:graphicFrameLocks noChangeAspect="1"/>
          </p:cNvGraphicFramePr>
          <p:nvPr/>
        </p:nvGraphicFramePr>
        <p:xfrm>
          <a:off x="1660525" y="3384550"/>
          <a:ext cx="407988" cy="398463"/>
        </p:xfrm>
        <a:graphic>
          <a:graphicData uri="http://schemas.openxmlformats.org/presentationml/2006/ole">
            <p:oleObj spid="_x0000_s4098" name="Equation" r:id="rId4" imgW="127000" imgH="139700" progId="Equation.3">
              <p:embed/>
            </p:oleObj>
          </a:graphicData>
        </a:graphic>
      </p:graphicFrame>
      <p:graphicFrame>
        <p:nvGraphicFramePr>
          <p:cNvPr id="6147" name="Object 18"/>
          <p:cNvGraphicFramePr>
            <a:graphicFrameLocks noChangeAspect="1"/>
          </p:cNvGraphicFramePr>
          <p:nvPr/>
        </p:nvGraphicFramePr>
        <p:xfrm>
          <a:off x="4860925" y="3563938"/>
          <a:ext cx="407988" cy="398462"/>
        </p:xfrm>
        <a:graphic>
          <a:graphicData uri="http://schemas.openxmlformats.org/presentationml/2006/ole">
            <p:oleObj spid="_x0000_s4099" name="Equation" r:id="rId5" imgW="127000" imgH="139700" progId="Equation.3">
              <p:embed/>
            </p:oleObj>
          </a:graphicData>
        </a:graphic>
      </p:graphicFrame>
      <p:graphicFrame>
        <p:nvGraphicFramePr>
          <p:cNvPr id="6148" name="Object 19"/>
          <p:cNvGraphicFramePr>
            <a:graphicFrameLocks noChangeAspect="1"/>
          </p:cNvGraphicFramePr>
          <p:nvPr/>
        </p:nvGraphicFramePr>
        <p:xfrm>
          <a:off x="3348038" y="3360738"/>
          <a:ext cx="485775" cy="573087"/>
        </p:xfrm>
        <a:graphic>
          <a:graphicData uri="http://schemas.openxmlformats.org/presentationml/2006/ole">
            <p:oleObj spid="_x0000_s4100" name="Equation" r:id="rId6" imgW="152280" imgH="203040" progId="Equation.3">
              <p:embed/>
            </p:oleObj>
          </a:graphicData>
        </a:graphic>
      </p:graphicFrame>
      <p:graphicFrame>
        <p:nvGraphicFramePr>
          <p:cNvPr id="6149" name="Object 20"/>
          <p:cNvGraphicFramePr>
            <a:graphicFrameLocks noChangeAspect="1"/>
          </p:cNvGraphicFramePr>
          <p:nvPr/>
        </p:nvGraphicFramePr>
        <p:xfrm>
          <a:off x="4373563" y="4019550"/>
          <a:ext cx="525462" cy="503238"/>
        </p:xfrm>
        <a:graphic>
          <a:graphicData uri="http://schemas.openxmlformats.org/presentationml/2006/ole">
            <p:oleObj spid="_x0000_s4101" name="Equation" r:id="rId7" imgW="165100" imgH="177800" progId="Equation.3">
              <p:embed/>
            </p:oleObj>
          </a:graphicData>
        </a:graphic>
      </p:graphicFrame>
      <p:sp>
        <p:nvSpPr>
          <p:cNvPr id="6161" name="Text Box 21"/>
          <p:cNvSpPr txBox="1">
            <a:spLocks noChangeArrowheads="1"/>
          </p:cNvSpPr>
          <p:nvPr/>
        </p:nvSpPr>
        <p:spPr bwMode="auto">
          <a:xfrm>
            <a:off x="0" y="0"/>
            <a:ext cx="3152775" cy="641350"/>
          </a:xfrm>
          <a:prstGeom prst="rect">
            <a:avLst/>
          </a:prstGeom>
          <a:noFill/>
          <a:ln w="9525">
            <a:noFill/>
            <a:miter lim="800000"/>
            <a:headEnd/>
            <a:tailEnd/>
          </a:ln>
        </p:spPr>
        <p:txBody>
          <a:bodyPr>
            <a:spAutoFit/>
          </a:bodyPr>
          <a:lstStyle/>
          <a:p>
            <a:pPr eaLnBrk="1" hangingPunct="1">
              <a:spcBef>
                <a:spcPct val="50000"/>
              </a:spcBef>
            </a:pPr>
            <a:r>
              <a:rPr lang="en-US" sz="3600" b="1" u="none">
                <a:solidFill>
                  <a:srgbClr val="0033CC"/>
                </a:solidFill>
                <a:latin typeface="Arial" pitchFamily="34" charset="0"/>
              </a:rPr>
              <a:t>Heitler Model</a:t>
            </a:r>
          </a:p>
        </p:txBody>
      </p:sp>
      <p:graphicFrame>
        <p:nvGraphicFramePr>
          <p:cNvPr id="6150" name="Object 22"/>
          <p:cNvGraphicFramePr>
            <a:graphicFrameLocks noChangeAspect="1"/>
          </p:cNvGraphicFramePr>
          <p:nvPr/>
        </p:nvGraphicFramePr>
        <p:xfrm>
          <a:off x="3117850" y="1092200"/>
          <a:ext cx="409575" cy="398463"/>
        </p:xfrm>
        <a:graphic>
          <a:graphicData uri="http://schemas.openxmlformats.org/presentationml/2006/ole">
            <p:oleObj spid="_x0000_s4102" name="Equation" r:id="rId8" imgW="127000" imgH="139700" progId="Equation.3">
              <p:embed/>
            </p:oleObj>
          </a:graphicData>
        </a:graphic>
      </p:graphicFrame>
      <p:graphicFrame>
        <p:nvGraphicFramePr>
          <p:cNvPr id="6151" name="Object 23"/>
          <p:cNvGraphicFramePr>
            <a:graphicFrameLocks noChangeAspect="1"/>
          </p:cNvGraphicFramePr>
          <p:nvPr/>
        </p:nvGraphicFramePr>
        <p:xfrm>
          <a:off x="2847975" y="2219325"/>
          <a:ext cx="487363" cy="574675"/>
        </p:xfrm>
        <a:graphic>
          <a:graphicData uri="http://schemas.openxmlformats.org/presentationml/2006/ole">
            <p:oleObj spid="_x0000_s4103" name="Equation" r:id="rId9" imgW="152280" imgH="203040" progId="Equation.3">
              <p:embed/>
            </p:oleObj>
          </a:graphicData>
        </a:graphic>
      </p:graphicFrame>
      <p:graphicFrame>
        <p:nvGraphicFramePr>
          <p:cNvPr id="6152" name="Object 24"/>
          <p:cNvGraphicFramePr>
            <a:graphicFrameLocks noChangeAspect="1"/>
          </p:cNvGraphicFramePr>
          <p:nvPr/>
        </p:nvGraphicFramePr>
        <p:xfrm>
          <a:off x="3833813" y="2484438"/>
          <a:ext cx="525462" cy="501650"/>
        </p:xfrm>
        <a:graphic>
          <a:graphicData uri="http://schemas.openxmlformats.org/presentationml/2006/ole">
            <p:oleObj spid="_x0000_s4104" name="Equation" r:id="rId10" imgW="165100" imgH="177800" progId="Equation.3">
              <p:embed/>
            </p:oleObj>
          </a:graphicData>
        </a:graphic>
      </p:graphicFrame>
      <p:sp>
        <p:nvSpPr>
          <p:cNvPr id="6162" name="Text Box 33"/>
          <p:cNvSpPr txBox="1">
            <a:spLocks noChangeArrowheads="1"/>
          </p:cNvSpPr>
          <p:nvPr/>
        </p:nvSpPr>
        <p:spPr bwMode="auto">
          <a:xfrm>
            <a:off x="6534150" y="4373563"/>
            <a:ext cx="2765425" cy="892175"/>
          </a:xfrm>
          <a:prstGeom prst="rect">
            <a:avLst/>
          </a:prstGeom>
          <a:solidFill>
            <a:schemeClr val="accent1"/>
          </a:solidFill>
          <a:ln w="38100">
            <a:solidFill>
              <a:schemeClr val="tx1"/>
            </a:solidFill>
            <a:miter lim="800000"/>
            <a:headEnd/>
            <a:tailEnd/>
          </a:ln>
        </p:spPr>
        <p:txBody>
          <a:bodyPr>
            <a:spAutoFit/>
          </a:bodyPr>
          <a:lstStyle/>
          <a:p>
            <a:pPr eaLnBrk="1" hangingPunct="1">
              <a:spcBef>
                <a:spcPct val="50000"/>
              </a:spcBef>
            </a:pPr>
            <a:r>
              <a:rPr lang="el-GR" b="1" u="none">
                <a:solidFill>
                  <a:srgbClr val="FF0000"/>
                </a:solidFill>
                <a:latin typeface="Arial" pitchFamily="34" charset="0"/>
                <a:cs typeface="Arial" pitchFamily="34" charset="0"/>
              </a:rPr>
              <a:t>λ</a:t>
            </a:r>
            <a:r>
              <a:rPr lang="en-US" b="1" u="none" baseline="-25000">
                <a:solidFill>
                  <a:srgbClr val="FF0000"/>
                </a:solidFill>
                <a:latin typeface="Arial" pitchFamily="34" charset="0"/>
                <a:cs typeface="Arial" pitchFamily="34" charset="0"/>
              </a:rPr>
              <a:t>r</a:t>
            </a:r>
            <a:r>
              <a:rPr lang="en-US" b="1" u="none">
                <a:solidFill>
                  <a:srgbClr val="FF0000"/>
                </a:solidFill>
                <a:latin typeface="Arial" pitchFamily="34" charset="0"/>
                <a:cs typeface="Arial" pitchFamily="34" charset="0"/>
              </a:rPr>
              <a:t> </a:t>
            </a:r>
            <a:r>
              <a:rPr lang="en-US" b="1" u="none">
                <a:solidFill>
                  <a:srgbClr val="FF0000"/>
                </a:solidFill>
                <a:latin typeface="Arial" pitchFamily="34" charset="0"/>
              </a:rPr>
              <a:t>= 37 g cm</a:t>
            </a:r>
            <a:r>
              <a:rPr lang="en-US" b="1" u="none" baseline="30000">
                <a:solidFill>
                  <a:srgbClr val="FF0000"/>
                </a:solidFill>
                <a:latin typeface="Arial" pitchFamily="34" charset="0"/>
              </a:rPr>
              <a:t>-2  </a:t>
            </a:r>
            <a:r>
              <a:rPr lang="en-US" b="1" u="none">
                <a:solidFill>
                  <a:srgbClr val="FF0000"/>
                </a:solidFill>
                <a:latin typeface="Arial" pitchFamily="34" charset="0"/>
              </a:rPr>
              <a:t>in air</a:t>
            </a:r>
          </a:p>
          <a:p>
            <a:pPr eaLnBrk="1" hangingPunct="1">
              <a:spcBef>
                <a:spcPct val="50000"/>
              </a:spcBef>
            </a:pPr>
            <a:r>
              <a:rPr lang="en-US" b="1" u="none">
                <a:solidFill>
                  <a:srgbClr val="FF0000"/>
                </a:solidFill>
                <a:latin typeface="Arial" pitchFamily="34" charset="0"/>
              </a:rPr>
              <a:t>(radiation length)</a:t>
            </a:r>
            <a:endParaRPr lang="en-US" b="1" u="none" baseline="30000">
              <a:solidFill>
                <a:srgbClr val="FF0000"/>
              </a:solidFill>
              <a:latin typeface="Arial" pitchFamily="34" charset="0"/>
            </a:endParaRPr>
          </a:p>
        </p:txBody>
      </p:sp>
      <p:sp>
        <p:nvSpPr>
          <p:cNvPr id="6163" name="Text Box 34"/>
          <p:cNvSpPr txBox="1">
            <a:spLocks noChangeArrowheads="1"/>
          </p:cNvSpPr>
          <p:nvPr/>
        </p:nvSpPr>
        <p:spPr bwMode="auto">
          <a:xfrm>
            <a:off x="5248275" y="5602288"/>
            <a:ext cx="3462338" cy="347662"/>
          </a:xfrm>
          <a:prstGeom prst="rect">
            <a:avLst/>
          </a:prstGeom>
          <a:noFill/>
          <a:ln w="9525">
            <a:noFill/>
            <a:miter lim="800000"/>
            <a:headEnd/>
            <a:tailEnd/>
          </a:ln>
        </p:spPr>
        <p:txBody>
          <a:bodyPr>
            <a:spAutoFit/>
          </a:bodyPr>
          <a:lstStyle/>
          <a:p>
            <a:pPr eaLnBrk="1" hangingPunct="1"/>
            <a:endParaRPr lang="en-US" sz="1800" u="none">
              <a:solidFill>
                <a:schemeClr val="tx1"/>
              </a:solidFill>
              <a:latin typeface="Arial" pitchFamily="34" charset="0"/>
            </a:endParaRPr>
          </a:p>
        </p:txBody>
      </p:sp>
      <p:sp>
        <p:nvSpPr>
          <p:cNvPr id="6164" name="Text Box 36"/>
          <p:cNvSpPr txBox="1">
            <a:spLocks noChangeArrowheads="1"/>
          </p:cNvSpPr>
          <p:nvPr/>
        </p:nvSpPr>
        <p:spPr bwMode="auto">
          <a:xfrm>
            <a:off x="365125" y="5446713"/>
            <a:ext cx="4340225" cy="822325"/>
          </a:xfrm>
          <a:prstGeom prst="rect">
            <a:avLst/>
          </a:prstGeom>
          <a:solidFill>
            <a:srgbClr val="FFFFCC"/>
          </a:solidFill>
          <a:ln w="9525">
            <a:noFill/>
            <a:miter lim="800000"/>
            <a:headEnd/>
            <a:tailEnd/>
          </a:ln>
        </p:spPr>
        <p:txBody>
          <a:bodyPr>
            <a:spAutoFit/>
          </a:bodyPr>
          <a:lstStyle/>
          <a:p>
            <a:pPr eaLnBrk="1" hangingPunct="1">
              <a:spcBef>
                <a:spcPct val="50000"/>
              </a:spcBef>
            </a:pPr>
            <a:r>
              <a:rPr lang="en-US" sz="2400" u="none">
                <a:solidFill>
                  <a:schemeClr val="tx1"/>
                </a:solidFill>
                <a:latin typeface="Arial" pitchFamily="34" charset="0"/>
              </a:rPr>
              <a:t>After “n” splits, there are “N” particles (e</a:t>
            </a:r>
            <a:r>
              <a:rPr lang="en-US" sz="2400" u="none" baseline="30000">
                <a:solidFill>
                  <a:schemeClr val="tx1"/>
                </a:solidFill>
                <a:latin typeface="Arial" pitchFamily="34" charset="0"/>
              </a:rPr>
              <a:t>+</a:t>
            </a:r>
            <a:r>
              <a:rPr lang="en-US" sz="2400" u="none">
                <a:solidFill>
                  <a:schemeClr val="tx1"/>
                </a:solidFill>
                <a:latin typeface="Arial" pitchFamily="34" charset="0"/>
              </a:rPr>
              <a:t>, e</a:t>
            </a:r>
            <a:r>
              <a:rPr lang="en-US" sz="2400" u="none" baseline="30000">
                <a:solidFill>
                  <a:schemeClr val="tx1"/>
                </a:solidFill>
                <a:latin typeface="Arial" pitchFamily="34" charset="0"/>
              </a:rPr>
              <a:t>-</a:t>
            </a:r>
            <a:r>
              <a:rPr lang="en-US" sz="2400" u="none">
                <a:solidFill>
                  <a:schemeClr val="tx1"/>
                </a:solidFill>
                <a:latin typeface="Arial" pitchFamily="34" charset="0"/>
              </a:rPr>
              <a:t>, and photons):</a:t>
            </a:r>
          </a:p>
        </p:txBody>
      </p:sp>
      <p:graphicFrame>
        <p:nvGraphicFramePr>
          <p:cNvPr id="6153" name="Object 37"/>
          <p:cNvGraphicFramePr>
            <a:graphicFrameLocks noChangeAspect="1"/>
          </p:cNvGraphicFramePr>
          <p:nvPr/>
        </p:nvGraphicFramePr>
        <p:xfrm>
          <a:off x="4843463" y="5665788"/>
          <a:ext cx="3362325" cy="528637"/>
        </p:xfrm>
        <a:graphic>
          <a:graphicData uri="http://schemas.openxmlformats.org/presentationml/2006/ole">
            <p:oleObj spid="_x0000_s4105" name="Photo Editor Photo" r:id="rId11" imgW="2104762" imgH="371527" progId="">
              <p:embed/>
            </p:oleObj>
          </a:graphicData>
        </a:graphic>
      </p:graphicFrame>
      <p:sp>
        <p:nvSpPr>
          <p:cNvPr id="6165" name="Text Box 38"/>
          <p:cNvSpPr txBox="1">
            <a:spLocks noChangeArrowheads="1"/>
          </p:cNvSpPr>
          <p:nvPr/>
        </p:nvSpPr>
        <p:spPr bwMode="auto">
          <a:xfrm>
            <a:off x="6073775" y="57150"/>
            <a:ext cx="3513138" cy="2938463"/>
          </a:xfrm>
          <a:prstGeom prst="rect">
            <a:avLst/>
          </a:prstGeom>
          <a:solidFill>
            <a:srgbClr val="FFFFCC"/>
          </a:solidFill>
          <a:ln w="9525">
            <a:solidFill>
              <a:schemeClr val="tx1"/>
            </a:solidFill>
            <a:miter lim="800000"/>
            <a:headEnd/>
            <a:tailEnd/>
          </a:ln>
        </p:spPr>
        <p:txBody>
          <a:bodyPr>
            <a:spAutoFit/>
          </a:bodyPr>
          <a:lstStyle/>
          <a:p>
            <a:pPr eaLnBrk="1" hangingPunct="1">
              <a:buFontTx/>
              <a:buChar char="•"/>
            </a:pPr>
            <a:r>
              <a:rPr lang="en-US" sz="2400" u="none">
                <a:solidFill>
                  <a:srgbClr val="0033CC"/>
                </a:solidFill>
                <a:latin typeface="Arial" pitchFamily="34" charset="0"/>
              </a:rPr>
              <a:t> </a:t>
            </a:r>
            <a:r>
              <a:rPr lang="en-US" sz="1800" b="1" u="none">
                <a:solidFill>
                  <a:srgbClr val="0033CC"/>
                </a:solidFill>
                <a:latin typeface="Arial" pitchFamily="34" charset="0"/>
              </a:rPr>
              <a:t>Energy is evenly split between two secondaries.</a:t>
            </a:r>
          </a:p>
          <a:p>
            <a:pPr eaLnBrk="1" hangingPunct="1"/>
            <a:endParaRPr lang="en-US" sz="1800" b="1" u="none">
              <a:solidFill>
                <a:srgbClr val="0033CC"/>
              </a:solidFill>
              <a:latin typeface="Arial" pitchFamily="34" charset="0"/>
            </a:endParaRPr>
          </a:p>
          <a:p>
            <a:pPr eaLnBrk="1" hangingPunct="1">
              <a:buFontTx/>
              <a:buChar char="•"/>
            </a:pPr>
            <a:r>
              <a:rPr lang="en-US" sz="1800" b="1" u="none">
                <a:solidFill>
                  <a:srgbClr val="0033CC"/>
                </a:solidFill>
                <a:latin typeface="Arial" pitchFamily="34" charset="0"/>
              </a:rPr>
              <a:t> Cascade </a:t>
            </a:r>
            <a:r>
              <a:rPr lang="en-US" sz="1800" b="1" u="none">
                <a:solidFill>
                  <a:srgbClr val="FF0000"/>
                </a:solidFill>
                <a:latin typeface="Arial" pitchFamily="34" charset="0"/>
              </a:rPr>
              <a:t>stops</a:t>
            </a:r>
            <a:r>
              <a:rPr lang="en-US" sz="1800" b="1" u="none">
                <a:solidFill>
                  <a:srgbClr val="0033CC"/>
                </a:solidFill>
                <a:latin typeface="Arial" pitchFamily="34" charset="0"/>
              </a:rPr>
              <a:t> after “n</a:t>
            </a:r>
            <a:r>
              <a:rPr lang="en-US" sz="1800" b="1" u="none" baseline="-25000">
                <a:solidFill>
                  <a:srgbClr val="0033CC"/>
                </a:solidFill>
                <a:latin typeface="Arial" pitchFamily="34" charset="0"/>
              </a:rPr>
              <a:t>c</a:t>
            </a:r>
            <a:r>
              <a:rPr lang="en-US" sz="1800" b="1" u="none">
                <a:solidFill>
                  <a:srgbClr val="0033CC"/>
                </a:solidFill>
                <a:latin typeface="Arial" pitchFamily="34" charset="0"/>
              </a:rPr>
              <a:t>” splits when individual energies are too low: </a:t>
            </a:r>
            <a:r>
              <a:rPr lang="en-US" sz="1800" b="1" i="1" u="none">
                <a:solidFill>
                  <a:srgbClr val="FF0000"/>
                </a:solidFill>
                <a:latin typeface="Arial" pitchFamily="34" charset="0"/>
              </a:rPr>
              <a:t>critical energy</a:t>
            </a:r>
            <a:r>
              <a:rPr lang="en-US" sz="1800" b="1" u="none">
                <a:solidFill>
                  <a:srgbClr val="FF0000"/>
                </a:solidFill>
                <a:latin typeface="Arial" pitchFamily="34" charset="0"/>
              </a:rPr>
              <a:t> </a:t>
            </a:r>
            <a:r>
              <a:rPr lang="el-GR" sz="1800" b="1" i="1" u="none">
                <a:solidFill>
                  <a:srgbClr val="FF0000"/>
                </a:solidFill>
                <a:latin typeface="Arial" pitchFamily="34" charset="0"/>
              </a:rPr>
              <a:t>ξ</a:t>
            </a:r>
            <a:r>
              <a:rPr lang="en-US" sz="1800" b="1" i="1" u="none" baseline="-25000">
                <a:solidFill>
                  <a:srgbClr val="FF0000"/>
                </a:solidFill>
                <a:latin typeface="Arial" pitchFamily="34" charset="0"/>
              </a:rPr>
              <a:t>c</a:t>
            </a:r>
            <a:r>
              <a:rPr lang="en-US" sz="1800" b="1" u="none">
                <a:solidFill>
                  <a:srgbClr val="FF0000"/>
                </a:solidFill>
                <a:latin typeface="Arial" pitchFamily="34" charset="0"/>
              </a:rPr>
              <a:t>. </a:t>
            </a:r>
          </a:p>
          <a:p>
            <a:pPr eaLnBrk="1" hangingPunct="1"/>
            <a:endParaRPr lang="en-US" sz="1800" b="1" u="none">
              <a:solidFill>
                <a:srgbClr val="0033CC"/>
              </a:solidFill>
              <a:latin typeface="Arial" pitchFamily="34" charset="0"/>
            </a:endParaRPr>
          </a:p>
          <a:p>
            <a:pPr eaLnBrk="1" hangingPunct="1"/>
            <a:r>
              <a:rPr lang="en-US" sz="1800" b="1" u="none">
                <a:solidFill>
                  <a:srgbClr val="0033CC"/>
                </a:solidFill>
                <a:latin typeface="Arial" pitchFamily="34" charset="0"/>
              </a:rPr>
              <a:t>(</a:t>
            </a:r>
            <a:r>
              <a:rPr lang="el-GR" sz="1800" b="1" i="1" u="none">
                <a:solidFill>
                  <a:srgbClr val="FF0000"/>
                </a:solidFill>
                <a:latin typeface="Arial" pitchFamily="34" charset="0"/>
              </a:rPr>
              <a:t>ξ</a:t>
            </a:r>
            <a:r>
              <a:rPr lang="en-US" sz="1800" b="1" i="1" u="none" baseline="-25000">
                <a:solidFill>
                  <a:srgbClr val="FF0000"/>
                </a:solidFill>
                <a:latin typeface="Arial" pitchFamily="34" charset="0"/>
              </a:rPr>
              <a:t>c</a:t>
            </a:r>
            <a:r>
              <a:rPr lang="en-US" sz="1800" b="1" u="none">
                <a:solidFill>
                  <a:srgbClr val="0033CC"/>
                </a:solidFill>
                <a:latin typeface="Arial" pitchFamily="34" charset="0"/>
              </a:rPr>
              <a:t> is when collision losses </a:t>
            </a:r>
            <a:r>
              <a:rPr lang="en-US" sz="1800" b="1" u="none">
                <a:solidFill>
                  <a:srgbClr val="0033CC"/>
                </a:solidFill>
                <a:latin typeface="Arial" pitchFamily="34" charset="0"/>
                <a:cs typeface="Arial" pitchFamily="34" charset="0"/>
              </a:rPr>
              <a:t>&gt; </a:t>
            </a:r>
            <a:r>
              <a:rPr lang="en-US" sz="1800" b="1" u="none">
                <a:solidFill>
                  <a:srgbClr val="0033CC"/>
                </a:solidFill>
                <a:latin typeface="Arial" pitchFamily="34" charset="0"/>
              </a:rPr>
              <a:t>radiative losses, 85 MeV in air)</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ph-fig3"/>
          <p:cNvPicPr>
            <a:picLocks noChangeAspect="1" noChangeArrowheads="1"/>
          </p:cNvPicPr>
          <p:nvPr/>
        </p:nvPicPr>
        <p:blipFill>
          <a:blip r:embed="rId2"/>
          <a:srcRect/>
          <a:stretch>
            <a:fillRect/>
          </a:stretch>
        </p:blipFill>
        <p:spPr bwMode="auto">
          <a:xfrm>
            <a:off x="1706563" y="376238"/>
            <a:ext cx="8013700" cy="6103937"/>
          </a:xfrm>
          <a:prstGeom prst="rect">
            <a:avLst/>
          </a:prstGeom>
          <a:noFill/>
          <a:ln w="9525">
            <a:noFill/>
            <a:miter lim="800000"/>
            <a:headEnd/>
            <a:tailEnd/>
          </a:ln>
        </p:spPr>
      </p:pic>
      <p:sp>
        <p:nvSpPr>
          <p:cNvPr id="17411" name="Text Box 3"/>
          <p:cNvSpPr txBox="1">
            <a:spLocks noChangeArrowheads="1"/>
          </p:cNvSpPr>
          <p:nvPr/>
        </p:nvSpPr>
        <p:spPr bwMode="auto">
          <a:xfrm>
            <a:off x="1279525" y="1106488"/>
            <a:ext cx="977900" cy="431800"/>
          </a:xfrm>
          <a:prstGeom prst="rect">
            <a:avLst/>
          </a:prstGeom>
          <a:noFill/>
          <a:ln w="9525">
            <a:noFill/>
            <a:miter lim="800000"/>
            <a:headEnd/>
            <a:tailEnd/>
          </a:ln>
        </p:spPr>
        <p:txBody>
          <a:bodyPr wrap="none">
            <a:spAutoFit/>
          </a:bodyPr>
          <a:lstStyle/>
          <a:p>
            <a:pPr eaLnBrk="1" hangingPunct="1"/>
            <a:r>
              <a:rPr lang="en-GB" sz="2400" b="1" u="none">
                <a:solidFill>
                  <a:schemeClr val="tx1"/>
                </a:solidFill>
              </a:rPr>
              <a:t>x 10</a:t>
            </a:r>
            <a:r>
              <a:rPr lang="en-GB" sz="2400" b="1" u="none" baseline="30000">
                <a:solidFill>
                  <a:schemeClr val="tx1"/>
                </a:solidFill>
              </a:rPr>
              <a:t>10</a:t>
            </a:r>
            <a:endParaRPr lang="en-GB" sz="2400" b="1" u="none">
              <a:solidFill>
                <a:schemeClr val="tx1"/>
              </a:solidFill>
            </a:endParaRPr>
          </a:p>
        </p:txBody>
      </p:sp>
      <p:sp>
        <p:nvSpPr>
          <p:cNvPr id="17412" name="Text Box 4"/>
          <p:cNvSpPr txBox="1">
            <a:spLocks noChangeArrowheads="1"/>
          </p:cNvSpPr>
          <p:nvPr/>
        </p:nvSpPr>
        <p:spPr bwMode="auto">
          <a:xfrm>
            <a:off x="5976938" y="4214813"/>
            <a:ext cx="2085975" cy="431800"/>
          </a:xfrm>
          <a:prstGeom prst="rect">
            <a:avLst/>
          </a:prstGeom>
          <a:noFill/>
          <a:ln w="9525">
            <a:noFill/>
            <a:miter lim="800000"/>
            <a:headEnd/>
            <a:tailEnd/>
          </a:ln>
        </p:spPr>
        <p:txBody>
          <a:bodyPr wrap="none">
            <a:spAutoFit/>
          </a:bodyPr>
          <a:lstStyle/>
          <a:p>
            <a:pPr eaLnBrk="1" hangingPunct="1"/>
            <a:r>
              <a:rPr lang="en-GB" sz="2400" b="1" u="none">
                <a:solidFill>
                  <a:srgbClr val="FF0000"/>
                </a:solidFill>
              </a:rPr>
              <a:t>3 x 10</a:t>
            </a:r>
            <a:r>
              <a:rPr lang="en-GB" sz="2400" b="1" u="none" baseline="30000">
                <a:solidFill>
                  <a:srgbClr val="FF0000"/>
                </a:solidFill>
              </a:rPr>
              <a:t>20</a:t>
            </a:r>
            <a:r>
              <a:rPr lang="en-GB" sz="2400" b="1" u="none">
                <a:solidFill>
                  <a:srgbClr val="FF0000"/>
                </a:solidFill>
              </a:rPr>
              <a:t> eV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py2"/>
          <p:cNvPicPr>
            <a:picLocks noChangeAspect="1" noChangeArrowheads="1"/>
          </p:cNvPicPr>
          <p:nvPr/>
        </p:nvPicPr>
        <p:blipFill>
          <a:blip r:embed="rId2"/>
          <a:srcRect/>
          <a:stretch>
            <a:fillRect/>
          </a:stretch>
        </p:blipFill>
        <p:spPr bwMode="auto">
          <a:xfrm>
            <a:off x="727075" y="0"/>
            <a:ext cx="5751513" cy="6462713"/>
          </a:xfrm>
          <a:prstGeom prst="rect">
            <a:avLst/>
          </a:prstGeom>
          <a:noFill/>
          <a:ln w="9525">
            <a:noFill/>
            <a:miter lim="800000"/>
            <a:headEnd/>
            <a:tailEnd/>
          </a:ln>
        </p:spPr>
      </p:pic>
      <p:sp>
        <p:nvSpPr>
          <p:cNvPr id="16387" name="Rectangle 3"/>
          <p:cNvSpPr>
            <a:spLocks noChangeArrowheads="1"/>
          </p:cNvSpPr>
          <p:nvPr/>
        </p:nvSpPr>
        <p:spPr bwMode="auto">
          <a:xfrm>
            <a:off x="6469063" y="2424113"/>
            <a:ext cx="2995612" cy="1152525"/>
          </a:xfrm>
          <a:prstGeom prst="rect">
            <a:avLst/>
          </a:prstGeom>
          <a:solidFill>
            <a:schemeClr val="accent1"/>
          </a:solidFill>
          <a:ln w="28575">
            <a:solidFill>
              <a:schemeClr val="tx1"/>
            </a:solidFill>
            <a:miter lim="800000"/>
            <a:headEnd/>
            <a:tailEnd/>
          </a:ln>
        </p:spPr>
        <p:txBody>
          <a:bodyPr wrap="none" anchor="ctr"/>
          <a:lstStyle/>
          <a:p>
            <a:pPr algn="ctr" eaLnBrk="1" hangingPunct="1"/>
            <a:r>
              <a:rPr lang="en-GB" sz="2400" u="none">
                <a:solidFill>
                  <a:schemeClr val="tx1"/>
                </a:solidFill>
              </a:rPr>
              <a:t>Shower initiated by </a:t>
            </a:r>
          </a:p>
          <a:p>
            <a:pPr algn="ctr" eaLnBrk="1" hangingPunct="1"/>
            <a:r>
              <a:rPr lang="en-GB" sz="2400" u="none">
                <a:solidFill>
                  <a:schemeClr val="tx1"/>
                </a:solidFill>
              </a:rPr>
              <a:t>particle in lead plates </a:t>
            </a:r>
          </a:p>
          <a:p>
            <a:pPr algn="ctr" eaLnBrk="1" hangingPunct="1"/>
            <a:r>
              <a:rPr lang="en-GB" sz="2400" u="none">
                <a:solidFill>
                  <a:schemeClr val="tx1"/>
                </a:solidFill>
              </a:rPr>
              <a:t>of cloud chamber</a:t>
            </a:r>
            <a:r>
              <a:rPr lang="en-GB" sz="2400" u="none">
                <a:solidFill>
                  <a:srgbClr val="FFFF00"/>
                </a:solidFill>
              </a:rPr>
              <a:t> </a:t>
            </a:r>
          </a:p>
        </p:txBody>
      </p:sp>
      <p:sp>
        <p:nvSpPr>
          <p:cNvPr id="16388" name="AutoShape 4"/>
          <p:cNvSpPr>
            <a:spLocks noChangeArrowheads="1"/>
          </p:cNvSpPr>
          <p:nvPr/>
        </p:nvSpPr>
        <p:spPr bwMode="auto">
          <a:xfrm>
            <a:off x="6697663" y="857250"/>
            <a:ext cx="2349500" cy="504825"/>
          </a:xfrm>
          <a:prstGeom prst="leftArrow">
            <a:avLst>
              <a:gd name="adj1" fmla="val 50000"/>
              <a:gd name="adj2" fmla="val 116352"/>
            </a:avLst>
          </a:prstGeom>
          <a:solidFill>
            <a:schemeClr val="accent1"/>
          </a:solidFill>
          <a:ln w="9525">
            <a:solidFill>
              <a:schemeClr val="tx1"/>
            </a:solidFill>
            <a:miter lim="800000"/>
            <a:headEnd/>
            <a:tailEnd/>
          </a:ln>
        </p:spPr>
        <p:txBody>
          <a:bodyPr wrap="none" anchor="ctr"/>
          <a:lstStyle/>
          <a:p>
            <a:pPr algn="ctr" eaLnBrk="1" hangingPunct="1"/>
            <a:r>
              <a:rPr lang="en-GB" sz="2400" u="none">
                <a:solidFill>
                  <a:schemeClr val="tx1"/>
                </a:solidFill>
              </a:rPr>
              <a:t>1.3 cm Pb</a:t>
            </a:r>
          </a:p>
        </p:txBody>
      </p:sp>
      <p:sp>
        <p:nvSpPr>
          <p:cNvPr id="16389" name="Text Box 5"/>
          <p:cNvSpPr txBox="1">
            <a:spLocks noChangeArrowheads="1"/>
          </p:cNvSpPr>
          <p:nvPr/>
        </p:nvSpPr>
        <p:spPr bwMode="auto">
          <a:xfrm>
            <a:off x="6905625" y="5299075"/>
            <a:ext cx="2868613" cy="347663"/>
          </a:xfrm>
          <a:prstGeom prst="rect">
            <a:avLst/>
          </a:prstGeom>
          <a:noFill/>
          <a:ln w="9525">
            <a:noFill/>
            <a:miter lim="800000"/>
            <a:headEnd/>
            <a:tailEnd/>
          </a:ln>
        </p:spPr>
        <p:txBody>
          <a:bodyPr wrap="none">
            <a:spAutoFit/>
          </a:bodyPr>
          <a:lstStyle/>
          <a:p>
            <a:pPr eaLnBrk="1" hangingPunct="1"/>
            <a:r>
              <a:rPr lang="en-GB" sz="1800" u="none">
                <a:solidFill>
                  <a:schemeClr val="tx1"/>
                </a:solidFill>
                <a:latin typeface="Arial" pitchFamily="34" charset="0"/>
              </a:rPr>
              <a:t>Fretter: Echo Lake, 1949</a:t>
            </a:r>
          </a:p>
        </p:txBody>
      </p:sp>
      <p:sp>
        <p:nvSpPr>
          <p:cNvPr id="16390" name="Text Box 6"/>
          <p:cNvSpPr txBox="1">
            <a:spLocks noChangeArrowheads="1"/>
          </p:cNvSpPr>
          <p:nvPr/>
        </p:nvSpPr>
        <p:spPr bwMode="auto">
          <a:xfrm>
            <a:off x="6391275" y="4260850"/>
            <a:ext cx="3251200" cy="812800"/>
          </a:xfrm>
          <a:prstGeom prst="rect">
            <a:avLst/>
          </a:prstGeom>
          <a:solidFill>
            <a:schemeClr val="accent1"/>
          </a:solidFill>
          <a:ln w="38100">
            <a:solidFill>
              <a:schemeClr val="tx1"/>
            </a:solidFill>
            <a:miter lim="800000"/>
            <a:headEnd/>
            <a:tailEnd/>
          </a:ln>
        </p:spPr>
        <p:txBody>
          <a:bodyPr>
            <a:spAutoFit/>
          </a:bodyPr>
          <a:lstStyle/>
          <a:p>
            <a:pPr eaLnBrk="1" hangingPunct="1"/>
            <a:r>
              <a:rPr lang="en-GB" sz="2400" u="none">
                <a:solidFill>
                  <a:schemeClr val="tx1"/>
                </a:solidFill>
                <a:latin typeface="Arial" pitchFamily="34" charset="0"/>
              </a:rPr>
              <a:t>What is the particle?</a:t>
            </a:r>
          </a:p>
          <a:p>
            <a:pPr eaLnBrk="1" hangingPunct="1"/>
            <a:r>
              <a:rPr lang="en-GB" sz="2400" u="none">
                <a:solidFill>
                  <a:schemeClr val="tx1"/>
                </a:solidFill>
                <a:latin typeface="Arial" pitchFamily="34" charset="0"/>
              </a:rPr>
              <a:t>What is the energy?</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54425" y="2246313"/>
            <a:ext cx="1524000" cy="1677987"/>
            <a:chOff x="2302" y="1415"/>
            <a:chExt cx="960" cy="1057"/>
          </a:xfrm>
        </p:grpSpPr>
        <p:sp>
          <p:nvSpPr>
            <p:cNvPr id="157699" name="AutoShape 3"/>
            <p:cNvSpPr>
              <a:spLocks noChangeArrowheads="1"/>
            </p:cNvSpPr>
            <p:nvPr/>
          </p:nvSpPr>
          <p:spPr bwMode="auto">
            <a:xfrm>
              <a:off x="2302" y="1415"/>
              <a:ext cx="953" cy="1037"/>
            </a:xfrm>
            <a:prstGeom prst="flowChartExtract">
              <a:avLst/>
            </a:prstGeom>
            <a:solidFill>
              <a:srgbClr val="8BDEFF"/>
            </a:solidFill>
            <a:ln w="9525">
              <a:solidFill>
                <a:srgbClr val="8BDEFF"/>
              </a:solidFill>
              <a:miter lim="800000"/>
              <a:headEnd/>
              <a:tailEnd/>
            </a:ln>
            <a:effectLst/>
          </p:spPr>
          <p:txBody>
            <a:bodyPr wrap="none" anchor="ctr"/>
            <a:lstStyle/>
            <a:p>
              <a:endParaRPr lang="en-US"/>
            </a:p>
          </p:txBody>
        </p:sp>
        <p:sp>
          <p:nvSpPr>
            <p:cNvPr id="157700" name="Oval 4"/>
            <p:cNvSpPr>
              <a:spLocks noChangeArrowheads="1"/>
            </p:cNvSpPr>
            <p:nvPr/>
          </p:nvSpPr>
          <p:spPr bwMode="auto">
            <a:xfrm>
              <a:off x="2316" y="2409"/>
              <a:ext cx="946" cy="63"/>
            </a:xfrm>
            <a:prstGeom prst="ellipse">
              <a:avLst/>
            </a:prstGeom>
            <a:solidFill>
              <a:srgbClr val="15BCFF"/>
            </a:solidFill>
            <a:ln w="9525">
              <a:solidFill>
                <a:srgbClr val="8BDEFF"/>
              </a:solidFill>
              <a:round/>
              <a:headEnd/>
              <a:tailEnd/>
            </a:ln>
            <a:effectLst/>
          </p:spPr>
          <p:txBody>
            <a:bodyPr wrap="none" anchor="ctr"/>
            <a:lstStyle/>
            <a:p>
              <a:endParaRPr lang="en-US"/>
            </a:p>
          </p:txBody>
        </p:sp>
      </p:grpSp>
      <p:grpSp>
        <p:nvGrpSpPr>
          <p:cNvPr id="3" name="Group 5"/>
          <p:cNvGrpSpPr>
            <a:grpSpLocks/>
          </p:cNvGrpSpPr>
          <p:nvPr/>
        </p:nvGrpSpPr>
        <p:grpSpPr bwMode="auto">
          <a:xfrm>
            <a:off x="4349750" y="1062038"/>
            <a:ext cx="136525" cy="1165225"/>
            <a:chOff x="1482" y="178"/>
            <a:chExt cx="107" cy="998"/>
          </a:xfrm>
        </p:grpSpPr>
        <p:grpSp>
          <p:nvGrpSpPr>
            <p:cNvPr id="4" name="Group 6"/>
            <p:cNvGrpSpPr>
              <a:grpSpLocks/>
            </p:cNvGrpSpPr>
            <p:nvPr/>
          </p:nvGrpSpPr>
          <p:grpSpPr bwMode="auto">
            <a:xfrm>
              <a:off x="1482" y="178"/>
              <a:ext cx="107" cy="876"/>
              <a:chOff x="1482" y="178"/>
              <a:chExt cx="107" cy="876"/>
            </a:xfrm>
          </p:grpSpPr>
          <p:sp>
            <p:nvSpPr>
              <p:cNvPr id="157703" name="Line 7"/>
              <p:cNvSpPr>
                <a:spLocks noChangeShapeType="1"/>
              </p:cNvSpPr>
              <p:nvPr/>
            </p:nvSpPr>
            <p:spPr bwMode="auto">
              <a:xfrm>
                <a:off x="1482" y="178"/>
                <a:ext cx="0" cy="174"/>
              </a:xfrm>
              <a:prstGeom prst="line">
                <a:avLst/>
              </a:prstGeom>
              <a:noFill/>
              <a:ln w="19050">
                <a:solidFill>
                  <a:srgbClr val="FF3300"/>
                </a:solidFill>
                <a:round/>
                <a:headEnd/>
                <a:tailEnd/>
              </a:ln>
              <a:effectLst/>
            </p:spPr>
            <p:txBody>
              <a:bodyPr/>
              <a:lstStyle/>
              <a:p>
                <a:endParaRPr lang="en-US"/>
              </a:p>
            </p:txBody>
          </p:sp>
          <p:sp>
            <p:nvSpPr>
              <p:cNvPr id="157704" name="Line 8"/>
              <p:cNvSpPr>
                <a:spLocks noChangeShapeType="1"/>
              </p:cNvSpPr>
              <p:nvPr/>
            </p:nvSpPr>
            <p:spPr bwMode="auto">
              <a:xfrm>
                <a:off x="1482" y="342"/>
                <a:ext cx="66" cy="54"/>
              </a:xfrm>
              <a:prstGeom prst="line">
                <a:avLst/>
              </a:prstGeom>
              <a:noFill/>
              <a:ln w="19050">
                <a:solidFill>
                  <a:srgbClr val="FF3300"/>
                </a:solidFill>
                <a:round/>
                <a:headEnd/>
                <a:tailEnd/>
              </a:ln>
              <a:effectLst/>
            </p:spPr>
            <p:txBody>
              <a:bodyPr/>
              <a:lstStyle/>
              <a:p>
                <a:endParaRPr lang="en-US"/>
              </a:p>
            </p:txBody>
          </p:sp>
          <p:sp>
            <p:nvSpPr>
              <p:cNvPr id="157705" name="Line 9"/>
              <p:cNvSpPr>
                <a:spLocks noChangeShapeType="1"/>
              </p:cNvSpPr>
              <p:nvPr/>
            </p:nvSpPr>
            <p:spPr bwMode="auto">
              <a:xfrm>
                <a:off x="1483" y="443"/>
                <a:ext cx="66" cy="54"/>
              </a:xfrm>
              <a:prstGeom prst="line">
                <a:avLst/>
              </a:prstGeom>
              <a:noFill/>
              <a:ln w="19050">
                <a:solidFill>
                  <a:srgbClr val="FF3300"/>
                </a:solidFill>
                <a:round/>
                <a:headEnd/>
                <a:tailEnd/>
              </a:ln>
              <a:effectLst/>
            </p:spPr>
            <p:txBody>
              <a:bodyPr/>
              <a:lstStyle/>
              <a:p>
                <a:endParaRPr lang="en-US"/>
              </a:p>
            </p:txBody>
          </p:sp>
          <p:sp>
            <p:nvSpPr>
              <p:cNvPr id="157706" name="Line 10"/>
              <p:cNvSpPr>
                <a:spLocks noChangeShapeType="1"/>
              </p:cNvSpPr>
              <p:nvPr/>
            </p:nvSpPr>
            <p:spPr bwMode="auto">
              <a:xfrm>
                <a:off x="1489" y="555"/>
                <a:ext cx="66" cy="54"/>
              </a:xfrm>
              <a:prstGeom prst="line">
                <a:avLst/>
              </a:prstGeom>
              <a:noFill/>
              <a:ln w="19050">
                <a:solidFill>
                  <a:srgbClr val="FF3300"/>
                </a:solidFill>
                <a:round/>
                <a:headEnd/>
                <a:tailEnd/>
              </a:ln>
              <a:effectLst/>
            </p:spPr>
            <p:txBody>
              <a:bodyPr/>
              <a:lstStyle/>
              <a:p>
                <a:endParaRPr lang="en-US"/>
              </a:p>
            </p:txBody>
          </p:sp>
          <p:sp>
            <p:nvSpPr>
              <p:cNvPr id="157707" name="Line 11"/>
              <p:cNvSpPr>
                <a:spLocks noChangeShapeType="1"/>
              </p:cNvSpPr>
              <p:nvPr/>
            </p:nvSpPr>
            <p:spPr bwMode="auto">
              <a:xfrm>
                <a:off x="1497" y="657"/>
                <a:ext cx="66" cy="54"/>
              </a:xfrm>
              <a:prstGeom prst="line">
                <a:avLst/>
              </a:prstGeom>
              <a:noFill/>
              <a:ln w="19050">
                <a:solidFill>
                  <a:srgbClr val="FF3300"/>
                </a:solidFill>
                <a:round/>
                <a:headEnd/>
                <a:tailEnd/>
              </a:ln>
              <a:effectLst/>
            </p:spPr>
            <p:txBody>
              <a:bodyPr/>
              <a:lstStyle/>
              <a:p>
                <a:endParaRPr lang="en-US"/>
              </a:p>
            </p:txBody>
          </p:sp>
          <p:sp>
            <p:nvSpPr>
              <p:cNvPr id="157708" name="Line 12"/>
              <p:cNvSpPr>
                <a:spLocks noChangeShapeType="1"/>
              </p:cNvSpPr>
              <p:nvPr/>
            </p:nvSpPr>
            <p:spPr bwMode="auto">
              <a:xfrm>
                <a:off x="1507" y="755"/>
                <a:ext cx="66" cy="54"/>
              </a:xfrm>
              <a:prstGeom prst="line">
                <a:avLst/>
              </a:prstGeom>
              <a:noFill/>
              <a:ln w="19050">
                <a:solidFill>
                  <a:srgbClr val="FF3300"/>
                </a:solidFill>
                <a:round/>
                <a:headEnd/>
                <a:tailEnd/>
              </a:ln>
              <a:effectLst/>
            </p:spPr>
            <p:txBody>
              <a:bodyPr/>
              <a:lstStyle/>
              <a:p>
                <a:endParaRPr lang="en-US"/>
              </a:p>
            </p:txBody>
          </p:sp>
          <p:sp>
            <p:nvSpPr>
              <p:cNvPr id="157709" name="Line 13"/>
              <p:cNvSpPr>
                <a:spLocks noChangeShapeType="1"/>
              </p:cNvSpPr>
              <p:nvPr/>
            </p:nvSpPr>
            <p:spPr bwMode="auto">
              <a:xfrm>
                <a:off x="1517" y="853"/>
                <a:ext cx="66" cy="54"/>
              </a:xfrm>
              <a:prstGeom prst="line">
                <a:avLst/>
              </a:prstGeom>
              <a:noFill/>
              <a:ln w="19050">
                <a:solidFill>
                  <a:srgbClr val="FF3300"/>
                </a:solidFill>
                <a:round/>
                <a:headEnd/>
                <a:tailEnd/>
              </a:ln>
              <a:effectLst/>
            </p:spPr>
            <p:txBody>
              <a:bodyPr/>
              <a:lstStyle/>
              <a:p>
                <a:endParaRPr lang="en-US"/>
              </a:p>
            </p:txBody>
          </p:sp>
          <p:sp>
            <p:nvSpPr>
              <p:cNvPr id="157710" name="Line 14"/>
              <p:cNvSpPr>
                <a:spLocks noChangeShapeType="1"/>
              </p:cNvSpPr>
              <p:nvPr/>
            </p:nvSpPr>
            <p:spPr bwMode="auto">
              <a:xfrm>
                <a:off x="1523" y="959"/>
                <a:ext cx="66" cy="54"/>
              </a:xfrm>
              <a:prstGeom prst="line">
                <a:avLst/>
              </a:prstGeom>
              <a:noFill/>
              <a:ln w="19050">
                <a:solidFill>
                  <a:srgbClr val="FF3300"/>
                </a:solidFill>
                <a:round/>
                <a:headEnd/>
                <a:tailEnd/>
              </a:ln>
              <a:effectLst/>
            </p:spPr>
            <p:txBody>
              <a:bodyPr/>
              <a:lstStyle/>
              <a:p>
                <a:endParaRPr lang="en-US"/>
              </a:p>
            </p:txBody>
          </p:sp>
          <p:sp>
            <p:nvSpPr>
              <p:cNvPr id="157711" name="Line 15"/>
              <p:cNvSpPr>
                <a:spLocks noChangeShapeType="1"/>
              </p:cNvSpPr>
              <p:nvPr/>
            </p:nvSpPr>
            <p:spPr bwMode="auto">
              <a:xfrm flipH="1">
                <a:off x="1482" y="396"/>
                <a:ext cx="54" cy="48"/>
              </a:xfrm>
              <a:prstGeom prst="line">
                <a:avLst/>
              </a:prstGeom>
              <a:noFill/>
              <a:ln w="19050">
                <a:solidFill>
                  <a:srgbClr val="FF3300"/>
                </a:solidFill>
                <a:round/>
                <a:headEnd/>
                <a:tailEnd/>
              </a:ln>
              <a:effectLst/>
            </p:spPr>
            <p:txBody>
              <a:bodyPr/>
              <a:lstStyle/>
              <a:p>
                <a:endParaRPr lang="en-US"/>
              </a:p>
            </p:txBody>
          </p:sp>
          <p:sp>
            <p:nvSpPr>
              <p:cNvPr id="157712" name="Line 16"/>
              <p:cNvSpPr>
                <a:spLocks noChangeShapeType="1"/>
              </p:cNvSpPr>
              <p:nvPr/>
            </p:nvSpPr>
            <p:spPr bwMode="auto">
              <a:xfrm flipH="1">
                <a:off x="1491" y="501"/>
                <a:ext cx="54" cy="48"/>
              </a:xfrm>
              <a:prstGeom prst="line">
                <a:avLst/>
              </a:prstGeom>
              <a:noFill/>
              <a:ln w="19050">
                <a:solidFill>
                  <a:srgbClr val="FF3300"/>
                </a:solidFill>
                <a:round/>
                <a:headEnd/>
                <a:tailEnd/>
              </a:ln>
              <a:effectLst/>
            </p:spPr>
            <p:txBody>
              <a:bodyPr/>
              <a:lstStyle/>
              <a:p>
                <a:endParaRPr lang="en-US"/>
              </a:p>
            </p:txBody>
          </p:sp>
          <p:sp>
            <p:nvSpPr>
              <p:cNvPr id="157713" name="Line 17"/>
              <p:cNvSpPr>
                <a:spLocks noChangeShapeType="1"/>
              </p:cNvSpPr>
              <p:nvPr/>
            </p:nvSpPr>
            <p:spPr bwMode="auto">
              <a:xfrm flipH="1">
                <a:off x="1496" y="606"/>
                <a:ext cx="54" cy="48"/>
              </a:xfrm>
              <a:prstGeom prst="line">
                <a:avLst/>
              </a:prstGeom>
              <a:noFill/>
              <a:ln w="19050">
                <a:solidFill>
                  <a:srgbClr val="FF3300"/>
                </a:solidFill>
                <a:round/>
                <a:headEnd/>
                <a:tailEnd/>
              </a:ln>
              <a:effectLst/>
            </p:spPr>
            <p:txBody>
              <a:bodyPr/>
              <a:lstStyle/>
              <a:p>
                <a:endParaRPr lang="en-US"/>
              </a:p>
            </p:txBody>
          </p:sp>
          <p:sp>
            <p:nvSpPr>
              <p:cNvPr id="157714" name="Line 18"/>
              <p:cNvSpPr>
                <a:spLocks noChangeShapeType="1"/>
              </p:cNvSpPr>
              <p:nvPr/>
            </p:nvSpPr>
            <p:spPr bwMode="auto">
              <a:xfrm flipH="1">
                <a:off x="1505" y="707"/>
                <a:ext cx="54" cy="48"/>
              </a:xfrm>
              <a:prstGeom prst="line">
                <a:avLst/>
              </a:prstGeom>
              <a:noFill/>
              <a:ln w="19050">
                <a:solidFill>
                  <a:srgbClr val="FF3300"/>
                </a:solidFill>
                <a:round/>
                <a:headEnd/>
                <a:tailEnd/>
              </a:ln>
              <a:effectLst/>
            </p:spPr>
            <p:txBody>
              <a:bodyPr/>
              <a:lstStyle/>
              <a:p>
                <a:endParaRPr lang="en-US"/>
              </a:p>
            </p:txBody>
          </p:sp>
          <p:sp>
            <p:nvSpPr>
              <p:cNvPr id="157715" name="Line 19"/>
              <p:cNvSpPr>
                <a:spLocks noChangeShapeType="1"/>
              </p:cNvSpPr>
              <p:nvPr/>
            </p:nvSpPr>
            <p:spPr bwMode="auto">
              <a:xfrm flipH="1">
                <a:off x="1514" y="808"/>
                <a:ext cx="54" cy="48"/>
              </a:xfrm>
              <a:prstGeom prst="line">
                <a:avLst/>
              </a:prstGeom>
              <a:noFill/>
              <a:ln w="19050">
                <a:solidFill>
                  <a:srgbClr val="FF3300"/>
                </a:solidFill>
                <a:round/>
                <a:headEnd/>
                <a:tailEnd/>
              </a:ln>
              <a:effectLst/>
            </p:spPr>
            <p:txBody>
              <a:bodyPr/>
              <a:lstStyle/>
              <a:p>
                <a:endParaRPr lang="en-US"/>
              </a:p>
            </p:txBody>
          </p:sp>
          <p:sp>
            <p:nvSpPr>
              <p:cNvPr id="157716" name="Line 20"/>
              <p:cNvSpPr>
                <a:spLocks noChangeShapeType="1"/>
              </p:cNvSpPr>
              <p:nvPr/>
            </p:nvSpPr>
            <p:spPr bwMode="auto">
              <a:xfrm flipH="1">
                <a:off x="1523" y="909"/>
                <a:ext cx="54" cy="48"/>
              </a:xfrm>
              <a:prstGeom prst="line">
                <a:avLst/>
              </a:prstGeom>
              <a:noFill/>
              <a:ln w="19050">
                <a:solidFill>
                  <a:srgbClr val="FF3300"/>
                </a:solidFill>
                <a:round/>
                <a:headEnd/>
                <a:tailEnd/>
              </a:ln>
              <a:effectLst/>
            </p:spPr>
            <p:txBody>
              <a:bodyPr/>
              <a:lstStyle/>
              <a:p>
                <a:endParaRPr lang="en-US"/>
              </a:p>
            </p:txBody>
          </p:sp>
          <p:sp>
            <p:nvSpPr>
              <p:cNvPr id="157717" name="Line 21"/>
              <p:cNvSpPr>
                <a:spLocks noChangeShapeType="1"/>
              </p:cNvSpPr>
              <p:nvPr/>
            </p:nvSpPr>
            <p:spPr bwMode="auto">
              <a:xfrm flipH="1">
                <a:off x="1528" y="1006"/>
                <a:ext cx="54" cy="48"/>
              </a:xfrm>
              <a:prstGeom prst="line">
                <a:avLst/>
              </a:prstGeom>
              <a:noFill/>
              <a:ln w="19050">
                <a:solidFill>
                  <a:srgbClr val="FF3300"/>
                </a:solidFill>
                <a:round/>
                <a:headEnd/>
                <a:tailEnd/>
              </a:ln>
              <a:effectLst/>
            </p:spPr>
            <p:txBody>
              <a:bodyPr/>
              <a:lstStyle/>
              <a:p>
                <a:endParaRPr lang="en-US"/>
              </a:p>
            </p:txBody>
          </p:sp>
        </p:grpSp>
        <p:sp>
          <p:nvSpPr>
            <p:cNvPr id="157718" name="Line 22"/>
            <p:cNvSpPr>
              <a:spLocks noChangeShapeType="1"/>
            </p:cNvSpPr>
            <p:nvPr/>
          </p:nvSpPr>
          <p:spPr bwMode="auto">
            <a:xfrm>
              <a:off x="1532" y="1052"/>
              <a:ext cx="0" cy="124"/>
            </a:xfrm>
            <a:prstGeom prst="line">
              <a:avLst/>
            </a:prstGeom>
            <a:noFill/>
            <a:ln w="19050">
              <a:solidFill>
                <a:srgbClr val="FF3300"/>
              </a:solidFill>
              <a:round/>
              <a:headEnd/>
              <a:tailEnd type="triangle" w="med" len="med"/>
            </a:ln>
            <a:effectLst/>
          </p:spPr>
          <p:txBody>
            <a:bodyPr/>
            <a:lstStyle/>
            <a:p>
              <a:endParaRPr lang="en-US"/>
            </a:p>
          </p:txBody>
        </p:sp>
      </p:grpSp>
      <p:grpSp>
        <p:nvGrpSpPr>
          <p:cNvPr id="5" name="Group 23"/>
          <p:cNvGrpSpPr>
            <a:grpSpLocks/>
          </p:cNvGrpSpPr>
          <p:nvPr/>
        </p:nvGrpSpPr>
        <p:grpSpPr bwMode="auto">
          <a:xfrm>
            <a:off x="3519488" y="4078288"/>
            <a:ext cx="1935162" cy="1492250"/>
            <a:chOff x="2217" y="2615"/>
            <a:chExt cx="1219" cy="940"/>
          </a:xfrm>
        </p:grpSpPr>
        <p:sp>
          <p:nvSpPr>
            <p:cNvPr id="157720" name="AutoShape 24"/>
            <p:cNvSpPr>
              <a:spLocks noChangeArrowheads="1"/>
            </p:cNvSpPr>
            <p:nvPr/>
          </p:nvSpPr>
          <p:spPr bwMode="auto">
            <a:xfrm rot="16200000">
              <a:off x="2711" y="2829"/>
              <a:ext cx="238" cy="1213"/>
            </a:xfrm>
            <a:prstGeom prst="moon">
              <a:avLst>
                <a:gd name="adj" fmla="val 8727"/>
              </a:avLst>
            </a:prstGeom>
            <a:solidFill>
              <a:srgbClr val="00B8FF"/>
            </a:solidFill>
            <a:ln w="9525">
              <a:solidFill>
                <a:schemeClr val="tx1"/>
              </a:solidFill>
              <a:miter lim="800000"/>
              <a:headEnd/>
              <a:tailEnd/>
            </a:ln>
            <a:effectLst/>
          </p:spPr>
          <p:txBody>
            <a:bodyPr wrap="none" anchor="ctr"/>
            <a:lstStyle/>
            <a:p>
              <a:endParaRPr lang="en-US"/>
            </a:p>
          </p:txBody>
        </p:sp>
        <p:sp>
          <p:nvSpPr>
            <p:cNvPr id="157721" name="Line 25"/>
            <p:cNvSpPr>
              <a:spLocks noChangeShapeType="1"/>
            </p:cNvSpPr>
            <p:nvPr/>
          </p:nvSpPr>
          <p:spPr bwMode="auto">
            <a:xfrm flipV="1">
              <a:off x="2217" y="2744"/>
              <a:ext cx="602" cy="580"/>
            </a:xfrm>
            <a:prstGeom prst="line">
              <a:avLst/>
            </a:prstGeom>
            <a:noFill/>
            <a:ln w="9525">
              <a:solidFill>
                <a:schemeClr val="tx1"/>
              </a:solidFill>
              <a:round/>
              <a:headEnd/>
              <a:tailEnd/>
            </a:ln>
            <a:effectLst/>
          </p:spPr>
          <p:txBody>
            <a:bodyPr/>
            <a:lstStyle/>
            <a:p>
              <a:endParaRPr lang="en-US"/>
            </a:p>
          </p:txBody>
        </p:sp>
        <p:sp>
          <p:nvSpPr>
            <p:cNvPr id="157722" name="Line 26"/>
            <p:cNvSpPr>
              <a:spLocks noChangeShapeType="1"/>
            </p:cNvSpPr>
            <p:nvPr/>
          </p:nvSpPr>
          <p:spPr bwMode="auto">
            <a:xfrm>
              <a:off x="2819" y="2744"/>
              <a:ext cx="610" cy="580"/>
            </a:xfrm>
            <a:prstGeom prst="line">
              <a:avLst/>
            </a:prstGeom>
            <a:noFill/>
            <a:ln w="9525">
              <a:solidFill>
                <a:schemeClr val="tx1"/>
              </a:solidFill>
              <a:round/>
              <a:headEnd/>
              <a:tailEnd/>
            </a:ln>
            <a:effectLst/>
          </p:spPr>
          <p:txBody>
            <a:bodyPr/>
            <a:lstStyle/>
            <a:p>
              <a:endParaRPr lang="en-US"/>
            </a:p>
          </p:txBody>
        </p:sp>
        <p:sp>
          <p:nvSpPr>
            <p:cNvPr id="157723" name="Rectangle 27"/>
            <p:cNvSpPr>
              <a:spLocks noChangeArrowheads="1"/>
            </p:cNvSpPr>
            <p:nvPr/>
          </p:nvSpPr>
          <p:spPr bwMode="auto">
            <a:xfrm>
              <a:off x="2737" y="2615"/>
              <a:ext cx="167" cy="223"/>
            </a:xfrm>
            <a:prstGeom prst="rect">
              <a:avLst/>
            </a:prstGeom>
            <a:solidFill>
              <a:srgbClr val="E27304"/>
            </a:solidFill>
            <a:ln w="9525">
              <a:solidFill>
                <a:schemeClr val="tx1"/>
              </a:solidFill>
              <a:miter lim="800000"/>
              <a:headEnd/>
              <a:tailEnd/>
            </a:ln>
            <a:effectLst/>
          </p:spPr>
          <p:txBody>
            <a:bodyPr wrap="none" anchor="ctr"/>
            <a:lstStyle/>
            <a:p>
              <a:endParaRPr lang="en-US"/>
            </a:p>
          </p:txBody>
        </p:sp>
      </p:grpSp>
      <p:grpSp>
        <p:nvGrpSpPr>
          <p:cNvPr id="6" name="Group 28"/>
          <p:cNvGrpSpPr>
            <a:grpSpLocks/>
          </p:cNvGrpSpPr>
          <p:nvPr/>
        </p:nvGrpSpPr>
        <p:grpSpPr bwMode="auto">
          <a:xfrm>
            <a:off x="5181600" y="3013075"/>
            <a:ext cx="2752725" cy="1963738"/>
            <a:chOff x="3264" y="1898"/>
            <a:chExt cx="1734" cy="1237"/>
          </a:xfrm>
        </p:grpSpPr>
        <p:sp>
          <p:nvSpPr>
            <p:cNvPr id="157725" name="AutoShape 29"/>
            <p:cNvSpPr>
              <a:spLocks noChangeArrowheads="1"/>
            </p:cNvSpPr>
            <p:nvPr/>
          </p:nvSpPr>
          <p:spPr bwMode="auto">
            <a:xfrm rot="453315">
              <a:off x="3319" y="1898"/>
              <a:ext cx="1679" cy="1217"/>
            </a:xfrm>
            <a:prstGeom prst="flowChartExtract">
              <a:avLst/>
            </a:prstGeom>
            <a:solidFill>
              <a:srgbClr val="8BDEFF"/>
            </a:solidFill>
            <a:ln w="9525">
              <a:solidFill>
                <a:srgbClr val="8BDEFF"/>
              </a:solidFill>
              <a:miter lim="800000"/>
              <a:headEnd/>
              <a:tailEnd/>
            </a:ln>
            <a:effectLst/>
          </p:spPr>
          <p:txBody>
            <a:bodyPr wrap="none" anchor="ctr"/>
            <a:lstStyle/>
            <a:p>
              <a:endParaRPr lang="en-US"/>
            </a:p>
          </p:txBody>
        </p:sp>
        <p:sp>
          <p:nvSpPr>
            <p:cNvPr id="157726" name="Oval 30"/>
            <p:cNvSpPr>
              <a:spLocks noChangeArrowheads="1"/>
            </p:cNvSpPr>
            <p:nvPr/>
          </p:nvSpPr>
          <p:spPr bwMode="auto">
            <a:xfrm rot="453315">
              <a:off x="3264" y="3061"/>
              <a:ext cx="1668" cy="74"/>
            </a:xfrm>
            <a:prstGeom prst="ellipse">
              <a:avLst/>
            </a:prstGeom>
            <a:solidFill>
              <a:srgbClr val="15BCFF"/>
            </a:solidFill>
            <a:ln w="9525">
              <a:solidFill>
                <a:srgbClr val="8BDEFF"/>
              </a:solidFill>
              <a:round/>
              <a:headEnd/>
              <a:tailEnd/>
            </a:ln>
            <a:effectLst/>
          </p:spPr>
          <p:txBody>
            <a:bodyPr wrap="none" anchor="ctr"/>
            <a:lstStyle/>
            <a:p>
              <a:endParaRPr lang="en-US"/>
            </a:p>
          </p:txBody>
        </p:sp>
      </p:grpSp>
      <p:grpSp>
        <p:nvGrpSpPr>
          <p:cNvPr id="7" name="Group 31"/>
          <p:cNvGrpSpPr>
            <a:grpSpLocks/>
          </p:cNvGrpSpPr>
          <p:nvPr/>
        </p:nvGrpSpPr>
        <p:grpSpPr bwMode="auto">
          <a:xfrm rot="453315">
            <a:off x="6713538" y="1641475"/>
            <a:ext cx="241300" cy="1365250"/>
            <a:chOff x="1482" y="178"/>
            <a:chExt cx="107" cy="998"/>
          </a:xfrm>
        </p:grpSpPr>
        <p:grpSp>
          <p:nvGrpSpPr>
            <p:cNvPr id="8" name="Group 32"/>
            <p:cNvGrpSpPr>
              <a:grpSpLocks/>
            </p:cNvGrpSpPr>
            <p:nvPr/>
          </p:nvGrpSpPr>
          <p:grpSpPr bwMode="auto">
            <a:xfrm>
              <a:off x="1482" y="178"/>
              <a:ext cx="107" cy="876"/>
              <a:chOff x="1482" y="178"/>
              <a:chExt cx="107" cy="876"/>
            </a:xfrm>
          </p:grpSpPr>
          <p:sp>
            <p:nvSpPr>
              <p:cNvPr id="157729" name="Line 33"/>
              <p:cNvSpPr>
                <a:spLocks noChangeShapeType="1"/>
              </p:cNvSpPr>
              <p:nvPr/>
            </p:nvSpPr>
            <p:spPr bwMode="auto">
              <a:xfrm>
                <a:off x="1482" y="178"/>
                <a:ext cx="0" cy="174"/>
              </a:xfrm>
              <a:prstGeom prst="line">
                <a:avLst/>
              </a:prstGeom>
              <a:noFill/>
              <a:ln w="19050">
                <a:solidFill>
                  <a:srgbClr val="FF3300"/>
                </a:solidFill>
                <a:round/>
                <a:headEnd/>
                <a:tailEnd/>
              </a:ln>
              <a:effectLst/>
            </p:spPr>
            <p:txBody>
              <a:bodyPr/>
              <a:lstStyle/>
              <a:p>
                <a:endParaRPr lang="en-US"/>
              </a:p>
            </p:txBody>
          </p:sp>
          <p:sp>
            <p:nvSpPr>
              <p:cNvPr id="157730" name="Line 34"/>
              <p:cNvSpPr>
                <a:spLocks noChangeShapeType="1"/>
              </p:cNvSpPr>
              <p:nvPr/>
            </p:nvSpPr>
            <p:spPr bwMode="auto">
              <a:xfrm>
                <a:off x="1482" y="342"/>
                <a:ext cx="66" cy="54"/>
              </a:xfrm>
              <a:prstGeom prst="line">
                <a:avLst/>
              </a:prstGeom>
              <a:noFill/>
              <a:ln w="19050">
                <a:solidFill>
                  <a:srgbClr val="FF3300"/>
                </a:solidFill>
                <a:round/>
                <a:headEnd/>
                <a:tailEnd/>
              </a:ln>
              <a:effectLst/>
            </p:spPr>
            <p:txBody>
              <a:bodyPr/>
              <a:lstStyle/>
              <a:p>
                <a:endParaRPr lang="en-US"/>
              </a:p>
            </p:txBody>
          </p:sp>
          <p:sp>
            <p:nvSpPr>
              <p:cNvPr id="157731" name="Line 35"/>
              <p:cNvSpPr>
                <a:spLocks noChangeShapeType="1"/>
              </p:cNvSpPr>
              <p:nvPr/>
            </p:nvSpPr>
            <p:spPr bwMode="auto">
              <a:xfrm>
                <a:off x="1483" y="443"/>
                <a:ext cx="66" cy="54"/>
              </a:xfrm>
              <a:prstGeom prst="line">
                <a:avLst/>
              </a:prstGeom>
              <a:noFill/>
              <a:ln w="19050">
                <a:solidFill>
                  <a:srgbClr val="FF3300"/>
                </a:solidFill>
                <a:round/>
                <a:headEnd/>
                <a:tailEnd/>
              </a:ln>
              <a:effectLst/>
            </p:spPr>
            <p:txBody>
              <a:bodyPr/>
              <a:lstStyle/>
              <a:p>
                <a:endParaRPr lang="en-US"/>
              </a:p>
            </p:txBody>
          </p:sp>
          <p:sp>
            <p:nvSpPr>
              <p:cNvPr id="157732" name="Line 36"/>
              <p:cNvSpPr>
                <a:spLocks noChangeShapeType="1"/>
              </p:cNvSpPr>
              <p:nvPr/>
            </p:nvSpPr>
            <p:spPr bwMode="auto">
              <a:xfrm>
                <a:off x="1489" y="555"/>
                <a:ext cx="66" cy="54"/>
              </a:xfrm>
              <a:prstGeom prst="line">
                <a:avLst/>
              </a:prstGeom>
              <a:noFill/>
              <a:ln w="19050">
                <a:solidFill>
                  <a:srgbClr val="FF3300"/>
                </a:solidFill>
                <a:round/>
                <a:headEnd/>
                <a:tailEnd/>
              </a:ln>
              <a:effectLst/>
            </p:spPr>
            <p:txBody>
              <a:bodyPr/>
              <a:lstStyle/>
              <a:p>
                <a:endParaRPr lang="en-US"/>
              </a:p>
            </p:txBody>
          </p:sp>
          <p:sp>
            <p:nvSpPr>
              <p:cNvPr id="157733" name="Line 37"/>
              <p:cNvSpPr>
                <a:spLocks noChangeShapeType="1"/>
              </p:cNvSpPr>
              <p:nvPr/>
            </p:nvSpPr>
            <p:spPr bwMode="auto">
              <a:xfrm>
                <a:off x="1497" y="657"/>
                <a:ext cx="66" cy="54"/>
              </a:xfrm>
              <a:prstGeom prst="line">
                <a:avLst/>
              </a:prstGeom>
              <a:noFill/>
              <a:ln w="19050">
                <a:solidFill>
                  <a:srgbClr val="FF3300"/>
                </a:solidFill>
                <a:round/>
                <a:headEnd/>
                <a:tailEnd/>
              </a:ln>
              <a:effectLst/>
            </p:spPr>
            <p:txBody>
              <a:bodyPr/>
              <a:lstStyle/>
              <a:p>
                <a:endParaRPr lang="en-US"/>
              </a:p>
            </p:txBody>
          </p:sp>
          <p:sp>
            <p:nvSpPr>
              <p:cNvPr id="157734" name="Line 38"/>
              <p:cNvSpPr>
                <a:spLocks noChangeShapeType="1"/>
              </p:cNvSpPr>
              <p:nvPr/>
            </p:nvSpPr>
            <p:spPr bwMode="auto">
              <a:xfrm>
                <a:off x="1507" y="755"/>
                <a:ext cx="66" cy="54"/>
              </a:xfrm>
              <a:prstGeom prst="line">
                <a:avLst/>
              </a:prstGeom>
              <a:noFill/>
              <a:ln w="19050">
                <a:solidFill>
                  <a:srgbClr val="FF3300"/>
                </a:solidFill>
                <a:round/>
                <a:headEnd/>
                <a:tailEnd/>
              </a:ln>
              <a:effectLst/>
            </p:spPr>
            <p:txBody>
              <a:bodyPr/>
              <a:lstStyle/>
              <a:p>
                <a:endParaRPr lang="en-US"/>
              </a:p>
            </p:txBody>
          </p:sp>
          <p:sp>
            <p:nvSpPr>
              <p:cNvPr id="157735" name="Line 39"/>
              <p:cNvSpPr>
                <a:spLocks noChangeShapeType="1"/>
              </p:cNvSpPr>
              <p:nvPr/>
            </p:nvSpPr>
            <p:spPr bwMode="auto">
              <a:xfrm>
                <a:off x="1517" y="853"/>
                <a:ext cx="66" cy="54"/>
              </a:xfrm>
              <a:prstGeom prst="line">
                <a:avLst/>
              </a:prstGeom>
              <a:noFill/>
              <a:ln w="19050">
                <a:solidFill>
                  <a:srgbClr val="FF3300"/>
                </a:solidFill>
                <a:round/>
                <a:headEnd/>
                <a:tailEnd/>
              </a:ln>
              <a:effectLst/>
            </p:spPr>
            <p:txBody>
              <a:bodyPr/>
              <a:lstStyle/>
              <a:p>
                <a:endParaRPr lang="en-US"/>
              </a:p>
            </p:txBody>
          </p:sp>
          <p:sp>
            <p:nvSpPr>
              <p:cNvPr id="157736" name="Line 40"/>
              <p:cNvSpPr>
                <a:spLocks noChangeShapeType="1"/>
              </p:cNvSpPr>
              <p:nvPr/>
            </p:nvSpPr>
            <p:spPr bwMode="auto">
              <a:xfrm>
                <a:off x="1523" y="959"/>
                <a:ext cx="66" cy="54"/>
              </a:xfrm>
              <a:prstGeom prst="line">
                <a:avLst/>
              </a:prstGeom>
              <a:noFill/>
              <a:ln w="19050">
                <a:solidFill>
                  <a:srgbClr val="FF3300"/>
                </a:solidFill>
                <a:round/>
                <a:headEnd/>
                <a:tailEnd/>
              </a:ln>
              <a:effectLst/>
            </p:spPr>
            <p:txBody>
              <a:bodyPr/>
              <a:lstStyle/>
              <a:p>
                <a:endParaRPr lang="en-US"/>
              </a:p>
            </p:txBody>
          </p:sp>
          <p:sp>
            <p:nvSpPr>
              <p:cNvPr id="157737" name="Line 41"/>
              <p:cNvSpPr>
                <a:spLocks noChangeShapeType="1"/>
              </p:cNvSpPr>
              <p:nvPr/>
            </p:nvSpPr>
            <p:spPr bwMode="auto">
              <a:xfrm flipH="1">
                <a:off x="1482" y="396"/>
                <a:ext cx="54" cy="48"/>
              </a:xfrm>
              <a:prstGeom prst="line">
                <a:avLst/>
              </a:prstGeom>
              <a:noFill/>
              <a:ln w="19050">
                <a:solidFill>
                  <a:srgbClr val="FF3300"/>
                </a:solidFill>
                <a:round/>
                <a:headEnd/>
                <a:tailEnd/>
              </a:ln>
              <a:effectLst/>
            </p:spPr>
            <p:txBody>
              <a:bodyPr/>
              <a:lstStyle/>
              <a:p>
                <a:endParaRPr lang="en-US"/>
              </a:p>
            </p:txBody>
          </p:sp>
          <p:sp>
            <p:nvSpPr>
              <p:cNvPr id="157738" name="Line 42"/>
              <p:cNvSpPr>
                <a:spLocks noChangeShapeType="1"/>
              </p:cNvSpPr>
              <p:nvPr/>
            </p:nvSpPr>
            <p:spPr bwMode="auto">
              <a:xfrm flipH="1">
                <a:off x="1491" y="501"/>
                <a:ext cx="54" cy="48"/>
              </a:xfrm>
              <a:prstGeom prst="line">
                <a:avLst/>
              </a:prstGeom>
              <a:noFill/>
              <a:ln w="19050">
                <a:solidFill>
                  <a:srgbClr val="FF3300"/>
                </a:solidFill>
                <a:round/>
                <a:headEnd/>
                <a:tailEnd/>
              </a:ln>
              <a:effectLst/>
            </p:spPr>
            <p:txBody>
              <a:bodyPr/>
              <a:lstStyle/>
              <a:p>
                <a:endParaRPr lang="en-US"/>
              </a:p>
            </p:txBody>
          </p:sp>
          <p:sp>
            <p:nvSpPr>
              <p:cNvPr id="157739" name="Line 43"/>
              <p:cNvSpPr>
                <a:spLocks noChangeShapeType="1"/>
              </p:cNvSpPr>
              <p:nvPr/>
            </p:nvSpPr>
            <p:spPr bwMode="auto">
              <a:xfrm flipH="1">
                <a:off x="1496" y="606"/>
                <a:ext cx="54" cy="48"/>
              </a:xfrm>
              <a:prstGeom prst="line">
                <a:avLst/>
              </a:prstGeom>
              <a:noFill/>
              <a:ln w="19050">
                <a:solidFill>
                  <a:srgbClr val="FF3300"/>
                </a:solidFill>
                <a:round/>
                <a:headEnd/>
                <a:tailEnd/>
              </a:ln>
              <a:effectLst/>
            </p:spPr>
            <p:txBody>
              <a:bodyPr/>
              <a:lstStyle/>
              <a:p>
                <a:endParaRPr lang="en-US"/>
              </a:p>
            </p:txBody>
          </p:sp>
          <p:sp>
            <p:nvSpPr>
              <p:cNvPr id="157740" name="Line 44"/>
              <p:cNvSpPr>
                <a:spLocks noChangeShapeType="1"/>
              </p:cNvSpPr>
              <p:nvPr/>
            </p:nvSpPr>
            <p:spPr bwMode="auto">
              <a:xfrm flipH="1">
                <a:off x="1505" y="707"/>
                <a:ext cx="54" cy="48"/>
              </a:xfrm>
              <a:prstGeom prst="line">
                <a:avLst/>
              </a:prstGeom>
              <a:noFill/>
              <a:ln w="19050">
                <a:solidFill>
                  <a:srgbClr val="FF3300"/>
                </a:solidFill>
                <a:round/>
                <a:headEnd/>
                <a:tailEnd/>
              </a:ln>
              <a:effectLst/>
            </p:spPr>
            <p:txBody>
              <a:bodyPr/>
              <a:lstStyle/>
              <a:p>
                <a:endParaRPr lang="en-US"/>
              </a:p>
            </p:txBody>
          </p:sp>
          <p:sp>
            <p:nvSpPr>
              <p:cNvPr id="157741" name="Line 45"/>
              <p:cNvSpPr>
                <a:spLocks noChangeShapeType="1"/>
              </p:cNvSpPr>
              <p:nvPr/>
            </p:nvSpPr>
            <p:spPr bwMode="auto">
              <a:xfrm flipH="1">
                <a:off x="1514" y="808"/>
                <a:ext cx="54" cy="48"/>
              </a:xfrm>
              <a:prstGeom prst="line">
                <a:avLst/>
              </a:prstGeom>
              <a:noFill/>
              <a:ln w="19050">
                <a:solidFill>
                  <a:srgbClr val="FF3300"/>
                </a:solidFill>
                <a:round/>
                <a:headEnd/>
                <a:tailEnd/>
              </a:ln>
              <a:effectLst/>
            </p:spPr>
            <p:txBody>
              <a:bodyPr/>
              <a:lstStyle/>
              <a:p>
                <a:endParaRPr lang="en-US"/>
              </a:p>
            </p:txBody>
          </p:sp>
          <p:sp>
            <p:nvSpPr>
              <p:cNvPr id="157742" name="Line 46"/>
              <p:cNvSpPr>
                <a:spLocks noChangeShapeType="1"/>
              </p:cNvSpPr>
              <p:nvPr/>
            </p:nvSpPr>
            <p:spPr bwMode="auto">
              <a:xfrm flipH="1">
                <a:off x="1523" y="909"/>
                <a:ext cx="54" cy="48"/>
              </a:xfrm>
              <a:prstGeom prst="line">
                <a:avLst/>
              </a:prstGeom>
              <a:noFill/>
              <a:ln w="19050">
                <a:solidFill>
                  <a:srgbClr val="FF3300"/>
                </a:solidFill>
                <a:round/>
                <a:headEnd/>
                <a:tailEnd/>
              </a:ln>
              <a:effectLst/>
            </p:spPr>
            <p:txBody>
              <a:bodyPr/>
              <a:lstStyle/>
              <a:p>
                <a:endParaRPr lang="en-US"/>
              </a:p>
            </p:txBody>
          </p:sp>
          <p:sp>
            <p:nvSpPr>
              <p:cNvPr id="157743" name="Line 47"/>
              <p:cNvSpPr>
                <a:spLocks noChangeShapeType="1"/>
              </p:cNvSpPr>
              <p:nvPr/>
            </p:nvSpPr>
            <p:spPr bwMode="auto">
              <a:xfrm flipH="1">
                <a:off x="1528" y="1006"/>
                <a:ext cx="54" cy="48"/>
              </a:xfrm>
              <a:prstGeom prst="line">
                <a:avLst/>
              </a:prstGeom>
              <a:noFill/>
              <a:ln w="19050">
                <a:solidFill>
                  <a:srgbClr val="FF3300"/>
                </a:solidFill>
                <a:round/>
                <a:headEnd/>
                <a:tailEnd/>
              </a:ln>
              <a:effectLst/>
            </p:spPr>
            <p:txBody>
              <a:bodyPr/>
              <a:lstStyle/>
              <a:p>
                <a:endParaRPr lang="en-US"/>
              </a:p>
            </p:txBody>
          </p:sp>
        </p:grpSp>
        <p:sp>
          <p:nvSpPr>
            <p:cNvPr id="157744" name="Line 48"/>
            <p:cNvSpPr>
              <a:spLocks noChangeShapeType="1"/>
            </p:cNvSpPr>
            <p:nvPr/>
          </p:nvSpPr>
          <p:spPr bwMode="auto">
            <a:xfrm>
              <a:off x="1532" y="1052"/>
              <a:ext cx="0" cy="124"/>
            </a:xfrm>
            <a:prstGeom prst="line">
              <a:avLst/>
            </a:prstGeom>
            <a:noFill/>
            <a:ln w="19050">
              <a:solidFill>
                <a:srgbClr val="FF3300"/>
              </a:solidFill>
              <a:round/>
              <a:headEnd/>
              <a:tailEnd type="triangle" w="med" len="med"/>
            </a:ln>
            <a:effectLst/>
          </p:spPr>
          <p:txBody>
            <a:bodyPr/>
            <a:lstStyle/>
            <a:p>
              <a:endParaRPr lang="en-US"/>
            </a:p>
          </p:txBody>
        </p:sp>
      </p:grpSp>
      <p:grpSp>
        <p:nvGrpSpPr>
          <p:cNvPr id="9" name="Group 49"/>
          <p:cNvGrpSpPr>
            <a:grpSpLocks/>
          </p:cNvGrpSpPr>
          <p:nvPr/>
        </p:nvGrpSpPr>
        <p:grpSpPr bwMode="auto">
          <a:xfrm>
            <a:off x="1744663" y="3238500"/>
            <a:ext cx="2008187" cy="1677988"/>
            <a:chOff x="1099" y="2040"/>
            <a:chExt cx="1265" cy="1057"/>
          </a:xfrm>
        </p:grpSpPr>
        <p:sp>
          <p:nvSpPr>
            <p:cNvPr id="157746" name="AutoShape 50"/>
            <p:cNvSpPr>
              <a:spLocks noChangeArrowheads="1"/>
            </p:cNvSpPr>
            <p:nvPr/>
          </p:nvSpPr>
          <p:spPr bwMode="auto">
            <a:xfrm rot="-460407">
              <a:off x="1099" y="2040"/>
              <a:ext cx="1188" cy="1043"/>
            </a:xfrm>
            <a:prstGeom prst="flowChartExtract">
              <a:avLst/>
            </a:prstGeom>
            <a:solidFill>
              <a:srgbClr val="8BDEFF"/>
            </a:solidFill>
            <a:ln w="9525">
              <a:solidFill>
                <a:srgbClr val="8BDEFF"/>
              </a:solidFill>
              <a:miter lim="800000"/>
              <a:headEnd/>
              <a:tailEnd/>
            </a:ln>
            <a:effectLst/>
          </p:spPr>
          <p:txBody>
            <a:bodyPr wrap="none" anchor="ctr"/>
            <a:lstStyle/>
            <a:p>
              <a:endParaRPr lang="en-US"/>
            </a:p>
          </p:txBody>
        </p:sp>
        <p:sp>
          <p:nvSpPr>
            <p:cNvPr id="157747" name="Oval 51"/>
            <p:cNvSpPr>
              <a:spLocks noChangeArrowheads="1"/>
            </p:cNvSpPr>
            <p:nvPr/>
          </p:nvSpPr>
          <p:spPr bwMode="auto">
            <a:xfrm rot="-460407">
              <a:off x="1184" y="3033"/>
              <a:ext cx="1180" cy="64"/>
            </a:xfrm>
            <a:prstGeom prst="ellipse">
              <a:avLst/>
            </a:prstGeom>
            <a:solidFill>
              <a:srgbClr val="15BCFF"/>
            </a:solidFill>
            <a:ln w="9525">
              <a:solidFill>
                <a:srgbClr val="8BDEFF"/>
              </a:solidFill>
              <a:round/>
              <a:headEnd/>
              <a:tailEnd/>
            </a:ln>
            <a:effectLst/>
          </p:spPr>
          <p:txBody>
            <a:bodyPr wrap="none" anchor="ctr"/>
            <a:lstStyle/>
            <a:p>
              <a:endParaRPr lang="en-US"/>
            </a:p>
          </p:txBody>
        </p:sp>
      </p:grpSp>
      <p:grpSp>
        <p:nvGrpSpPr>
          <p:cNvPr id="10" name="Group 52"/>
          <p:cNvGrpSpPr>
            <a:grpSpLocks/>
          </p:cNvGrpSpPr>
          <p:nvPr/>
        </p:nvGrpSpPr>
        <p:grpSpPr bwMode="auto">
          <a:xfrm rot="-460407">
            <a:off x="2420938" y="2060575"/>
            <a:ext cx="171450" cy="1171575"/>
            <a:chOff x="1482" y="178"/>
            <a:chExt cx="107" cy="998"/>
          </a:xfrm>
        </p:grpSpPr>
        <p:grpSp>
          <p:nvGrpSpPr>
            <p:cNvPr id="11" name="Group 53"/>
            <p:cNvGrpSpPr>
              <a:grpSpLocks/>
            </p:cNvGrpSpPr>
            <p:nvPr/>
          </p:nvGrpSpPr>
          <p:grpSpPr bwMode="auto">
            <a:xfrm>
              <a:off x="1482" y="178"/>
              <a:ext cx="107" cy="876"/>
              <a:chOff x="1482" y="178"/>
              <a:chExt cx="107" cy="876"/>
            </a:xfrm>
          </p:grpSpPr>
          <p:sp>
            <p:nvSpPr>
              <p:cNvPr id="157750" name="Line 54"/>
              <p:cNvSpPr>
                <a:spLocks noChangeShapeType="1"/>
              </p:cNvSpPr>
              <p:nvPr/>
            </p:nvSpPr>
            <p:spPr bwMode="auto">
              <a:xfrm>
                <a:off x="1482" y="178"/>
                <a:ext cx="0" cy="174"/>
              </a:xfrm>
              <a:prstGeom prst="line">
                <a:avLst/>
              </a:prstGeom>
              <a:noFill/>
              <a:ln w="19050">
                <a:solidFill>
                  <a:srgbClr val="FF3300"/>
                </a:solidFill>
                <a:round/>
                <a:headEnd/>
                <a:tailEnd/>
              </a:ln>
              <a:effectLst/>
            </p:spPr>
            <p:txBody>
              <a:bodyPr/>
              <a:lstStyle/>
              <a:p>
                <a:endParaRPr lang="en-US"/>
              </a:p>
            </p:txBody>
          </p:sp>
          <p:sp>
            <p:nvSpPr>
              <p:cNvPr id="157751" name="Line 55"/>
              <p:cNvSpPr>
                <a:spLocks noChangeShapeType="1"/>
              </p:cNvSpPr>
              <p:nvPr/>
            </p:nvSpPr>
            <p:spPr bwMode="auto">
              <a:xfrm>
                <a:off x="1482" y="342"/>
                <a:ext cx="66" cy="54"/>
              </a:xfrm>
              <a:prstGeom prst="line">
                <a:avLst/>
              </a:prstGeom>
              <a:noFill/>
              <a:ln w="19050">
                <a:solidFill>
                  <a:srgbClr val="FF3300"/>
                </a:solidFill>
                <a:round/>
                <a:headEnd/>
                <a:tailEnd/>
              </a:ln>
              <a:effectLst/>
            </p:spPr>
            <p:txBody>
              <a:bodyPr/>
              <a:lstStyle/>
              <a:p>
                <a:endParaRPr lang="en-US"/>
              </a:p>
            </p:txBody>
          </p:sp>
          <p:sp>
            <p:nvSpPr>
              <p:cNvPr id="157752" name="Line 56"/>
              <p:cNvSpPr>
                <a:spLocks noChangeShapeType="1"/>
              </p:cNvSpPr>
              <p:nvPr/>
            </p:nvSpPr>
            <p:spPr bwMode="auto">
              <a:xfrm>
                <a:off x="1483" y="443"/>
                <a:ext cx="66" cy="54"/>
              </a:xfrm>
              <a:prstGeom prst="line">
                <a:avLst/>
              </a:prstGeom>
              <a:noFill/>
              <a:ln w="19050">
                <a:solidFill>
                  <a:srgbClr val="FF3300"/>
                </a:solidFill>
                <a:round/>
                <a:headEnd/>
                <a:tailEnd/>
              </a:ln>
              <a:effectLst/>
            </p:spPr>
            <p:txBody>
              <a:bodyPr/>
              <a:lstStyle/>
              <a:p>
                <a:endParaRPr lang="en-US"/>
              </a:p>
            </p:txBody>
          </p:sp>
          <p:sp>
            <p:nvSpPr>
              <p:cNvPr id="157753" name="Line 57"/>
              <p:cNvSpPr>
                <a:spLocks noChangeShapeType="1"/>
              </p:cNvSpPr>
              <p:nvPr/>
            </p:nvSpPr>
            <p:spPr bwMode="auto">
              <a:xfrm>
                <a:off x="1489" y="555"/>
                <a:ext cx="66" cy="54"/>
              </a:xfrm>
              <a:prstGeom prst="line">
                <a:avLst/>
              </a:prstGeom>
              <a:noFill/>
              <a:ln w="19050">
                <a:solidFill>
                  <a:srgbClr val="FF3300"/>
                </a:solidFill>
                <a:round/>
                <a:headEnd/>
                <a:tailEnd/>
              </a:ln>
              <a:effectLst/>
            </p:spPr>
            <p:txBody>
              <a:bodyPr/>
              <a:lstStyle/>
              <a:p>
                <a:endParaRPr lang="en-US"/>
              </a:p>
            </p:txBody>
          </p:sp>
          <p:sp>
            <p:nvSpPr>
              <p:cNvPr id="157754" name="Line 58"/>
              <p:cNvSpPr>
                <a:spLocks noChangeShapeType="1"/>
              </p:cNvSpPr>
              <p:nvPr/>
            </p:nvSpPr>
            <p:spPr bwMode="auto">
              <a:xfrm>
                <a:off x="1497" y="657"/>
                <a:ext cx="66" cy="54"/>
              </a:xfrm>
              <a:prstGeom prst="line">
                <a:avLst/>
              </a:prstGeom>
              <a:noFill/>
              <a:ln w="19050">
                <a:solidFill>
                  <a:srgbClr val="FF3300"/>
                </a:solidFill>
                <a:round/>
                <a:headEnd/>
                <a:tailEnd/>
              </a:ln>
              <a:effectLst/>
            </p:spPr>
            <p:txBody>
              <a:bodyPr/>
              <a:lstStyle/>
              <a:p>
                <a:endParaRPr lang="en-US"/>
              </a:p>
            </p:txBody>
          </p:sp>
          <p:sp>
            <p:nvSpPr>
              <p:cNvPr id="157755" name="Line 59"/>
              <p:cNvSpPr>
                <a:spLocks noChangeShapeType="1"/>
              </p:cNvSpPr>
              <p:nvPr/>
            </p:nvSpPr>
            <p:spPr bwMode="auto">
              <a:xfrm>
                <a:off x="1507" y="755"/>
                <a:ext cx="66" cy="54"/>
              </a:xfrm>
              <a:prstGeom prst="line">
                <a:avLst/>
              </a:prstGeom>
              <a:noFill/>
              <a:ln w="19050">
                <a:solidFill>
                  <a:srgbClr val="FF3300"/>
                </a:solidFill>
                <a:round/>
                <a:headEnd/>
                <a:tailEnd/>
              </a:ln>
              <a:effectLst/>
            </p:spPr>
            <p:txBody>
              <a:bodyPr/>
              <a:lstStyle/>
              <a:p>
                <a:endParaRPr lang="en-US"/>
              </a:p>
            </p:txBody>
          </p:sp>
          <p:sp>
            <p:nvSpPr>
              <p:cNvPr id="157756" name="Line 60"/>
              <p:cNvSpPr>
                <a:spLocks noChangeShapeType="1"/>
              </p:cNvSpPr>
              <p:nvPr/>
            </p:nvSpPr>
            <p:spPr bwMode="auto">
              <a:xfrm>
                <a:off x="1517" y="853"/>
                <a:ext cx="66" cy="54"/>
              </a:xfrm>
              <a:prstGeom prst="line">
                <a:avLst/>
              </a:prstGeom>
              <a:noFill/>
              <a:ln w="19050">
                <a:solidFill>
                  <a:srgbClr val="FF3300"/>
                </a:solidFill>
                <a:round/>
                <a:headEnd/>
                <a:tailEnd/>
              </a:ln>
              <a:effectLst/>
            </p:spPr>
            <p:txBody>
              <a:bodyPr/>
              <a:lstStyle/>
              <a:p>
                <a:endParaRPr lang="en-US"/>
              </a:p>
            </p:txBody>
          </p:sp>
          <p:sp>
            <p:nvSpPr>
              <p:cNvPr id="157757" name="Line 61"/>
              <p:cNvSpPr>
                <a:spLocks noChangeShapeType="1"/>
              </p:cNvSpPr>
              <p:nvPr/>
            </p:nvSpPr>
            <p:spPr bwMode="auto">
              <a:xfrm>
                <a:off x="1523" y="959"/>
                <a:ext cx="66" cy="54"/>
              </a:xfrm>
              <a:prstGeom prst="line">
                <a:avLst/>
              </a:prstGeom>
              <a:noFill/>
              <a:ln w="19050">
                <a:solidFill>
                  <a:srgbClr val="FF3300"/>
                </a:solidFill>
                <a:round/>
                <a:headEnd/>
                <a:tailEnd/>
              </a:ln>
              <a:effectLst/>
            </p:spPr>
            <p:txBody>
              <a:bodyPr/>
              <a:lstStyle/>
              <a:p>
                <a:endParaRPr lang="en-US"/>
              </a:p>
            </p:txBody>
          </p:sp>
          <p:sp>
            <p:nvSpPr>
              <p:cNvPr id="157758" name="Line 62"/>
              <p:cNvSpPr>
                <a:spLocks noChangeShapeType="1"/>
              </p:cNvSpPr>
              <p:nvPr/>
            </p:nvSpPr>
            <p:spPr bwMode="auto">
              <a:xfrm flipH="1">
                <a:off x="1482" y="396"/>
                <a:ext cx="54" cy="48"/>
              </a:xfrm>
              <a:prstGeom prst="line">
                <a:avLst/>
              </a:prstGeom>
              <a:noFill/>
              <a:ln w="19050">
                <a:solidFill>
                  <a:srgbClr val="FF3300"/>
                </a:solidFill>
                <a:round/>
                <a:headEnd/>
                <a:tailEnd/>
              </a:ln>
              <a:effectLst/>
            </p:spPr>
            <p:txBody>
              <a:bodyPr/>
              <a:lstStyle/>
              <a:p>
                <a:endParaRPr lang="en-US"/>
              </a:p>
            </p:txBody>
          </p:sp>
          <p:sp>
            <p:nvSpPr>
              <p:cNvPr id="157759" name="Line 63"/>
              <p:cNvSpPr>
                <a:spLocks noChangeShapeType="1"/>
              </p:cNvSpPr>
              <p:nvPr/>
            </p:nvSpPr>
            <p:spPr bwMode="auto">
              <a:xfrm flipH="1">
                <a:off x="1491" y="501"/>
                <a:ext cx="54" cy="48"/>
              </a:xfrm>
              <a:prstGeom prst="line">
                <a:avLst/>
              </a:prstGeom>
              <a:noFill/>
              <a:ln w="19050">
                <a:solidFill>
                  <a:srgbClr val="FF3300"/>
                </a:solidFill>
                <a:round/>
                <a:headEnd/>
                <a:tailEnd/>
              </a:ln>
              <a:effectLst/>
            </p:spPr>
            <p:txBody>
              <a:bodyPr/>
              <a:lstStyle/>
              <a:p>
                <a:endParaRPr lang="en-US"/>
              </a:p>
            </p:txBody>
          </p:sp>
          <p:sp>
            <p:nvSpPr>
              <p:cNvPr id="157760" name="Line 64"/>
              <p:cNvSpPr>
                <a:spLocks noChangeShapeType="1"/>
              </p:cNvSpPr>
              <p:nvPr/>
            </p:nvSpPr>
            <p:spPr bwMode="auto">
              <a:xfrm flipH="1">
                <a:off x="1496" y="606"/>
                <a:ext cx="54" cy="48"/>
              </a:xfrm>
              <a:prstGeom prst="line">
                <a:avLst/>
              </a:prstGeom>
              <a:noFill/>
              <a:ln w="19050">
                <a:solidFill>
                  <a:srgbClr val="FF3300"/>
                </a:solidFill>
                <a:round/>
                <a:headEnd/>
                <a:tailEnd/>
              </a:ln>
              <a:effectLst/>
            </p:spPr>
            <p:txBody>
              <a:bodyPr/>
              <a:lstStyle/>
              <a:p>
                <a:endParaRPr lang="en-US"/>
              </a:p>
            </p:txBody>
          </p:sp>
          <p:sp>
            <p:nvSpPr>
              <p:cNvPr id="157761" name="Line 65"/>
              <p:cNvSpPr>
                <a:spLocks noChangeShapeType="1"/>
              </p:cNvSpPr>
              <p:nvPr/>
            </p:nvSpPr>
            <p:spPr bwMode="auto">
              <a:xfrm flipH="1">
                <a:off x="1505" y="707"/>
                <a:ext cx="54" cy="48"/>
              </a:xfrm>
              <a:prstGeom prst="line">
                <a:avLst/>
              </a:prstGeom>
              <a:noFill/>
              <a:ln w="19050">
                <a:solidFill>
                  <a:srgbClr val="FF3300"/>
                </a:solidFill>
                <a:round/>
                <a:headEnd/>
                <a:tailEnd/>
              </a:ln>
              <a:effectLst/>
            </p:spPr>
            <p:txBody>
              <a:bodyPr/>
              <a:lstStyle/>
              <a:p>
                <a:endParaRPr lang="en-US"/>
              </a:p>
            </p:txBody>
          </p:sp>
          <p:sp>
            <p:nvSpPr>
              <p:cNvPr id="157762" name="Line 66"/>
              <p:cNvSpPr>
                <a:spLocks noChangeShapeType="1"/>
              </p:cNvSpPr>
              <p:nvPr/>
            </p:nvSpPr>
            <p:spPr bwMode="auto">
              <a:xfrm flipH="1">
                <a:off x="1514" y="808"/>
                <a:ext cx="54" cy="48"/>
              </a:xfrm>
              <a:prstGeom prst="line">
                <a:avLst/>
              </a:prstGeom>
              <a:noFill/>
              <a:ln w="19050">
                <a:solidFill>
                  <a:srgbClr val="FF3300"/>
                </a:solidFill>
                <a:round/>
                <a:headEnd/>
                <a:tailEnd/>
              </a:ln>
              <a:effectLst/>
            </p:spPr>
            <p:txBody>
              <a:bodyPr/>
              <a:lstStyle/>
              <a:p>
                <a:endParaRPr lang="en-US"/>
              </a:p>
            </p:txBody>
          </p:sp>
          <p:sp>
            <p:nvSpPr>
              <p:cNvPr id="157763" name="Line 67"/>
              <p:cNvSpPr>
                <a:spLocks noChangeShapeType="1"/>
              </p:cNvSpPr>
              <p:nvPr/>
            </p:nvSpPr>
            <p:spPr bwMode="auto">
              <a:xfrm flipH="1">
                <a:off x="1523" y="909"/>
                <a:ext cx="54" cy="48"/>
              </a:xfrm>
              <a:prstGeom prst="line">
                <a:avLst/>
              </a:prstGeom>
              <a:noFill/>
              <a:ln w="19050">
                <a:solidFill>
                  <a:srgbClr val="FF3300"/>
                </a:solidFill>
                <a:round/>
                <a:headEnd/>
                <a:tailEnd/>
              </a:ln>
              <a:effectLst/>
            </p:spPr>
            <p:txBody>
              <a:bodyPr/>
              <a:lstStyle/>
              <a:p>
                <a:endParaRPr lang="en-US"/>
              </a:p>
            </p:txBody>
          </p:sp>
          <p:sp>
            <p:nvSpPr>
              <p:cNvPr id="157764" name="Line 68"/>
              <p:cNvSpPr>
                <a:spLocks noChangeShapeType="1"/>
              </p:cNvSpPr>
              <p:nvPr/>
            </p:nvSpPr>
            <p:spPr bwMode="auto">
              <a:xfrm flipH="1">
                <a:off x="1528" y="1006"/>
                <a:ext cx="54" cy="48"/>
              </a:xfrm>
              <a:prstGeom prst="line">
                <a:avLst/>
              </a:prstGeom>
              <a:noFill/>
              <a:ln w="19050">
                <a:solidFill>
                  <a:srgbClr val="FF3300"/>
                </a:solidFill>
                <a:round/>
                <a:headEnd/>
                <a:tailEnd/>
              </a:ln>
              <a:effectLst/>
            </p:spPr>
            <p:txBody>
              <a:bodyPr/>
              <a:lstStyle/>
              <a:p>
                <a:endParaRPr lang="en-US"/>
              </a:p>
            </p:txBody>
          </p:sp>
        </p:grpSp>
        <p:sp>
          <p:nvSpPr>
            <p:cNvPr id="157765" name="Line 69"/>
            <p:cNvSpPr>
              <a:spLocks noChangeShapeType="1"/>
            </p:cNvSpPr>
            <p:nvPr/>
          </p:nvSpPr>
          <p:spPr bwMode="auto">
            <a:xfrm>
              <a:off x="1532" y="1052"/>
              <a:ext cx="0" cy="124"/>
            </a:xfrm>
            <a:prstGeom prst="line">
              <a:avLst/>
            </a:prstGeom>
            <a:noFill/>
            <a:ln w="19050">
              <a:solidFill>
                <a:srgbClr val="FF3300"/>
              </a:solidFill>
              <a:round/>
              <a:headEnd/>
              <a:tailEnd type="triangle" w="med" len="med"/>
            </a:ln>
            <a:effectLst/>
          </p:spPr>
          <p:txBody>
            <a:bodyPr/>
            <a:lstStyle/>
            <a:p>
              <a:endParaRPr lang="en-US"/>
            </a:p>
          </p:txBody>
        </p:sp>
      </p:grpSp>
      <p:sp>
        <p:nvSpPr>
          <p:cNvPr id="157766" name="Line 70"/>
          <p:cNvSpPr>
            <a:spLocks noChangeShapeType="1"/>
          </p:cNvSpPr>
          <p:nvPr/>
        </p:nvSpPr>
        <p:spPr bwMode="auto">
          <a:xfrm>
            <a:off x="1770063" y="711200"/>
            <a:ext cx="5400675" cy="0"/>
          </a:xfrm>
          <a:prstGeom prst="line">
            <a:avLst/>
          </a:prstGeom>
          <a:noFill/>
          <a:ln w="9525">
            <a:solidFill>
              <a:schemeClr val="tx1"/>
            </a:solidFill>
            <a:prstDash val="lgDashDot"/>
            <a:round/>
            <a:headEnd/>
            <a:tailEnd/>
          </a:ln>
          <a:effectLst/>
        </p:spPr>
        <p:txBody>
          <a:bodyPr/>
          <a:lstStyle/>
          <a:p>
            <a:endParaRPr lang="en-US"/>
          </a:p>
        </p:txBody>
      </p:sp>
      <p:sp>
        <p:nvSpPr>
          <p:cNvPr id="157767" name="Line 71"/>
          <p:cNvSpPr>
            <a:spLocks noChangeShapeType="1"/>
          </p:cNvSpPr>
          <p:nvPr/>
        </p:nvSpPr>
        <p:spPr bwMode="auto">
          <a:xfrm>
            <a:off x="4325938" y="536575"/>
            <a:ext cx="0" cy="334963"/>
          </a:xfrm>
          <a:prstGeom prst="line">
            <a:avLst/>
          </a:prstGeom>
          <a:noFill/>
          <a:ln w="9525">
            <a:solidFill>
              <a:schemeClr val="tx1"/>
            </a:solidFill>
            <a:round/>
            <a:headEnd/>
            <a:tailEnd/>
          </a:ln>
          <a:effectLst/>
        </p:spPr>
        <p:txBody>
          <a:bodyPr/>
          <a:lstStyle/>
          <a:p>
            <a:endParaRPr lang="en-US"/>
          </a:p>
        </p:txBody>
      </p:sp>
      <p:sp>
        <p:nvSpPr>
          <p:cNvPr id="157768" name="Line 72"/>
          <p:cNvSpPr>
            <a:spLocks noChangeShapeType="1"/>
          </p:cNvSpPr>
          <p:nvPr/>
        </p:nvSpPr>
        <p:spPr bwMode="auto">
          <a:xfrm>
            <a:off x="4208463" y="711200"/>
            <a:ext cx="261937" cy="0"/>
          </a:xfrm>
          <a:prstGeom prst="line">
            <a:avLst/>
          </a:prstGeom>
          <a:noFill/>
          <a:ln w="9525">
            <a:solidFill>
              <a:schemeClr val="tx1"/>
            </a:solidFill>
            <a:round/>
            <a:headEnd/>
            <a:tailEnd/>
          </a:ln>
          <a:effectLst/>
        </p:spPr>
        <p:txBody>
          <a:bodyPr/>
          <a:lstStyle/>
          <a:p>
            <a:endParaRPr lang="en-US"/>
          </a:p>
        </p:txBody>
      </p:sp>
      <p:sp>
        <p:nvSpPr>
          <p:cNvPr id="157769" name="Rectangle 73"/>
          <p:cNvSpPr>
            <a:spLocks noChangeArrowheads="1"/>
          </p:cNvSpPr>
          <p:nvPr/>
        </p:nvSpPr>
        <p:spPr bwMode="auto">
          <a:xfrm>
            <a:off x="4179888" y="493713"/>
            <a:ext cx="407987" cy="434975"/>
          </a:xfrm>
          <a:prstGeom prst="rect">
            <a:avLst/>
          </a:prstGeom>
          <a:solidFill>
            <a:srgbClr val="E27304"/>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ppt_x"/>
                                          </p:val>
                                        </p:tav>
                                        <p:tav tm="100000">
                                          <p:val>
                                            <p:strVal val="#ppt_x"/>
                                          </p:val>
                                        </p:tav>
                                      </p:tavLst>
                                    </p:anim>
                                    <p:anim calcmode="lin" valueType="num">
                                      <p:cBhvr additive="base">
                                        <p:cTn id="8" dur="6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1000"/>
                            </p:stCondLst>
                            <p:childTnLst>
                              <p:par>
                                <p:cTn id="10" presetID="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childTnLst>
                          </p:cTn>
                        </p:par>
                        <p:par>
                          <p:cTn id="13" fill="hold">
                            <p:stCondLst>
                              <p:cond delay="12000"/>
                            </p:stCondLst>
                            <p:childTnLst>
                              <p:par>
                                <p:cTn id="14" presetID="7"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0" fill="hold"/>
                                        <p:tgtEl>
                                          <p:spTgt spid="7"/>
                                        </p:tgtEl>
                                        <p:attrNameLst>
                                          <p:attrName>ppt_x</p:attrName>
                                        </p:attrNameLst>
                                      </p:cBhvr>
                                      <p:tavLst>
                                        <p:tav tm="0">
                                          <p:val>
                                            <p:strVal val="#ppt_x"/>
                                          </p:val>
                                        </p:tav>
                                        <p:tav tm="100000">
                                          <p:val>
                                            <p:strVal val="#ppt_x"/>
                                          </p:val>
                                        </p:tav>
                                      </p:tavLst>
                                    </p:anim>
                                    <p:anim calcmode="lin" valueType="num">
                                      <p:cBhvr additive="base">
                                        <p:cTn id="17" dur="5000" fill="hold"/>
                                        <p:tgtEl>
                                          <p:spTgt spid="7"/>
                                        </p:tgtEl>
                                        <p:attrNameLst>
                                          <p:attrName>ppt_y</p:attrName>
                                        </p:attrNameLst>
                                      </p:cBhvr>
                                      <p:tavLst>
                                        <p:tav tm="0">
                                          <p:val>
                                            <p:strVal val="0-#ppt_h/2"/>
                                          </p:val>
                                        </p:tav>
                                        <p:tav tm="100000">
                                          <p:val>
                                            <p:strVal val="#ppt_y"/>
                                          </p:val>
                                        </p:tav>
                                      </p:tavLst>
                                    </p:anim>
                                  </p:childTnLst>
                                </p:cTn>
                              </p:par>
                            </p:childTnLst>
                          </p:cTn>
                        </p:par>
                        <p:par>
                          <p:cTn id="18" fill="hold">
                            <p:stCondLst>
                              <p:cond delay="17000"/>
                            </p:stCondLst>
                            <p:childTnLst>
                              <p:par>
                                <p:cTn id="19" presetID="9"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1000"/>
                                        <p:tgtEl>
                                          <p:spTgt spid="6"/>
                                        </p:tgtEl>
                                      </p:cBhvr>
                                    </p:animEffect>
                                  </p:childTnLst>
                                </p:cTn>
                              </p:par>
                            </p:childTnLst>
                          </p:cTn>
                        </p:par>
                        <p:par>
                          <p:cTn id="22" fill="hold">
                            <p:stCondLst>
                              <p:cond delay="18000"/>
                            </p:stCondLst>
                            <p:childTnLst>
                              <p:par>
                                <p:cTn id="23" presetID="7"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0" fill="hold"/>
                                        <p:tgtEl>
                                          <p:spTgt spid="10"/>
                                        </p:tgtEl>
                                        <p:attrNameLst>
                                          <p:attrName>ppt_x</p:attrName>
                                        </p:attrNameLst>
                                      </p:cBhvr>
                                      <p:tavLst>
                                        <p:tav tm="0">
                                          <p:val>
                                            <p:strVal val="#ppt_x"/>
                                          </p:val>
                                        </p:tav>
                                        <p:tav tm="100000">
                                          <p:val>
                                            <p:strVal val="#ppt_x"/>
                                          </p:val>
                                        </p:tav>
                                      </p:tavLst>
                                    </p:anim>
                                    <p:anim calcmode="lin" valueType="num">
                                      <p:cBhvr additive="base">
                                        <p:cTn id="26" dur="50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3000"/>
                            </p:stCondLst>
                            <p:childTnLst>
                              <p:par>
                                <p:cTn id="28" presetID="9"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695325" y="271463"/>
            <a:ext cx="8299450" cy="1081087"/>
          </a:xfrm>
          <a:solidFill>
            <a:schemeClr val="accent1"/>
          </a:solidFill>
        </p:spPr>
        <p:txBody>
          <a:bodyPr/>
          <a:lstStyle/>
          <a:p>
            <a:r>
              <a:rPr lang="en-US" sz="4000"/>
              <a:t>Gamma Ray Astronomy at different energy intervals </a:t>
            </a:r>
          </a:p>
        </p:txBody>
      </p:sp>
      <p:pic>
        <p:nvPicPr>
          <p:cNvPr id="363523" name="Picture 3"/>
          <p:cNvPicPr>
            <a:picLocks noChangeAspect="1" noChangeArrowheads="1"/>
          </p:cNvPicPr>
          <p:nvPr/>
        </p:nvPicPr>
        <p:blipFill>
          <a:blip r:embed="rId2"/>
          <a:srcRect/>
          <a:stretch>
            <a:fillRect/>
          </a:stretch>
        </p:blipFill>
        <p:spPr bwMode="auto">
          <a:xfrm>
            <a:off x="323850" y="1557338"/>
            <a:ext cx="8880475" cy="4341812"/>
          </a:xfrm>
          <a:prstGeom prst="rect">
            <a:avLst/>
          </a:prstGeom>
          <a:noFill/>
          <a:ln w="12700" cap="sq">
            <a:noFill/>
            <a:miter lim="800000"/>
            <a:headEnd type="none" w="sm" len="sm"/>
            <a:tailEnd type="none" w="sm" len="sm"/>
          </a:ln>
          <a:effectLst/>
        </p:spPr>
      </p:pic>
      <p:sp>
        <p:nvSpPr>
          <p:cNvPr id="363524" name="Rectangle 4"/>
          <p:cNvSpPr>
            <a:spLocks noGrp="1" noChangeArrowheads="1"/>
          </p:cNvSpPr>
          <p:nvPr>
            <p:ph type="body" idx="1"/>
          </p:nvPr>
        </p:nvSpPr>
        <p:spPr>
          <a:xfrm flipV="1">
            <a:off x="504825" y="5826125"/>
            <a:ext cx="8748713" cy="115888"/>
          </a:xfrm>
        </p:spPr>
        <p:txBody>
          <a:bodyPr/>
          <a:lstStyle/>
          <a:p>
            <a:pPr>
              <a:lnSpc>
                <a:spcPct val="80000"/>
              </a:lnSpc>
            </a:pPr>
            <a:endParaRPr lang="en-US" sz="800"/>
          </a:p>
        </p:txBody>
      </p:sp>
      <p:sp>
        <p:nvSpPr>
          <p:cNvPr id="363525" name="Text Box 5"/>
          <p:cNvSpPr txBox="1">
            <a:spLocks noChangeArrowheads="1"/>
          </p:cNvSpPr>
          <p:nvPr/>
        </p:nvSpPr>
        <p:spPr bwMode="auto">
          <a:xfrm>
            <a:off x="403225" y="6083300"/>
            <a:ext cx="4224338" cy="406400"/>
          </a:xfrm>
          <a:prstGeom prst="rect">
            <a:avLst/>
          </a:prstGeom>
          <a:solidFill>
            <a:srgbClr val="FFFFCC"/>
          </a:solidFill>
          <a:ln w="9525">
            <a:solidFill>
              <a:schemeClr val="tx1"/>
            </a:solidFill>
            <a:miter lim="800000"/>
            <a:headEnd/>
            <a:tailEnd/>
          </a:ln>
          <a:effectLst/>
        </p:spPr>
        <p:txBody>
          <a:bodyPr wrap="none">
            <a:spAutoFit/>
          </a:bodyPr>
          <a:lstStyle/>
          <a:p>
            <a:r>
              <a:rPr lang="en-US" sz="2000" u="none"/>
              <a:t>Narrow angle FOV; tracking telescopes</a:t>
            </a:r>
          </a:p>
        </p:txBody>
      </p:sp>
      <p:sp>
        <p:nvSpPr>
          <p:cNvPr id="363526" name="Rectangle 6"/>
          <p:cNvSpPr>
            <a:spLocks noChangeArrowheads="1"/>
          </p:cNvSpPr>
          <p:nvPr/>
        </p:nvSpPr>
        <p:spPr bwMode="auto">
          <a:xfrm>
            <a:off x="5524500" y="6038850"/>
            <a:ext cx="3848100" cy="441325"/>
          </a:xfrm>
          <a:prstGeom prst="rect">
            <a:avLst/>
          </a:prstGeom>
          <a:solidFill>
            <a:srgbClr val="FFFFCC"/>
          </a:solidFill>
          <a:ln w="9525">
            <a:solidFill>
              <a:schemeClr val="tx1"/>
            </a:solidFill>
            <a:miter lim="800000"/>
            <a:headEnd/>
            <a:tailEnd/>
          </a:ln>
          <a:effectLst/>
        </p:spPr>
        <p:txBody>
          <a:bodyPr wrap="none" anchor="ctr"/>
          <a:lstStyle/>
          <a:p>
            <a:pPr algn="ctr"/>
            <a:r>
              <a:rPr lang="en-US" sz="2000" u="none"/>
              <a:t>Wide angle FOV; stationary detectors</a:t>
            </a:r>
            <a:r>
              <a:rPr lang="en-US"/>
              <a:t>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rapes3"/>
          <p:cNvPicPr>
            <a:picLocks noChangeAspect="1" noChangeArrowheads="1"/>
          </p:cNvPicPr>
          <p:nvPr/>
        </p:nvPicPr>
        <p:blipFill>
          <a:blip r:embed="rId2"/>
          <a:srcRect/>
          <a:stretch>
            <a:fillRect/>
          </a:stretch>
        </p:blipFill>
        <p:spPr bwMode="auto">
          <a:xfrm>
            <a:off x="-182563" y="-536575"/>
            <a:ext cx="10085388" cy="7553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4" name="Picture 2"/>
          <p:cNvPicPr>
            <a:picLocks noChangeAspect="1" noChangeArrowheads="1"/>
          </p:cNvPicPr>
          <p:nvPr/>
        </p:nvPicPr>
        <p:blipFill>
          <a:blip r:embed="rId3"/>
          <a:srcRect/>
          <a:stretch>
            <a:fillRect/>
          </a:stretch>
        </p:blipFill>
        <p:spPr bwMode="auto">
          <a:xfrm>
            <a:off x="285750" y="0"/>
            <a:ext cx="9434513" cy="6480175"/>
          </a:xfrm>
          <a:prstGeom prst="rect">
            <a:avLst/>
          </a:prstGeom>
          <a:noFill/>
        </p:spPr>
      </p:pic>
      <p:sp>
        <p:nvSpPr>
          <p:cNvPr id="643076" name="Oval 4"/>
          <p:cNvSpPr>
            <a:spLocks noChangeArrowheads="1"/>
          </p:cNvSpPr>
          <p:nvPr/>
        </p:nvSpPr>
        <p:spPr bwMode="auto">
          <a:xfrm>
            <a:off x="0" y="2343150"/>
            <a:ext cx="3238500" cy="1028700"/>
          </a:xfrm>
          <a:prstGeom prst="ellipse">
            <a:avLst/>
          </a:prstGeom>
          <a:solidFill>
            <a:srgbClr val="CC6600"/>
          </a:solidFill>
          <a:ln w="9525">
            <a:solidFill>
              <a:schemeClr val="tx1"/>
            </a:solidFill>
            <a:round/>
            <a:headEnd/>
            <a:tailEnd/>
          </a:ln>
          <a:effectLst/>
        </p:spPr>
        <p:txBody>
          <a:bodyPr wrap="none" anchor="ctr"/>
          <a:lstStyle/>
          <a:p>
            <a:pPr algn="ctr"/>
            <a:r>
              <a:rPr lang="en-US" u="none"/>
              <a:t>Cosmic rays are major </a:t>
            </a:r>
          </a:p>
          <a:p>
            <a:pPr algn="ctr"/>
            <a:r>
              <a:rPr lang="en-US" u="none"/>
              <a:t>source of background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728663" y="215900"/>
            <a:ext cx="8262937" cy="1079500"/>
          </a:xfrm>
        </p:spPr>
        <p:txBody>
          <a:bodyPr/>
          <a:lstStyle/>
          <a:p>
            <a:r>
              <a:rPr lang="en-US"/>
              <a:t>Extensive Air Showers (EAS)</a:t>
            </a:r>
          </a:p>
        </p:txBody>
      </p:sp>
      <p:pic>
        <p:nvPicPr>
          <p:cNvPr id="510979" name="Picture 3" descr="showerhad"/>
          <p:cNvPicPr>
            <a:picLocks noChangeArrowheads="1"/>
          </p:cNvPicPr>
          <p:nvPr/>
        </p:nvPicPr>
        <p:blipFill>
          <a:blip r:embed="rId3">
            <a:lum bright="-6000"/>
          </a:blip>
          <a:srcRect/>
          <a:stretch>
            <a:fillRect/>
          </a:stretch>
        </p:blipFill>
        <p:spPr bwMode="auto">
          <a:xfrm>
            <a:off x="5103813" y="1728788"/>
            <a:ext cx="3887787" cy="4173537"/>
          </a:xfrm>
          <a:prstGeom prst="rect">
            <a:avLst/>
          </a:prstGeom>
          <a:noFill/>
        </p:spPr>
      </p:pic>
      <p:pic>
        <p:nvPicPr>
          <p:cNvPr id="510980" name="Picture 4" descr="showerem"/>
          <p:cNvPicPr>
            <a:picLocks noChangeArrowheads="1"/>
          </p:cNvPicPr>
          <p:nvPr/>
        </p:nvPicPr>
        <p:blipFill>
          <a:blip r:embed="rId4">
            <a:lum bright="-6000"/>
          </a:blip>
          <a:srcRect/>
          <a:stretch>
            <a:fillRect/>
          </a:stretch>
        </p:blipFill>
        <p:spPr bwMode="auto">
          <a:xfrm>
            <a:off x="692150" y="1728788"/>
            <a:ext cx="4005263" cy="4157662"/>
          </a:xfrm>
          <a:prstGeom prst="rect">
            <a:avLst/>
          </a:prstGeom>
          <a:noFill/>
          <a:ln w="9525">
            <a:solidFill>
              <a:schemeClr val="bg1"/>
            </a:solidFill>
            <a:miter lim="800000"/>
            <a:headEnd/>
            <a:tailEnd/>
          </a:ln>
        </p:spPr>
      </p:pic>
      <p:sp>
        <p:nvSpPr>
          <p:cNvPr id="510981" name="Text Box 5"/>
          <p:cNvSpPr txBox="1">
            <a:spLocks noChangeArrowheads="1"/>
          </p:cNvSpPr>
          <p:nvPr/>
        </p:nvSpPr>
        <p:spPr bwMode="auto">
          <a:xfrm>
            <a:off x="1498600" y="1314450"/>
            <a:ext cx="2324100" cy="344488"/>
          </a:xfrm>
          <a:prstGeom prst="rect">
            <a:avLst/>
          </a:prstGeom>
          <a:noFill/>
          <a:ln w="9525">
            <a:noFill/>
            <a:miter lim="800000"/>
            <a:headEnd/>
            <a:tailEnd/>
          </a:ln>
        </p:spPr>
        <p:txBody>
          <a:bodyPr wrap="none" lIns="0" tIns="0" rIns="0" bIns="0">
            <a:spAutoFit/>
          </a:bodyPr>
          <a:lstStyle/>
          <a:p>
            <a:r>
              <a:rPr lang="en-US" u="none">
                <a:solidFill>
                  <a:schemeClr val="tx1"/>
                </a:solidFill>
                <a:latin typeface="Arial" charset="0"/>
                <a:ea typeface="ＭＳ Ｐゴシック" pitchFamily="34" charset="-128"/>
              </a:rPr>
              <a:t>Electromagnetic</a:t>
            </a:r>
          </a:p>
        </p:txBody>
      </p:sp>
      <p:sp>
        <p:nvSpPr>
          <p:cNvPr id="510982" name="Text Box 6"/>
          <p:cNvSpPr txBox="1">
            <a:spLocks noChangeArrowheads="1"/>
          </p:cNvSpPr>
          <p:nvPr/>
        </p:nvSpPr>
        <p:spPr bwMode="auto">
          <a:xfrm>
            <a:off x="6432550" y="1301750"/>
            <a:ext cx="1296988" cy="346075"/>
          </a:xfrm>
          <a:prstGeom prst="rect">
            <a:avLst/>
          </a:prstGeom>
          <a:noFill/>
          <a:ln w="9525">
            <a:noFill/>
            <a:miter lim="800000"/>
            <a:headEnd/>
            <a:tailEnd/>
          </a:ln>
        </p:spPr>
        <p:txBody>
          <a:bodyPr wrap="none" lIns="0" tIns="0" rIns="0" bIns="0">
            <a:spAutoFit/>
          </a:bodyPr>
          <a:lstStyle/>
          <a:p>
            <a:r>
              <a:rPr lang="en-US" u="none">
                <a:solidFill>
                  <a:schemeClr val="tx1"/>
                </a:solidFill>
                <a:latin typeface="Arial" charset="0"/>
                <a:ea typeface="ＭＳ Ｐゴシック" pitchFamily="34" charset="-128"/>
              </a:rPr>
              <a:t>Hadronic</a:t>
            </a:r>
          </a:p>
        </p:txBody>
      </p:sp>
      <p:sp>
        <p:nvSpPr>
          <p:cNvPr id="510983" name="Text Box 7"/>
          <p:cNvSpPr txBox="1">
            <a:spLocks noChangeArrowheads="1"/>
          </p:cNvSpPr>
          <p:nvPr/>
        </p:nvSpPr>
        <p:spPr bwMode="auto">
          <a:xfrm>
            <a:off x="1774825" y="5957888"/>
            <a:ext cx="841375" cy="406400"/>
          </a:xfrm>
          <a:prstGeom prst="rect">
            <a:avLst/>
          </a:prstGeom>
          <a:solidFill>
            <a:srgbClr val="CCFF66"/>
          </a:solidFill>
          <a:ln w="9525">
            <a:solidFill>
              <a:schemeClr val="tx1"/>
            </a:solidFill>
            <a:miter lim="800000"/>
            <a:headEnd/>
            <a:tailEnd/>
          </a:ln>
          <a:effectLst/>
        </p:spPr>
        <p:txBody>
          <a:bodyPr wrap="none">
            <a:spAutoFit/>
          </a:bodyPr>
          <a:lstStyle/>
          <a:p>
            <a:r>
              <a:rPr lang="en-US" sz="2000" u="none"/>
              <a:t>Signal</a:t>
            </a:r>
          </a:p>
        </p:txBody>
      </p:sp>
      <p:sp>
        <p:nvSpPr>
          <p:cNvPr id="510985" name="Text Box 9"/>
          <p:cNvSpPr txBox="1">
            <a:spLocks noChangeArrowheads="1"/>
          </p:cNvSpPr>
          <p:nvPr/>
        </p:nvSpPr>
        <p:spPr bwMode="auto">
          <a:xfrm>
            <a:off x="7307263" y="6073775"/>
            <a:ext cx="1435100" cy="406400"/>
          </a:xfrm>
          <a:prstGeom prst="rect">
            <a:avLst/>
          </a:prstGeom>
          <a:solidFill>
            <a:srgbClr val="CCFF66"/>
          </a:solidFill>
          <a:ln w="9525">
            <a:solidFill>
              <a:schemeClr val="tx1"/>
            </a:solidFill>
            <a:miter lim="800000"/>
            <a:headEnd/>
            <a:tailEnd/>
          </a:ln>
          <a:effectLst/>
        </p:spPr>
        <p:txBody>
          <a:bodyPr wrap="none">
            <a:spAutoFit/>
          </a:bodyPr>
          <a:lstStyle/>
          <a:p>
            <a:r>
              <a:rPr lang="en-US" sz="2000" u="none"/>
              <a:t>Background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10980"/>
                                        </p:tgtEl>
                                        <p:attrNameLst>
                                          <p:attrName>style.visibility</p:attrName>
                                        </p:attrNameLst>
                                      </p:cBhvr>
                                      <p:to>
                                        <p:strVal val="visible"/>
                                      </p:to>
                                    </p:set>
                                    <p:animEffect transition="in" filter="wipe(up)">
                                      <p:cBhvr>
                                        <p:cTn id="7" dur="500"/>
                                        <p:tgtEl>
                                          <p:spTgt spid="51098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10979"/>
                                        </p:tgtEl>
                                        <p:attrNameLst>
                                          <p:attrName>style.visibility</p:attrName>
                                        </p:attrNameLst>
                                      </p:cBhvr>
                                      <p:to>
                                        <p:strVal val="visible"/>
                                      </p:to>
                                    </p:set>
                                    <p:animEffect transition="in" filter="wipe(up)">
                                      <p:cBhvr>
                                        <p:cTn id="11" dur="500"/>
                                        <p:tgtEl>
                                          <p:spTgt spid="510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4130675" y="287338"/>
            <a:ext cx="5184775" cy="1152525"/>
          </a:xfrm>
        </p:spPr>
        <p:txBody>
          <a:bodyPr/>
          <a:lstStyle/>
          <a:p>
            <a:r>
              <a:rPr lang="en-US" sz="4000"/>
              <a:t>Simulated gamma</a:t>
            </a:r>
            <a:br>
              <a:rPr lang="en-US" sz="4000"/>
            </a:br>
            <a:r>
              <a:rPr lang="en-US" sz="4000"/>
              <a:t> 50 GeV</a:t>
            </a:r>
            <a:endParaRPr lang="en-US"/>
          </a:p>
        </p:txBody>
      </p:sp>
      <p:pic>
        <p:nvPicPr>
          <p:cNvPr id="535555" name="Picture 3" descr="photon-50GeV"/>
          <p:cNvPicPr>
            <a:picLocks noChangeAspect="1" noChangeArrowheads="1"/>
          </p:cNvPicPr>
          <p:nvPr/>
        </p:nvPicPr>
        <p:blipFill>
          <a:blip r:embed="rId3">
            <a:lum bright="-6000"/>
          </a:blip>
          <a:srcRect/>
          <a:stretch>
            <a:fillRect/>
          </a:stretch>
        </p:blipFill>
        <p:spPr bwMode="auto">
          <a:xfrm>
            <a:off x="4373563" y="1511300"/>
            <a:ext cx="4537075" cy="4032250"/>
          </a:xfrm>
          <a:prstGeom prst="rect">
            <a:avLst/>
          </a:prstGeom>
          <a:noFill/>
        </p:spPr>
      </p:pic>
      <p:pic>
        <p:nvPicPr>
          <p:cNvPr id="535556" name="Picture 4" descr="photon-50GeV"/>
          <p:cNvPicPr>
            <a:picLocks noChangeAspect="1" noChangeArrowheads="1"/>
          </p:cNvPicPr>
          <p:nvPr/>
        </p:nvPicPr>
        <p:blipFill>
          <a:blip r:embed="rId4" cstate="print">
            <a:lum bright="-6000"/>
          </a:blip>
          <a:srcRect b="5409"/>
          <a:stretch>
            <a:fillRect/>
          </a:stretch>
        </p:blipFill>
        <p:spPr bwMode="auto">
          <a:xfrm>
            <a:off x="647700" y="360363"/>
            <a:ext cx="3490913" cy="5867400"/>
          </a:xfrm>
          <a:prstGeom prst="rect">
            <a:avLst/>
          </a:prstGeom>
          <a:noFill/>
        </p:spPr>
      </p:pic>
      <p:sp>
        <p:nvSpPr>
          <p:cNvPr id="535557" name="Text Box 5"/>
          <p:cNvSpPr txBox="1">
            <a:spLocks noChangeArrowheads="1"/>
          </p:cNvSpPr>
          <p:nvPr/>
        </p:nvSpPr>
        <p:spPr bwMode="auto">
          <a:xfrm>
            <a:off x="4373563" y="5616575"/>
            <a:ext cx="4784725" cy="461963"/>
          </a:xfrm>
          <a:prstGeom prst="rect">
            <a:avLst/>
          </a:prstGeom>
          <a:noFill/>
          <a:ln w="9525">
            <a:noFill/>
            <a:miter lim="800000"/>
            <a:headEnd/>
            <a:tailEnd/>
          </a:ln>
        </p:spPr>
        <p:txBody>
          <a:bodyPr wrap="none" lIns="0" tIns="0" rIns="0" bIns="0">
            <a:spAutoFit/>
          </a:bodyPr>
          <a:lstStyle/>
          <a:p>
            <a:r>
              <a:rPr lang="en-US" sz="1600" u="none">
                <a:solidFill>
                  <a:schemeClr val="tx1"/>
                </a:solidFill>
                <a:latin typeface="Arial" charset="0"/>
                <a:ea typeface="ＭＳ Ｐゴシック" pitchFamily="34" charset="-128"/>
              </a:rPr>
              <a:t>Fabian Schmidt, Leeds university</a:t>
            </a:r>
          </a:p>
          <a:p>
            <a:r>
              <a:rPr lang="en-US" sz="1600" u="none">
                <a:solidFill>
                  <a:schemeClr val="tx1"/>
                </a:solidFill>
                <a:latin typeface="Arial" charset="0"/>
                <a:ea typeface="ＭＳ Ｐゴシック" pitchFamily="34" charset="-128"/>
              </a:rPr>
              <a:t>http://www.ast.leeds.ac.uk/~fs/showerimages.html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descr="proton_11_0deg"/>
          <p:cNvPicPr>
            <a:picLocks noChangeAspect="1" noChangeArrowheads="1"/>
          </p:cNvPicPr>
          <p:nvPr/>
        </p:nvPicPr>
        <p:blipFill>
          <a:blip r:embed="rId3">
            <a:lum bright="-6000"/>
          </a:blip>
          <a:srcRect/>
          <a:stretch>
            <a:fillRect/>
          </a:stretch>
        </p:blipFill>
        <p:spPr bwMode="auto">
          <a:xfrm>
            <a:off x="4373563" y="1511300"/>
            <a:ext cx="4537075" cy="4032250"/>
          </a:xfrm>
          <a:prstGeom prst="rect">
            <a:avLst/>
          </a:prstGeom>
          <a:noFill/>
        </p:spPr>
      </p:pic>
      <p:sp>
        <p:nvSpPr>
          <p:cNvPr id="537603" name="Rectangle 3"/>
          <p:cNvSpPr>
            <a:spLocks noGrp="1" noChangeArrowheads="1"/>
          </p:cNvSpPr>
          <p:nvPr>
            <p:ph type="title"/>
          </p:nvPr>
        </p:nvSpPr>
        <p:spPr>
          <a:xfrm>
            <a:off x="4130675" y="287338"/>
            <a:ext cx="5184775" cy="1152525"/>
          </a:xfrm>
        </p:spPr>
        <p:txBody>
          <a:bodyPr/>
          <a:lstStyle/>
          <a:p>
            <a:r>
              <a:rPr lang="en-US" sz="4000"/>
              <a:t>Simulated proton</a:t>
            </a:r>
            <a:br>
              <a:rPr lang="en-US" sz="4000"/>
            </a:br>
            <a:r>
              <a:rPr lang="en-US" sz="4000"/>
              <a:t> 100 GeV</a:t>
            </a:r>
            <a:endParaRPr lang="en-US"/>
          </a:p>
        </p:txBody>
      </p:sp>
      <p:sp>
        <p:nvSpPr>
          <p:cNvPr id="537604" name="Text Box 4"/>
          <p:cNvSpPr txBox="1">
            <a:spLocks noChangeArrowheads="1"/>
          </p:cNvSpPr>
          <p:nvPr/>
        </p:nvSpPr>
        <p:spPr bwMode="auto">
          <a:xfrm>
            <a:off x="4373563" y="5616575"/>
            <a:ext cx="4784725" cy="461963"/>
          </a:xfrm>
          <a:prstGeom prst="rect">
            <a:avLst/>
          </a:prstGeom>
          <a:noFill/>
          <a:ln w="9525">
            <a:noFill/>
            <a:miter lim="800000"/>
            <a:headEnd/>
            <a:tailEnd/>
          </a:ln>
        </p:spPr>
        <p:txBody>
          <a:bodyPr wrap="none" lIns="0" tIns="0" rIns="0" bIns="0">
            <a:spAutoFit/>
          </a:bodyPr>
          <a:lstStyle/>
          <a:p>
            <a:r>
              <a:rPr lang="en-US" sz="1600" u="none">
                <a:solidFill>
                  <a:schemeClr val="tx1"/>
                </a:solidFill>
                <a:latin typeface="Arial" charset="0"/>
                <a:ea typeface="ＭＳ Ｐゴシック" pitchFamily="34" charset="-128"/>
              </a:rPr>
              <a:t>Fabian Schmidt, Leeds university</a:t>
            </a:r>
          </a:p>
          <a:p>
            <a:r>
              <a:rPr lang="en-US" sz="1600" u="none">
                <a:solidFill>
                  <a:schemeClr val="tx1"/>
                </a:solidFill>
                <a:latin typeface="Arial" charset="0"/>
                <a:ea typeface="ＭＳ Ｐゴシック" pitchFamily="34" charset="-128"/>
              </a:rPr>
              <a:t>http://www.ast.leeds.ac.uk/~fs/showerimages.html</a:t>
            </a:r>
          </a:p>
        </p:txBody>
      </p:sp>
      <p:grpSp>
        <p:nvGrpSpPr>
          <p:cNvPr id="2" name="Group 5"/>
          <p:cNvGrpSpPr>
            <a:grpSpLocks/>
          </p:cNvGrpSpPr>
          <p:nvPr/>
        </p:nvGrpSpPr>
        <p:grpSpPr bwMode="auto">
          <a:xfrm>
            <a:off x="647700" y="360363"/>
            <a:ext cx="3482975" cy="5832475"/>
            <a:chOff x="384" y="240"/>
            <a:chExt cx="2064" cy="3888"/>
          </a:xfrm>
        </p:grpSpPr>
        <p:pic>
          <p:nvPicPr>
            <p:cNvPr id="537606" name="Picture 6" descr="proton_11_0deg"/>
            <p:cNvPicPr>
              <a:picLocks noChangeAspect="1" noChangeArrowheads="1"/>
            </p:cNvPicPr>
            <p:nvPr/>
          </p:nvPicPr>
          <p:blipFill>
            <a:blip r:embed="rId4" cstate="print">
              <a:lum bright="-6000"/>
            </a:blip>
            <a:srcRect/>
            <a:stretch>
              <a:fillRect/>
            </a:stretch>
          </p:blipFill>
          <p:spPr bwMode="auto">
            <a:xfrm>
              <a:off x="384" y="240"/>
              <a:ext cx="2064" cy="3888"/>
            </a:xfrm>
            <a:prstGeom prst="rect">
              <a:avLst/>
            </a:prstGeom>
            <a:noFill/>
          </p:spPr>
        </p:pic>
        <p:sp>
          <p:nvSpPr>
            <p:cNvPr id="537607" name="Text Box 7"/>
            <p:cNvSpPr txBox="1">
              <a:spLocks noChangeArrowheads="1"/>
            </p:cNvSpPr>
            <p:nvPr/>
          </p:nvSpPr>
          <p:spPr bwMode="auto">
            <a:xfrm>
              <a:off x="1692" y="434"/>
              <a:ext cx="432" cy="173"/>
            </a:xfrm>
            <a:prstGeom prst="rect">
              <a:avLst/>
            </a:prstGeom>
            <a:noFill/>
            <a:ln w="9525">
              <a:noFill/>
              <a:miter lim="800000"/>
              <a:headEnd/>
              <a:tailEnd/>
            </a:ln>
          </p:spPr>
          <p:txBody>
            <a:bodyPr wrap="none" lIns="0" tIns="0" rIns="0" bIns="0">
              <a:spAutoFit/>
            </a:bodyPr>
            <a:lstStyle/>
            <a:p>
              <a:r>
                <a:rPr lang="en-US" sz="1800" u="none">
                  <a:solidFill>
                    <a:srgbClr val="7CD747"/>
                  </a:solidFill>
                  <a:latin typeface="Arial" charset="0"/>
                  <a:ea typeface="ＭＳ Ｐゴシック" pitchFamily="34" charset="-128"/>
                </a:rPr>
                <a:t>muons</a:t>
              </a:r>
              <a:endParaRPr lang="en-US" sz="1800" u="none">
                <a:solidFill>
                  <a:schemeClr val="hlink"/>
                </a:solidFill>
                <a:latin typeface="Arial" charset="0"/>
                <a:ea typeface="ＭＳ Ｐゴシック" pitchFamily="34" charset="-128"/>
              </a:endParaRPr>
            </a:p>
          </p:txBody>
        </p:sp>
        <p:sp>
          <p:nvSpPr>
            <p:cNvPr id="537608" name="Line 8"/>
            <p:cNvSpPr>
              <a:spLocks noChangeShapeType="1"/>
            </p:cNvSpPr>
            <p:nvPr/>
          </p:nvSpPr>
          <p:spPr bwMode="auto">
            <a:xfrm flipH="1">
              <a:off x="1497" y="544"/>
              <a:ext cx="154" cy="153"/>
            </a:xfrm>
            <a:prstGeom prst="line">
              <a:avLst/>
            </a:prstGeom>
            <a:noFill/>
            <a:ln w="9525">
              <a:solidFill>
                <a:srgbClr val="7CD747"/>
              </a:solidFill>
              <a:round/>
              <a:headEnd/>
              <a:tailEnd type="triangle" w="med" len="med"/>
            </a:ln>
          </p:spPr>
          <p:txBody>
            <a:bodyPr wrap="none" lIns="0" tIns="0" rIns="0" bIns="0" anchor="ctr">
              <a:spAutoFit/>
            </a:bodyPr>
            <a:lstStyle/>
            <a:p>
              <a:endParaRPr lang="en-US"/>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electro spectrum"/>
          <p:cNvPicPr>
            <a:picLocks noGrp="1" noChangeAspect="1" noChangeArrowheads="1"/>
          </p:cNvPicPr>
          <p:nvPr>
            <p:ph sz="half" idx="1"/>
          </p:nvPr>
        </p:nvPicPr>
        <p:blipFill>
          <a:blip r:embed="rId2"/>
          <a:srcRect/>
          <a:stretch>
            <a:fillRect/>
          </a:stretch>
        </p:blipFill>
        <p:spPr>
          <a:xfrm>
            <a:off x="498475" y="3017838"/>
            <a:ext cx="8518525" cy="3006725"/>
          </a:xfrm>
          <a:ln>
            <a:solidFill>
              <a:srgbClr val="FF0066"/>
            </a:solidFill>
          </a:ln>
        </p:spPr>
      </p:pic>
      <p:sp>
        <p:nvSpPr>
          <p:cNvPr id="10243" name="Rectangle 6"/>
          <p:cNvSpPr>
            <a:spLocks noGrp="1" noChangeArrowheads="1"/>
          </p:cNvSpPr>
          <p:nvPr>
            <p:ph type="body" sz="half" idx="2"/>
          </p:nvPr>
        </p:nvSpPr>
        <p:spPr>
          <a:xfrm>
            <a:off x="504825" y="374650"/>
            <a:ext cx="8299450" cy="2289175"/>
          </a:xfrm>
          <a:solidFill>
            <a:schemeClr val="accent1"/>
          </a:solidFill>
          <a:ln w="12700">
            <a:solidFill>
              <a:srgbClr val="000000"/>
            </a:solidFill>
          </a:ln>
        </p:spPr>
        <p:txBody>
          <a:bodyPr/>
          <a:lstStyle/>
          <a:p>
            <a:pPr marL="342900" indent="-342900" eaLnBrk="1">
              <a:spcBef>
                <a:spcPct val="20000"/>
              </a:spcBef>
              <a:spcAft>
                <a:spcPct val="0"/>
              </a:spcAft>
              <a:buSzPct val="100000"/>
              <a:buFont typeface="Times New Roman" pitchFamily="18" charset="0"/>
              <a:buChar char="•"/>
            </a:pPr>
            <a:r>
              <a:rPr lang="en-US" smtClean="0">
                <a:latin typeface="Times New Roman" pitchFamily="18" charset="0"/>
              </a:rPr>
              <a:t>Matter in the form of Cosmic rays, Neutrino, Dark matter etc.</a:t>
            </a:r>
          </a:p>
          <a:p>
            <a:pPr marL="342900" indent="-342900" eaLnBrk="1">
              <a:spcBef>
                <a:spcPct val="20000"/>
              </a:spcBef>
              <a:spcAft>
                <a:spcPct val="0"/>
              </a:spcAft>
              <a:buSzPct val="100000"/>
              <a:buFont typeface="Times New Roman" pitchFamily="18" charset="0"/>
              <a:buChar char="•"/>
            </a:pPr>
            <a:r>
              <a:rPr lang="en-US" smtClean="0">
                <a:latin typeface="Times New Roman" pitchFamily="18" charset="0"/>
              </a:rPr>
              <a:t>Radiation in the form of Electro-Magnetic radiation, gravity waves etc.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gamma300gev"/>
          <p:cNvPicPr>
            <a:picLocks noChangeAspect="1" noChangeArrowheads="1"/>
          </p:cNvPicPr>
          <p:nvPr/>
        </p:nvPicPr>
        <p:blipFill>
          <a:blip r:embed="rId2"/>
          <a:srcRect/>
          <a:stretch>
            <a:fillRect/>
          </a:stretch>
        </p:blipFill>
        <p:spPr bwMode="auto">
          <a:xfrm>
            <a:off x="161925" y="2160588"/>
            <a:ext cx="2982913" cy="2651125"/>
          </a:xfrm>
          <a:prstGeom prst="rect">
            <a:avLst/>
          </a:prstGeom>
          <a:noFill/>
        </p:spPr>
      </p:pic>
      <p:pic>
        <p:nvPicPr>
          <p:cNvPr id="398339" name="Picture 3" descr="proton1tev3"/>
          <p:cNvPicPr>
            <a:picLocks noChangeAspect="1" noChangeArrowheads="1"/>
          </p:cNvPicPr>
          <p:nvPr/>
        </p:nvPicPr>
        <p:blipFill>
          <a:blip r:embed="rId3"/>
          <a:srcRect/>
          <a:stretch>
            <a:fillRect/>
          </a:stretch>
        </p:blipFill>
        <p:spPr bwMode="auto">
          <a:xfrm>
            <a:off x="3321050" y="2160588"/>
            <a:ext cx="2982913" cy="2651125"/>
          </a:xfrm>
          <a:prstGeom prst="rect">
            <a:avLst/>
          </a:prstGeom>
          <a:noFill/>
        </p:spPr>
      </p:pic>
      <p:pic>
        <p:nvPicPr>
          <p:cNvPr id="398340" name="Picture 4" descr="iron5tev"/>
          <p:cNvPicPr>
            <a:picLocks noChangeAspect="1" noChangeArrowheads="1"/>
          </p:cNvPicPr>
          <p:nvPr/>
        </p:nvPicPr>
        <p:blipFill>
          <a:blip r:embed="rId4"/>
          <a:srcRect/>
          <a:stretch>
            <a:fillRect/>
          </a:stretch>
        </p:blipFill>
        <p:spPr bwMode="auto">
          <a:xfrm>
            <a:off x="6480175" y="2160588"/>
            <a:ext cx="2982913" cy="2651125"/>
          </a:xfrm>
          <a:prstGeom prst="rect">
            <a:avLst/>
          </a:prstGeom>
          <a:noFill/>
        </p:spPr>
      </p:pic>
      <p:sp>
        <p:nvSpPr>
          <p:cNvPr id="398341" name="Text Box 5"/>
          <p:cNvSpPr txBox="1">
            <a:spLocks noChangeArrowheads="1"/>
          </p:cNvSpPr>
          <p:nvPr/>
        </p:nvSpPr>
        <p:spPr bwMode="auto">
          <a:xfrm>
            <a:off x="728663" y="1511300"/>
            <a:ext cx="1835150" cy="347663"/>
          </a:xfrm>
          <a:prstGeom prst="rect">
            <a:avLst/>
          </a:prstGeom>
          <a:noFill/>
          <a:ln w="9525">
            <a:noFill/>
            <a:miter lim="800000"/>
            <a:headEnd/>
            <a:tailEnd/>
          </a:ln>
          <a:effectLst/>
        </p:spPr>
        <p:txBody>
          <a:bodyPr wrap="none">
            <a:spAutoFit/>
          </a:bodyPr>
          <a:lstStyle/>
          <a:p>
            <a:pPr eaLnBrk="1" hangingPunct="1"/>
            <a:r>
              <a:rPr lang="en-US" sz="1800" b="1" u="none">
                <a:solidFill>
                  <a:srgbClr val="CC0000"/>
                </a:solidFill>
                <a:latin typeface="Arial" charset="0"/>
                <a:cs typeface="Arial" charset="0"/>
              </a:rPr>
              <a:t>300 GeV </a:t>
            </a:r>
            <a:r>
              <a:rPr lang="en-US" sz="1800" b="1" u="none">
                <a:solidFill>
                  <a:srgbClr val="CC0000"/>
                </a:solidFill>
                <a:latin typeface="Arial" charset="0"/>
                <a:cs typeface="Arial" charset="0"/>
                <a:sym typeface="Symbol" pitchFamily="18" charset="2"/>
              </a:rPr>
              <a:t>-ray</a:t>
            </a:r>
            <a:r>
              <a:rPr lang="en-US" sz="1800" b="1" u="none">
                <a:solidFill>
                  <a:srgbClr val="CC0000"/>
                </a:solidFill>
                <a:latin typeface="Arial" charset="0"/>
                <a:cs typeface="Arial" charset="0"/>
              </a:rPr>
              <a:t> </a:t>
            </a:r>
          </a:p>
        </p:txBody>
      </p:sp>
      <p:sp>
        <p:nvSpPr>
          <p:cNvPr id="398342" name="Text Box 6"/>
          <p:cNvSpPr txBox="1">
            <a:spLocks noChangeArrowheads="1"/>
          </p:cNvSpPr>
          <p:nvPr/>
        </p:nvSpPr>
        <p:spPr bwMode="auto">
          <a:xfrm>
            <a:off x="3806825" y="1511300"/>
            <a:ext cx="1681163" cy="347663"/>
          </a:xfrm>
          <a:prstGeom prst="rect">
            <a:avLst/>
          </a:prstGeom>
          <a:noFill/>
          <a:ln w="9525">
            <a:noFill/>
            <a:miter lim="800000"/>
            <a:headEnd/>
            <a:tailEnd/>
          </a:ln>
          <a:effectLst/>
        </p:spPr>
        <p:txBody>
          <a:bodyPr wrap="none">
            <a:spAutoFit/>
          </a:bodyPr>
          <a:lstStyle/>
          <a:p>
            <a:pPr eaLnBrk="1" hangingPunct="1"/>
            <a:r>
              <a:rPr lang="en-US" sz="1800" b="1" u="none">
                <a:solidFill>
                  <a:srgbClr val="CC0000"/>
                </a:solidFill>
                <a:latin typeface="Arial" charset="0"/>
                <a:cs typeface="Arial" charset="0"/>
              </a:rPr>
              <a:t>1 TeV proton</a:t>
            </a:r>
          </a:p>
        </p:txBody>
      </p:sp>
      <p:sp>
        <p:nvSpPr>
          <p:cNvPr id="398343" name="Text Box 7"/>
          <p:cNvSpPr txBox="1">
            <a:spLocks noChangeArrowheads="1"/>
          </p:cNvSpPr>
          <p:nvPr/>
        </p:nvSpPr>
        <p:spPr bwMode="auto">
          <a:xfrm>
            <a:off x="6786563" y="1474788"/>
            <a:ext cx="2355850" cy="346075"/>
          </a:xfrm>
          <a:prstGeom prst="rect">
            <a:avLst/>
          </a:prstGeom>
          <a:noFill/>
          <a:ln w="9525">
            <a:noFill/>
            <a:miter lim="800000"/>
            <a:headEnd/>
            <a:tailEnd/>
          </a:ln>
          <a:effectLst/>
        </p:spPr>
        <p:txBody>
          <a:bodyPr wrap="none">
            <a:spAutoFit/>
          </a:bodyPr>
          <a:lstStyle/>
          <a:p>
            <a:pPr eaLnBrk="1" hangingPunct="1"/>
            <a:r>
              <a:rPr lang="en-US" sz="1800" b="1" u="none">
                <a:solidFill>
                  <a:srgbClr val="CC0000"/>
                </a:solidFill>
                <a:latin typeface="Arial" charset="0"/>
                <a:cs typeface="Arial" charset="0"/>
              </a:rPr>
              <a:t>5 TeV iron nucleus</a:t>
            </a:r>
          </a:p>
        </p:txBody>
      </p:sp>
      <p:sp>
        <p:nvSpPr>
          <p:cNvPr id="398344" name="Text Box 8"/>
          <p:cNvSpPr txBox="1">
            <a:spLocks noChangeArrowheads="1"/>
          </p:cNvSpPr>
          <p:nvPr/>
        </p:nvSpPr>
        <p:spPr bwMode="auto">
          <a:xfrm>
            <a:off x="479425" y="581025"/>
            <a:ext cx="7686675" cy="519113"/>
          </a:xfrm>
          <a:prstGeom prst="rect">
            <a:avLst/>
          </a:prstGeom>
          <a:solidFill>
            <a:srgbClr val="CCFF66"/>
          </a:solidFill>
          <a:ln w="9525">
            <a:noFill/>
            <a:miter lim="800000"/>
            <a:headEnd/>
            <a:tailEnd/>
          </a:ln>
          <a:effectLst/>
        </p:spPr>
        <p:txBody>
          <a:bodyPr wrap="none">
            <a:spAutoFit/>
          </a:bodyPr>
          <a:lstStyle/>
          <a:p>
            <a:r>
              <a:rPr lang="en-US" sz="2800" u="none"/>
              <a:t>Spatial distribution of Cherenkov photons on ground</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097463" y="1698625"/>
            <a:ext cx="3117850" cy="660400"/>
          </a:xfrm>
          <a:solidFill>
            <a:srgbClr val="CCFF66"/>
          </a:solidFill>
        </p:spPr>
        <p:txBody>
          <a:bodyPr/>
          <a:lstStyle/>
          <a:p>
            <a:pPr eaLnBrk="1"/>
            <a:r>
              <a:rPr lang="en-US" sz="2800" smtClean="0">
                <a:solidFill>
                  <a:srgbClr val="993300"/>
                </a:solidFill>
                <a:latin typeface="Comic Sans MS" pitchFamily="66" charset="0"/>
              </a:rPr>
              <a:t>&lt;- Ooty </a:t>
            </a:r>
            <a:r>
              <a:rPr lang="en-US" sz="2400" smtClean="0">
                <a:solidFill>
                  <a:srgbClr val="993300"/>
                </a:solidFill>
                <a:latin typeface="Comic Sans MS" pitchFamily="66" charset="0"/>
              </a:rPr>
              <a:t>( 1975-85)</a:t>
            </a:r>
          </a:p>
        </p:txBody>
      </p:sp>
      <p:pic>
        <p:nvPicPr>
          <p:cNvPr id="25603" name="Picture 3"/>
          <p:cNvPicPr>
            <a:picLocks noGrp="1" noChangeAspect="1" noChangeArrowheads="1"/>
          </p:cNvPicPr>
          <p:nvPr>
            <p:ph type="body" idx="1"/>
          </p:nvPr>
        </p:nvPicPr>
        <p:blipFill>
          <a:blip r:embed="rId2"/>
          <a:srcRect/>
          <a:stretch>
            <a:fillRect/>
          </a:stretch>
        </p:blipFill>
        <p:spPr>
          <a:xfrm>
            <a:off x="0" y="830263"/>
            <a:ext cx="5103813" cy="2401887"/>
          </a:xfrm>
        </p:spPr>
      </p:pic>
      <p:pic>
        <p:nvPicPr>
          <p:cNvPr id="25604" name="Picture 4" descr="ACT1"/>
          <p:cNvPicPr>
            <a:picLocks noChangeAspect="1" noChangeArrowheads="1"/>
          </p:cNvPicPr>
          <p:nvPr/>
        </p:nvPicPr>
        <p:blipFill>
          <a:blip r:embed="rId3"/>
          <a:srcRect/>
          <a:stretch>
            <a:fillRect/>
          </a:stretch>
        </p:blipFill>
        <p:spPr bwMode="auto">
          <a:xfrm>
            <a:off x="5514975" y="2447925"/>
            <a:ext cx="4205288" cy="2563813"/>
          </a:xfrm>
          <a:prstGeom prst="rect">
            <a:avLst/>
          </a:prstGeom>
          <a:noFill/>
          <a:ln w="9525">
            <a:noFill/>
            <a:miter lim="800000"/>
            <a:headEnd/>
            <a:tailEnd/>
          </a:ln>
        </p:spPr>
      </p:pic>
      <p:sp>
        <p:nvSpPr>
          <p:cNvPr id="25605" name="Rectangle 5"/>
          <p:cNvSpPr>
            <a:spLocks noChangeArrowheads="1"/>
          </p:cNvSpPr>
          <p:nvPr/>
        </p:nvSpPr>
        <p:spPr bwMode="auto">
          <a:xfrm>
            <a:off x="0" y="0"/>
            <a:ext cx="3317875" cy="646113"/>
          </a:xfrm>
          <a:prstGeom prst="rect">
            <a:avLst/>
          </a:prstGeom>
          <a:solidFill>
            <a:schemeClr val="accent1"/>
          </a:solidFill>
          <a:ln w="9525">
            <a:noFill/>
            <a:miter lim="800000"/>
            <a:headEnd/>
            <a:tailEnd/>
          </a:ln>
        </p:spPr>
        <p:txBody>
          <a:bodyPr lIns="0" tIns="0" rIns="0" bIns="0" anchor="ctr"/>
          <a:lstStyle/>
          <a:p>
            <a:pPr algn="ctr" defTabSz="449263" eaLnBrk="1">
              <a:buClr>
                <a:srgbClr val="000000"/>
              </a:buClr>
              <a:buSzPct val="45000"/>
              <a:buFont typeface="StarSymbol" charset="0"/>
              <a:buNone/>
            </a:pPr>
            <a:r>
              <a:rPr lang="en-US" sz="2800" u="none">
                <a:solidFill>
                  <a:srgbClr val="993300"/>
                </a:solidFill>
                <a:latin typeface="Comic Sans MS" pitchFamily="66" charset="0"/>
              </a:rPr>
              <a:t>Early History </a:t>
            </a:r>
          </a:p>
        </p:txBody>
      </p:sp>
      <p:sp>
        <p:nvSpPr>
          <p:cNvPr id="25606" name="Rectangle 6"/>
          <p:cNvSpPr>
            <a:spLocks noChangeArrowheads="1"/>
          </p:cNvSpPr>
          <p:nvPr/>
        </p:nvSpPr>
        <p:spPr bwMode="auto">
          <a:xfrm>
            <a:off x="4371975" y="5864225"/>
            <a:ext cx="4322763" cy="615950"/>
          </a:xfrm>
          <a:prstGeom prst="rect">
            <a:avLst/>
          </a:prstGeom>
          <a:solidFill>
            <a:srgbClr val="CCFF66"/>
          </a:solidFill>
          <a:ln w="9525">
            <a:noFill/>
            <a:miter lim="800000"/>
            <a:headEnd/>
            <a:tailEnd/>
          </a:ln>
        </p:spPr>
        <p:txBody>
          <a:bodyPr lIns="0" tIns="0" rIns="0" bIns="0" anchor="ctr"/>
          <a:lstStyle/>
          <a:p>
            <a:pPr algn="ctr" defTabSz="449263" eaLnBrk="1">
              <a:buClr>
                <a:srgbClr val="000000"/>
              </a:buClr>
              <a:buSzPct val="45000"/>
              <a:buFont typeface="StarSymbol" charset="0"/>
              <a:buNone/>
            </a:pPr>
            <a:r>
              <a:rPr lang="en-US" sz="2800" u="none">
                <a:solidFill>
                  <a:srgbClr val="993300"/>
                </a:solidFill>
                <a:latin typeface="Comic Sans MS" pitchFamily="66" charset="0"/>
              </a:rPr>
              <a:t>&lt;- Pachmarhi: 1986-2000</a:t>
            </a:r>
          </a:p>
        </p:txBody>
      </p:sp>
      <p:sp>
        <p:nvSpPr>
          <p:cNvPr id="25607" name="Rectangle 7"/>
          <p:cNvSpPr>
            <a:spLocks noChangeArrowheads="1"/>
          </p:cNvSpPr>
          <p:nvPr/>
        </p:nvSpPr>
        <p:spPr bwMode="auto">
          <a:xfrm>
            <a:off x="5556250" y="4994275"/>
            <a:ext cx="4164013" cy="544513"/>
          </a:xfrm>
          <a:prstGeom prst="rect">
            <a:avLst/>
          </a:prstGeom>
          <a:solidFill>
            <a:srgbClr val="CCFF66"/>
          </a:solidFill>
          <a:ln w="9525">
            <a:noFill/>
            <a:miter lim="800000"/>
            <a:headEnd/>
            <a:tailEnd/>
          </a:ln>
        </p:spPr>
        <p:txBody>
          <a:bodyPr lIns="0" tIns="0" rIns="0" bIns="0" anchor="ctr"/>
          <a:lstStyle/>
          <a:p>
            <a:pPr algn="ctr" defTabSz="449263" eaLnBrk="1">
              <a:buClr>
                <a:srgbClr val="000000"/>
              </a:buClr>
              <a:buSzPct val="45000"/>
              <a:buFont typeface="StarSymbol" charset="0"/>
              <a:buNone/>
            </a:pPr>
            <a:r>
              <a:rPr lang="en-US" sz="2800" u="none">
                <a:solidFill>
                  <a:srgbClr val="993300"/>
                </a:solidFill>
                <a:latin typeface="Comic Sans MS" pitchFamily="66" charset="0"/>
              </a:rPr>
              <a:t>Gulmarg (1984-90)</a:t>
            </a:r>
          </a:p>
        </p:txBody>
      </p:sp>
      <p:pic>
        <p:nvPicPr>
          <p:cNvPr id="25608" name="Picture 8" descr="oldmirrors"/>
          <p:cNvPicPr>
            <a:picLocks noChangeAspect="1" noChangeArrowheads="1"/>
          </p:cNvPicPr>
          <p:nvPr/>
        </p:nvPicPr>
        <p:blipFill>
          <a:blip r:embed="rId4"/>
          <a:srcRect/>
          <a:stretch>
            <a:fillRect/>
          </a:stretch>
        </p:blipFill>
        <p:spPr bwMode="auto">
          <a:xfrm>
            <a:off x="0" y="3405188"/>
            <a:ext cx="4416425" cy="3074987"/>
          </a:xfrm>
          <a:prstGeom prst="rect">
            <a:avLst/>
          </a:prstGeom>
          <a:noFill/>
          <a:ln w="9525">
            <a:solidFill>
              <a:schemeClr val="accent2"/>
            </a:solidFill>
            <a:miter lim="800000"/>
            <a:headEnd/>
            <a:tailEnd/>
          </a:ln>
        </p:spPr>
      </p:pic>
      <p:sp>
        <p:nvSpPr>
          <p:cNvPr id="25609" name="Rectangle 9"/>
          <p:cNvSpPr>
            <a:spLocks noChangeArrowheads="1"/>
          </p:cNvSpPr>
          <p:nvPr/>
        </p:nvSpPr>
        <p:spPr bwMode="auto">
          <a:xfrm>
            <a:off x="4137025" y="0"/>
            <a:ext cx="3117850" cy="660400"/>
          </a:xfrm>
          <a:prstGeom prst="rect">
            <a:avLst/>
          </a:prstGeom>
          <a:solidFill>
            <a:srgbClr val="CCFF66"/>
          </a:solidFill>
          <a:ln w="9525">
            <a:noFill/>
            <a:miter lim="800000"/>
            <a:headEnd/>
            <a:tailEnd/>
          </a:ln>
        </p:spPr>
        <p:txBody>
          <a:bodyPr lIns="0" tIns="0" rIns="0" bIns="0" anchor="ctr"/>
          <a:lstStyle/>
          <a:p>
            <a:pPr algn="ctr" defTabSz="449263" eaLnBrk="1">
              <a:buClr>
                <a:srgbClr val="000000"/>
              </a:buClr>
              <a:buSzPct val="45000"/>
              <a:buFont typeface="StarSymbol" charset="0"/>
              <a:buNone/>
            </a:pPr>
            <a:r>
              <a:rPr lang="en-US" sz="2800" u="none">
                <a:solidFill>
                  <a:srgbClr val="993300"/>
                </a:solidFill>
                <a:latin typeface="Comic Sans MS" pitchFamily="66" charset="0"/>
              </a:rPr>
              <a:t>Ooty </a:t>
            </a:r>
            <a:r>
              <a:rPr lang="en-US" sz="2400" u="none">
                <a:solidFill>
                  <a:srgbClr val="993300"/>
                </a:solidFill>
                <a:latin typeface="Comic Sans MS" pitchFamily="66" charset="0"/>
              </a:rPr>
              <a:t>( 1969-70)</a:t>
            </a:r>
          </a:p>
        </p:txBody>
      </p:sp>
      <p:pic>
        <p:nvPicPr>
          <p:cNvPr id="25610" name="Picture 10" descr="bsa2"/>
          <p:cNvPicPr>
            <a:picLocks noChangeAspect="1" noChangeArrowheads="1"/>
          </p:cNvPicPr>
          <p:nvPr/>
        </p:nvPicPr>
        <p:blipFill>
          <a:blip r:embed="rId5"/>
          <a:srcRect l="31889" t="13535" r="6635" b="11382"/>
          <a:stretch>
            <a:fillRect/>
          </a:stretch>
        </p:blipFill>
        <p:spPr bwMode="auto">
          <a:xfrm>
            <a:off x="7240588" y="0"/>
            <a:ext cx="2479675" cy="153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2406650" y="174625"/>
            <a:ext cx="7051675" cy="1081088"/>
          </a:xfrm>
          <a:solidFill>
            <a:srgbClr val="CCFF66"/>
          </a:solidFill>
        </p:spPr>
        <p:txBody>
          <a:bodyPr/>
          <a:lstStyle/>
          <a:p>
            <a:r>
              <a:rPr lang="en-US" sz="4000"/>
              <a:t>Ground-based Gamma-ray Astronomy </a:t>
            </a:r>
            <a:r>
              <a:rPr lang="en-US" sz="3200"/>
              <a:t>(by TIFR group)</a:t>
            </a:r>
          </a:p>
        </p:txBody>
      </p:sp>
      <p:sp>
        <p:nvSpPr>
          <p:cNvPr id="645123" name="Rectangle 3"/>
          <p:cNvSpPr>
            <a:spLocks noGrp="1" noChangeArrowheads="1"/>
          </p:cNvSpPr>
          <p:nvPr>
            <p:ph sz="half" idx="3"/>
          </p:nvPr>
        </p:nvSpPr>
        <p:spPr>
          <a:xfrm>
            <a:off x="5519738" y="1395413"/>
            <a:ext cx="3892550" cy="4811712"/>
          </a:xfrm>
          <a:solidFill>
            <a:srgbClr val="FFFFCC"/>
          </a:solidFill>
          <a:ln>
            <a:solidFill>
              <a:srgbClr val="FF0066"/>
            </a:solidFill>
          </a:ln>
        </p:spPr>
        <p:txBody>
          <a:bodyPr/>
          <a:lstStyle/>
          <a:p>
            <a:pPr marL="342900" indent="-342900">
              <a:spcBef>
                <a:spcPct val="20000"/>
              </a:spcBef>
              <a:spcAft>
                <a:spcPct val="0"/>
              </a:spcAft>
              <a:buSzPct val="100000"/>
              <a:buFont typeface="Times New Roman" pitchFamily="18" charset="0"/>
              <a:buChar char="•"/>
            </a:pPr>
            <a:r>
              <a:rPr lang="en-US" sz="2800">
                <a:latin typeface="Times New Roman" pitchFamily="18" charset="0"/>
              </a:rPr>
              <a:t>1969-70  Ooty</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Radio Pulsars</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(BK Chatterjee et al., Nature 225(1970)839; ibid 231(1971)126)</a:t>
            </a:r>
          </a:p>
          <a:p>
            <a:pPr marL="342900" indent="-342900">
              <a:spcBef>
                <a:spcPct val="20000"/>
              </a:spcBef>
              <a:spcAft>
                <a:spcPct val="0"/>
              </a:spcAft>
              <a:buSzPct val="100000"/>
              <a:buFont typeface="Times New Roman" pitchFamily="18" charset="0"/>
              <a:buChar char="•"/>
            </a:pPr>
            <a:r>
              <a:rPr lang="en-US" sz="2800">
                <a:latin typeface="Times New Roman" pitchFamily="18" charset="0"/>
              </a:rPr>
              <a:t>1975-85 Ootacamund</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Crab, Vela and Geminga pulsars</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(Gupta S.K., PhD thesis 1983)</a:t>
            </a:r>
          </a:p>
          <a:p>
            <a:pPr marL="342900" indent="-342900">
              <a:spcBef>
                <a:spcPct val="20000"/>
              </a:spcBef>
              <a:spcAft>
                <a:spcPct val="0"/>
              </a:spcAft>
              <a:buSzPct val="100000"/>
              <a:buFont typeface="Times New Roman" pitchFamily="18" charset="0"/>
              <a:buChar char="•"/>
            </a:pPr>
            <a:r>
              <a:rPr lang="en-US" sz="2800">
                <a:latin typeface="Times New Roman" pitchFamily="18" charset="0"/>
              </a:rPr>
              <a:t>1986-2K Pachmarhi</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X-ray binaries: HerX-1, Cygnus X-3, 4U0115+63</a:t>
            </a:r>
          </a:p>
          <a:p>
            <a:pPr marL="342900" indent="-342900" algn="ctr">
              <a:spcBef>
                <a:spcPct val="20000"/>
              </a:spcBef>
              <a:spcAft>
                <a:spcPct val="0"/>
              </a:spcAft>
              <a:buSzPct val="100000"/>
              <a:buFont typeface="Times New Roman" pitchFamily="18" charset="0"/>
              <a:buNone/>
            </a:pPr>
            <a:r>
              <a:rPr lang="en-US" sz="1200">
                <a:latin typeface="Times New Roman" pitchFamily="18" charset="0"/>
              </a:rPr>
              <a:t>(V.N.Gandhi, Ph.D. Thesis 1992)</a:t>
            </a:r>
          </a:p>
          <a:p>
            <a:pPr marL="342900" indent="-342900">
              <a:spcBef>
                <a:spcPct val="20000"/>
              </a:spcBef>
              <a:spcAft>
                <a:spcPct val="0"/>
              </a:spcAft>
              <a:buSzPct val="100000"/>
              <a:buFont typeface="Times New Roman" pitchFamily="18" charset="0"/>
              <a:buChar char="•"/>
            </a:pPr>
            <a:r>
              <a:rPr lang="en-US" sz="2800">
                <a:latin typeface="Times New Roman" pitchFamily="18" charset="0"/>
              </a:rPr>
              <a:t>2001- * PACT, </a:t>
            </a:r>
            <a:r>
              <a:rPr lang="en-US" sz="2000">
                <a:latin typeface="Times New Roman" pitchFamily="18" charset="0"/>
              </a:rPr>
              <a:t>Pachmarhi</a:t>
            </a:r>
            <a:endParaRPr lang="en-US" sz="2800">
              <a:latin typeface="Times New Roman" pitchFamily="18" charset="0"/>
            </a:endParaRPr>
          </a:p>
          <a:p>
            <a:pPr marL="342900" indent="-342900" algn="ctr">
              <a:spcBef>
                <a:spcPct val="20000"/>
              </a:spcBef>
              <a:spcAft>
                <a:spcPct val="0"/>
              </a:spcAft>
              <a:buSzPct val="100000"/>
              <a:buFont typeface="Times New Roman" pitchFamily="18" charset="0"/>
              <a:buNone/>
            </a:pPr>
            <a:r>
              <a:rPr lang="en-US" sz="1200">
                <a:latin typeface="Times New Roman" pitchFamily="18" charset="0"/>
              </a:rPr>
              <a:t>Pulsars, AGN’s, GRB’s  (P.Mjumdar, Ph.D. Thesis 2003) (DBose PhD 2007, BBSingh submittted 2008)</a:t>
            </a:r>
          </a:p>
          <a:p>
            <a:pPr marL="342900" indent="-342900">
              <a:spcBef>
                <a:spcPct val="20000"/>
              </a:spcBef>
              <a:spcAft>
                <a:spcPct val="0"/>
              </a:spcAft>
              <a:buSzPct val="100000"/>
              <a:buFont typeface="Times New Roman" pitchFamily="18" charset="0"/>
              <a:buChar char="•"/>
            </a:pPr>
            <a:r>
              <a:rPr lang="en-US" sz="2800">
                <a:latin typeface="Times New Roman" pitchFamily="18" charset="0"/>
              </a:rPr>
              <a:t>2004-*: Hanle (Ladak)</a:t>
            </a:r>
          </a:p>
          <a:p>
            <a:pPr marL="342900" indent="-342900" algn="ctr">
              <a:spcBef>
                <a:spcPct val="20000"/>
              </a:spcBef>
              <a:spcAft>
                <a:spcPct val="0"/>
              </a:spcAft>
              <a:buSzPct val="100000"/>
              <a:buFont typeface="Times New Roman" pitchFamily="18" charset="0"/>
              <a:buNone/>
            </a:pPr>
            <a:r>
              <a:rPr lang="en-US" sz="1400">
                <a:latin typeface="Times New Roman" pitchFamily="18" charset="0"/>
              </a:rPr>
              <a:t>TIFR-IIA-BARC collaboration</a:t>
            </a:r>
          </a:p>
        </p:txBody>
      </p:sp>
      <p:pic>
        <p:nvPicPr>
          <p:cNvPr id="645124" name="Picture 4" descr="oldmirrors"/>
          <p:cNvPicPr>
            <a:picLocks noGrp="1" noChangeAspect="1" noChangeArrowheads="1"/>
          </p:cNvPicPr>
          <p:nvPr>
            <p:ph sz="quarter" idx="1"/>
          </p:nvPr>
        </p:nvPicPr>
        <p:blipFill>
          <a:blip r:embed="rId2"/>
          <a:srcRect/>
          <a:stretch>
            <a:fillRect/>
          </a:stretch>
        </p:blipFill>
        <p:spPr>
          <a:xfrm>
            <a:off x="0" y="2319338"/>
            <a:ext cx="2443163" cy="1701800"/>
          </a:xfrm>
          <a:ln>
            <a:solidFill>
              <a:schemeClr val="accent2"/>
            </a:solidFill>
          </a:ln>
        </p:spPr>
      </p:pic>
      <p:pic>
        <p:nvPicPr>
          <p:cNvPr id="645125" name="Picture 5"/>
          <p:cNvPicPr>
            <a:picLocks noGrp="1" noChangeAspect="1" noChangeArrowheads="1"/>
          </p:cNvPicPr>
          <p:nvPr>
            <p:ph sz="quarter" idx="2"/>
          </p:nvPr>
        </p:nvPicPr>
        <p:blipFill>
          <a:blip r:embed="rId3" cstate="print"/>
          <a:srcRect/>
          <a:stretch>
            <a:fillRect/>
          </a:stretch>
        </p:blipFill>
        <p:spPr>
          <a:xfrm>
            <a:off x="2663825" y="4702175"/>
            <a:ext cx="2732088" cy="1808163"/>
          </a:xfrm>
          <a:ln>
            <a:solidFill>
              <a:schemeClr val="accent2"/>
            </a:solidFill>
          </a:ln>
        </p:spPr>
      </p:pic>
      <p:pic>
        <p:nvPicPr>
          <p:cNvPr id="645126" name="Picture 6" descr="bsa8a"/>
          <p:cNvPicPr>
            <a:picLocks noChangeAspect="1" noChangeArrowheads="1"/>
          </p:cNvPicPr>
          <p:nvPr/>
        </p:nvPicPr>
        <p:blipFill>
          <a:blip r:embed="rId4"/>
          <a:srcRect/>
          <a:stretch>
            <a:fillRect/>
          </a:stretch>
        </p:blipFill>
        <p:spPr bwMode="auto">
          <a:xfrm>
            <a:off x="2525713" y="1406525"/>
            <a:ext cx="3009900" cy="1595438"/>
          </a:xfrm>
          <a:prstGeom prst="rect">
            <a:avLst/>
          </a:prstGeom>
          <a:noFill/>
        </p:spPr>
      </p:pic>
      <p:pic>
        <p:nvPicPr>
          <p:cNvPr id="645127" name="Picture 7" descr="bsa2"/>
          <p:cNvPicPr>
            <a:picLocks noChangeAspect="1" noChangeArrowheads="1"/>
          </p:cNvPicPr>
          <p:nvPr/>
        </p:nvPicPr>
        <p:blipFill>
          <a:blip r:embed="rId5"/>
          <a:srcRect l="31889" t="13535" r="6635" b="11382"/>
          <a:stretch>
            <a:fillRect/>
          </a:stretch>
        </p:blipFill>
        <p:spPr bwMode="auto">
          <a:xfrm>
            <a:off x="0" y="0"/>
            <a:ext cx="2479675" cy="1533525"/>
          </a:xfrm>
          <a:prstGeom prst="rect">
            <a:avLst/>
          </a:prstGeom>
          <a:noFill/>
        </p:spPr>
      </p:pic>
      <p:pic>
        <p:nvPicPr>
          <p:cNvPr id="645128" name="Picture 8" descr="bsa17"/>
          <p:cNvPicPr>
            <a:picLocks noChangeAspect="1" noChangeArrowheads="1"/>
          </p:cNvPicPr>
          <p:nvPr/>
        </p:nvPicPr>
        <p:blipFill>
          <a:blip r:embed="rId6"/>
          <a:srcRect b="49765"/>
          <a:stretch>
            <a:fillRect/>
          </a:stretch>
        </p:blipFill>
        <p:spPr bwMode="auto">
          <a:xfrm>
            <a:off x="2765425" y="3051175"/>
            <a:ext cx="2563813" cy="1576388"/>
          </a:xfrm>
          <a:prstGeom prst="rect">
            <a:avLst/>
          </a:prstGeom>
          <a:noFill/>
        </p:spPr>
      </p:pic>
      <p:pic>
        <p:nvPicPr>
          <p:cNvPr id="645129" name="Picture 9" descr="bsa19"/>
          <p:cNvPicPr>
            <a:picLocks noChangeAspect="1" noChangeArrowheads="1"/>
          </p:cNvPicPr>
          <p:nvPr/>
        </p:nvPicPr>
        <p:blipFill>
          <a:blip r:embed="rId7"/>
          <a:srcRect l="14374" t="25600" r="5980" b="10822"/>
          <a:stretch>
            <a:fillRect/>
          </a:stretch>
        </p:blipFill>
        <p:spPr bwMode="auto">
          <a:xfrm>
            <a:off x="209550" y="4233863"/>
            <a:ext cx="1976438" cy="2246312"/>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714375" y="552450"/>
            <a:ext cx="8299450" cy="1081088"/>
          </a:xfrm>
          <a:solidFill>
            <a:schemeClr val="accent1"/>
          </a:solidFill>
        </p:spPr>
        <p:txBody>
          <a:bodyPr/>
          <a:lstStyle/>
          <a:p>
            <a:r>
              <a:rPr lang="en-US"/>
              <a:t>ACT  Telescopes in India c.2001</a:t>
            </a:r>
          </a:p>
        </p:txBody>
      </p:sp>
      <p:pic>
        <p:nvPicPr>
          <p:cNvPr id="646147" name="Picture 3" descr="array"/>
          <p:cNvPicPr>
            <a:picLocks noChangeAspect="1" noChangeArrowheads="1"/>
          </p:cNvPicPr>
          <p:nvPr/>
        </p:nvPicPr>
        <p:blipFill>
          <a:blip r:embed="rId2"/>
          <a:srcRect l="29909" t="28130" r="7283" b="11694"/>
          <a:stretch>
            <a:fillRect/>
          </a:stretch>
        </p:blipFill>
        <p:spPr bwMode="auto">
          <a:xfrm>
            <a:off x="6791325" y="4862513"/>
            <a:ext cx="1541463" cy="1243012"/>
          </a:xfrm>
          <a:prstGeom prst="rect">
            <a:avLst/>
          </a:prstGeom>
          <a:noFill/>
          <a:ln w="9525">
            <a:solidFill>
              <a:srgbClr val="9900FF"/>
            </a:solidFill>
            <a:miter lim="800000"/>
            <a:headEnd/>
            <a:tailEnd/>
          </a:ln>
          <a:effectLst/>
        </p:spPr>
      </p:pic>
      <p:sp>
        <p:nvSpPr>
          <p:cNvPr id="646148" name="Text Box 4"/>
          <p:cNvSpPr txBox="1">
            <a:spLocks noChangeArrowheads="1"/>
          </p:cNvSpPr>
          <p:nvPr/>
        </p:nvSpPr>
        <p:spPr bwMode="auto">
          <a:xfrm>
            <a:off x="174625" y="4486275"/>
            <a:ext cx="2890838" cy="1200150"/>
          </a:xfrm>
          <a:prstGeom prst="rect">
            <a:avLst/>
          </a:prstGeom>
          <a:solidFill>
            <a:srgbClr val="CC6600"/>
          </a:solidFill>
          <a:ln w="9525">
            <a:solidFill>
              <a:schemeClr val="tx1"/>
            </a:solidFill>
            <a:miter lim="800000"/>
            <a:headEnd/>
            <a:tailEnd/>
          </a:ln>
          <a:effectLst/>
        </p:spPr>
        <p:txBody>
          <a:bodyPr>
            <a:spAutoFit/>
          </a:bodyPr>
          <a:lstStyle/>
          <a:p>
            <a:r>
              <a:rPr lang="en-US" sz="1800" u="none"/>
              <a:t>25 distributed telescopes </a:t>
            </a:r>
          </a:p>
          <a:p>
            <a:r>
              <a:rPr lang="en-US" sz="1800" u="none"/>
              <a:t>PACT at Pachmari 2001-</a:t>
            </a:r>
          </a:p>
          <a:p>
            <a:r>
              <a:rPr lang="en-US" sz="1800" u="none"/>
              <a:t>Energy Threshold ~850 GeV</a:t>
            </a:r>
          </a:p>
          <a:p>
            <a:pPr algn="ctr"/>
            <a:r>
              <a:rPr lang="en-US" sz="1800" u="none"/>
              <a:t>TIFR</a:t>
            </a:r>
          </a:p>
        </p:txBody>
      </p:sp>
      <p:sp>
        <p:nvSpPr>
          <p:cNvPr id="646149" name="Text Box 5"/>
          <p:cNvSpPr txBox="1">
            <a:spLocks noChangeArrowheads="1"/>
          </p:cNvSpPr>
          <p:nvPr/>
        </p:nvSpPr>
        <p:spPr bwMode="auto">
          <a:xfrm>
            <a:off x="5780088" y="2155825"/>
            <a:ext cx="3511550" cy="1200150"/>
          </a:xfrm>
          <a:prstGeom prst="rect">
            <a:avLst/>
          </a:prstGeom>
          <a:solidFill>
            <a:srgbClr val="CC6600"/>
          </a:solidFill>
          <a:ln w="9525">
            <a:solidFill>
              <a:schemeClr val="tx1"/>
            </a:solidFill>
            <a:miter lim="800000"/>
            <a:headEnd/>
            <a:tailEnd/>
          </a:ln>
          <a:effectLst/>
        </p:spPr>
        <p:txBody>
          <a:bodyPr>
            <a:spAutoFit/>
          </a:bodyPr>
          <a:lstStyle/>
          <a:p>
            <a:r>
              <a:rPr lang="en-US" sz="1800" u="none"/>
              <a:t>Four  element Imaging Telescope</a:t>
            </a:r>
          </a:p>
          <a:p>
            <a:r>
              <a:rPr lang="en-US" sz="1800" u="none"/>
              <a:t>TACTIC at Mt Abu 1992 –</a:t>
            </a:r>
          </a:p>
          <a:p>
            <a:r>
              <a:rPr lang="en-US" sz="1800" u="none"/>
              <a:t>Energy Threshold ~1 TeV</a:t>
            </a:r>
          </a:p>
          <a:p>
            <a:pPr algn="ctr"/>
            <a:r>
              <a:rPr lang="en-US" sz="1800" u="none"/>
              <a:t>BARC</a:t>
            </a:r>
          </a:p>
        </p:txBody>
      </p:sp>
      <p:pic>
        <p:nvPicPr>
          <p:cNvPr id="646150" name="Picture 6"/>
          <p:cNvPicPr>
            <a:picLocks noChangeAspect="1" noChangeArrowheads="1"/>
          </p:cNvPicPr>
          <p:nvPr/>
        </p:nvPicPr>
        <p:blipFill>
          <a:blip r:embed="rId3" cstate="print"/>
          <a:srcRect/>
          <a:stretch>
            <a:fillRect/>
          </a:stretch>
        </p:blipFill>
        <p:spPr bwMode="auto">
          <a:xfrm>
            <a:off x="0" y="1668463"/>
            <a:ext cx="4260850" cy="2820987"/>
          </a:xfrm>
          <a:prstGeom prst="rect">
            <a:avLst/>
          </a:prstGeom>
          <a:noFill/>
          <a:ln w="9525">
            <a:solidFill>
              <a:schemeClr val="accent2"/>
            </a:solidFill>
            <a:miter lim="800000"/>
            <a:headEnd/>
            <a:tailEnd/>
          </a:ln>
        </p:spPr>
      </p:pic>
      <p:pic>
        <p:nvPicPr>
          <p:cNvPr id="646151" name="Picture 7" descr="Tactic05"/>
          <p:cNvPicPr>
            <a:picLocks noChangeAspect="1" noChangeArrowheads="1"/>
          </p:cNvPicPr>
          <p:nvPr/>
        </p:nvPicPr>
        <p:blipFill>
          <a:blip r:embed="rId4"/>
          <a:srcRect/>
          <a:stretch>
            <a:fillRect/>
          </a:stretch>
        </p:blipFill>
        <p:spPr bwMode="auto">
          <a:xfrm>
            <a:off x="4403725" y="3395663"/>
            <a:ext cx="5316538" cy="3084512"/>
          </a:xfrm>
          <a:prstGeom prst="rect">
            <a:avLst/>
          </a:prstGeom>
          <a:noFill/>
        </p:spPr>
      </p:pic>
      <p:pic>
        <p:nvPicPr>
          <p:cNvPr id="646152" name="Picture 8"/>
          <p:cNvPicPr>
            <a:picLocks noChangeAspect="1" noChangeArrowheads="1"/>
          </p:cNvPicPr>
          <p:nvPr/>
        </p:nvPicPr>
        <p:blipFill>
          <a:blip r:embed="rId5"/>
          <a:srcRect/>
          <a:stretch>
            <a:fillRect/>
          </a:stretch>
        </p:blipFill>
        <p:spPr bwMode="auto">
          <a:xfrm>
            <a:off x="3082925" y="1666875"/>
            <a:ext cx="1154113" cy="12144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srcRect/>
          <a:stretch>
            <a:fillRect/>
          </a:stretch>
        </p:blipFill>
        <p:spPr bwMode="auto">
          <a:xfrm>
            <a:off x="739775" y="3624263"/>
            <a:ext cx="4049713" cy="2681287"/>
          </a:xfrm>
          <a:prstGeom prst="rect">
            <a:avLst/>
          </a:prstGeom>
          <a:noFill/>
          <a:ln w="9525">
            <a:solidFill>
              <a:schemeClr val="tx1"/>
            </a:solidFill>
            <a:miter lim="800000"/>
            <a:headEnd/>
            <a:tailEnd/>
          </a:ln>
        </p:spPr>
      </p:pic>
      <p:pic>
        <p:nvPicPr>
          <p:cNvPr id="27651" name="Picture 3"/>
          <p:cNvPicPr>
            <a:picLocks noGrp="1" noChangeAspect="1" noChangeArrowheads="1"/>
          </p:cNvPicPr>
          <p:nvPr>
            <p:ph type="body" idx="1"/>
          </p:nvPr>
        </p:nvPicPr>
        <p:blipFill>
          <a:blip r:embed="rId4"/>
          <a:srcRect/>
          <a:stretch>
            <a:fillRect/>
          </a:stretch>
        </p:blipFill>
        <p:spPr>
          <a:xfrm>
            <a:off x="5165725" y="3330575"/>
            <a:ext cx="4049713" cy="2962275"/>
          </a:xfrm>
          <a:ln>
            <a:solidFill>
              <a:schemeClr val="tx1"/>
            </a:solidFill>
          </a:ln>
        </p:spPr>
      </p:pic>
      <p:pic>
        <p:nvPicPr>
          <p:cNvPr id="1057796" name="Picture 4"/>
          <p:cNvPicPr>
            <a:picLocks noChangeAspect="1" noChangeArrowheads="1"/>
          </p:cNvPicPr>
          <p:nvPr/>
        </p:nvPicPr>
        <p:blipFill>
          <a:blip r:embed="rId5"/>
          <a:srcRect/>
          <a:stretch>
            <a:fillRect/>
          </a:stretch>
        </p:blipFill>
        <p:spPr bwMode="auto">
          <a:xfrm>
            <a:off x="4238625" y="2357438"/>
            <a:ext cx="1519238" cy="1339850"/>
          </a:xfrm>
          <a:prstGeom prst="rect">
            <a:avLst/>
          </a:prstGeom>
          <a:noFill/>
          <a:ln w="9525">
            <a:noFill/>
            <a:miter lim="800000"/>
            <a:headEnd/>
            <a:tailEnd/>
          </a:ln>
        </p:spPr>
      </p:pic>
      <p:pic>
        <p:nvPicPr>
          <p:cNvPr id="1057797" name="Picture 5"/>
          <p:cNvPicPr>
            <a:picLocks noChangeAspect="1" noChangeArrowheads="1"/>
          </p:cNvPicPr>
          <p:nvPr/>
        </p:nvPicPr>
        <p:blipFill>
          <a:blip r:embed="rId6"/>
          <a:srcRect/>
          <a:stretch>
            <a:fillRect/>
          </a:stretch>
        </p:blipFill>
        <p:spPr bwMode="auto">
          <a:xfrm>
            <a:off x="6392863" y="563563"/>
            <a:ext cx="3124200" cy="2522537"/>
          </a:xfrm>
          <a:prstGeom prst="rect">
            <a:avLst/>
          </a:prstGeom>
          <a:noFill/>
          <a:ln w="9525">
            <a:solidFill>
              <a:schemeClr val="tx1"/>
            </a:solidFill>
            <a:miter lim="800000"/>
            <a:headEnd/>
            <a:tailEnd/>
          </a:ln>
        </p:spPr>
      </p:pic>
      <p:pic>
        <p:nvPicPr>
          <p:cNvPr id="27654" name="Picture 6" descr="mspc_daq_photo"/>
          <p:cNvPicPr>
            <a:picLocks noChangeAspect="1" noChangeArrowheads="1"/>
          </p:cNvPicPr>
          <p:nvPr/>
        </p:nvPicPr>
        <p:blipFill>
          <a:blip r:embed="rId7"/>
          <a:srcRect/>
          <a:stretch>
            <a:fillRect/>
          </a:stretch>
        </p:blipFill>
        <p:spPr bwMode="auto">
          <a:xfrm>
            <a:off x="3643313" y="203200"/>
            <a:ext cx="2625725" cy="1978025"/>
          </a:xfrm>
          <a:prstGeom prst="rect">
            <a:avLst/>
          </a:prstGeom>
          <a:noFill/>
          <a:ln w="9525">
            <a:noFill/>
            <a:miter lim="800000"/>
            <a:headEnd/>
            <a:tailEnd/>
          </a:ln>
        </p:spPr>
      </p:pic>
      <p:pic>
        <p:nvPicPr>
          <p:cNvPr id="27655" name="Picture 7" descr="fspc_photo"/>
          <p:cNvPicPr>
            <a:picLocks noChangeAspect="1" noChangeArrowheads="1"/>
          </p:cNvPicPr>
          <p:nvPr/>
        </p:nvPicPr>
        <p:blipFill>
          <a:blip r:embed="rId8"/>
          <a:srcRect/>
          <a:stretch>
            <a:fillRect/>
          </a:stretch>
        </p:blipFill>
        <p:spPr bwMode="auto">
          <a:xfrm>
            <a:off x="0" y="0"/>
            <a:ext cx="3384550" cy="2541588"/>
          </a:xfrm>
          <a:prstGeom prst="rect">
            <a:avLst/>
          </a:prstGeom>
          <a:noFill/>
          <a:ln w="9525">
            <a:noFill/>
            <a:miter lim="800000"/>
            <a:headEnd/>
            <a:tailEnd/>
          </a:ln>
        </p:spPr>
      </p:pic>
      <p:pic>
        <p:nvPicPr>
          <p:cNvPr id="27656" name="Picture 8" descr="mspc_photo"/>
          <p:cNvPicPr>
            <a:picLocks noChangeAspect="1" noChangeArrowheads="1"/>
          </p:cNvPicPr>
          <p:nvPr/>
        </p:nvPicPr>
        <p:blipFill>
          <a:blip r:embed="rId9"/>
          <a:srcRect/>
          <a:stretch>
            <a:fillRect/>
          </a:stretch>
        </p:blipFill>
        <p:spPr bwMode="auto">
          <a:xfrm>
            <a:off x="1393825" y="2238375"/>
            <a:ext cx="2660650" cy="20145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57796"/>
                                        </p:tgtEl>
                                        <p:attrNameLst>
                                          <p:attrName>style.visibility</p:attrName>
                                        </p:attrNameLst>
                                      </p:cBhvr>
                                      <p:to>
                                        <p:strVal val="visible"/>
                                      </p:to>
                                    </p:set>
                                    <p:anim calcmode="lin" valueType="num">
                                      <p:cBhvr additive="base">
                                        <p:cTn id="7" dur="500" fill="hold"/>
                                        <p:tgtEl>
                                          <p:spTgt spid="1057796"/>
                                        </p:tgtEl>
                                        <p:attrNameLst>
                                          <p:attrName>ppt_x</p:attrName>
                                        </p:attrNameLst>
                                      </p:cBhvr>
                                      <p:tavLst>
                                        <p:tav tm="0">
                                          <p:val>
                                            <p:strVal val="0-#ppt_w/2"/>
                                          </p:val>
                                        </p:tav>
                                        <p:tav tm="100000">
                                          <p:val>
                                            <p:strVal val="#ppt_x"/>
                                          </p:val>
                                        </p:tav>
                                      </p:tavLst>
                                    </p:anim>
                                    <p:anim calcmode="lin" valueType="num">
                                      <p:cBhvr additive="base">
                                        <p:cTn id="8" dur="500" fill="hold"/>
                                        <p:tgtEl>
                                          <p:spTgt spid="105779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0"/>
                                  </p:stCondLst>
                                  <p:childTnLst>
                                    <p:set>
                                      <p:cBhvr>
                                        <p:cTn id="10" dur="1" fill="hold">
                                          <p:stCondLst>
                                            <p:cond delay="0"/>
                                          </p:stCondLst>
                                        </p:cTn>
                                        <p:tgtEl>
                                          <p:spTgt spid="1057797"/>
                                        </p:tgtEl>
                                        <p:attrNameLst>
                                          <p:attrName>style.visibility</p:attrName>
                                        </p:attrNameLst>
                                      </p:cBhvr>
                                      <p:to>
                                        <p:strVal val="visible"/>
                                      </p:to>
                                    </p:set>
                                    <p:anim calcmode="lin" valueType="num">
                                      <p:cBhvr additive="base">
                                        <p:cTn id="11" dur="500" fill="hold"/>
                                        <p:tgtEl>
                                          <p:spTgt spid="1057797"/>
                                        </p:tgtEl>
                                        <p:attrNameLst>
                                          <p:attrName>ppt_x</p:attrName>
                                        </p:attrNameLst>
                                      </p:cBhvr>
                                      <p:tavLst>
                                        <p:tav tm="0">
                                          <p:val>
                                            <p:strVal val="1+#ppt_w/2"/>
                                          </p:val>
                                        </p:tav>
                                        <p:tav tm="100000">
                                          <p:val>
                                            <p:strVal val="#ppt_x"/>
                                          </p:val>
                                        </p:tav>
                                      </p:tavLst>
                                    </p:anim>
                                    <p:anim calcmode="lin" valueType="num">
                                      <p:cBhvr additive="base">
                                        <p:cTn id="12" dur="500" fill="hold"/>
                                        <p:tgtEl>
                                          <p:spTgt spid="105779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0"/>
                                  </p:stCondLst>
                                  <p:childTnLst>
                                    <p:set>
                                      <p:cBhvr>
                                        <p:cTn id="14" dur="1" fill="hold">
                                          <p:stCondLst>
                                            <p:cond delay="0"/>
                                          </p:stCondLst>
                                        </p:cTn>
                                        <p:tgtEl>
                                          <p:spTgt spid="1057794"/>
                                        </p:tgtEl>
                                        <p:attrNameLst>
                                          <p:attrName>style.visibility</p:attrName>
                                        </p:attrNameLst>
                                      </p:cBhvr>
                                      <p:to>
                                        <p:strVal val="visible"/>
                                      </p:to>
                                    </p:set>
                                    <p:anim calcmode="lin" valueType="num">
                                      <p:cBhvr additive="base">
                                        <p:cTn id="15" dur="500" fill="hold"/>
                                        <p:tgtEl>
                                          <p:spTgt spid="1057794"/>
                                        </p:tgtEl>
                                        <p:attrNameLst>
                                          <p:attrName>ppt_x</p:attrName>
                                        </p:attrNameLst>
                                      </p:cBhvr>
                                      <p:tavLst>
                                        <p:tav tm="0">
                                          <p:val>
                                            <p:strVal val="0-#ppt_w/2"/>
                                          </p:val>
                                        </p:tav>
                                        <p:tav tm="100000">
                                          <p:val>
                                            <p:strVal val="#ppt_x"/>
                                          </p:val>
                                        </p:tav>
                                      </p:tavLst>
                                    </p:anim>
                                    <p:anim calcmode="lin" valueType="num">
                                      <p:cBhvr additive="base">
                                        <p:cTn id="16" dur="500" fill="hold"/>
                                        <p:tgtEl>
                                          <p:spTgt spid="1057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714375" y="538163"/>
            <a:ext cx="8299450" cy="863600"/>
          </a:xfrm>
        </p:spPr>
        <p:txBody>
          <a:bodyPr/>
          <a:lstStyle/>
          <a:p>
            <a:r>
              <a:rPr lang="en-US" sz="2800">
                <a:solidFill>
                  <a:srgbClr val="800000"/>
                </a:solidFill>
                <a:latin typeface="Comic Sans MS" pitchFamily="66" charset="0"/>
              </a:rPr>
              <a:t>EGRET sky (1991-2000) - 270 sources</a:t>
            </a:r>
          </a:p>
        </p:txBody>
      </p:sp>
      <p:pic>
        <p:nvPicPr>
          <p:cNvPr id="642051" name="Picture 3" descr="egretsky"/>
          <p:cNvPicPr>
            <a:picLocks noGrp="1" noChangeAspect="1" noChangeArrowheads="1"/>
          </p:cNvPicPr>
          <p:nvPr>
            <p:ph type="body" idx="1"/>
          </p:nvPr>
        </p:nvPicPr>
        <p:blipFill>
          <a:blip r:embed="rId2"/>
          <a:srcRect/>
          <a:stretch>
            <a:fillRect/>
          </a:stretch>
        </p:blipFill>
        <p:spPr>
          <a:xfrm>
            <a:off x="3482975" y="1728788"/>
            <a:ext cx="5767388" cy="4167187"/>
          </a:xfrm>
          <a:ln>
            <a:solidFill>
              <a:schemeClr val="tx1"/>
            </a:solidFill>
          </a:ln>
        </p:spPr>
      </p:pic>
      <p:pic>
        <p:nvPicPr>
          <p:cNvPr id="642052" name="Picture 4" descr="CGRO"/>
          <p:cNvPicPr>
            <a:picLocks noChangeAspect="1" noChangeArrowheads="1"/>
          </p:cNvPicPr>
          <p:nvPr/>
        </p:nvPicPr>
        <p:blipFill>
          <a:blip r:embed="rId3"/>
          <a:srcRect/>
          <a:stretch>
            <a:fillRect/>
          </a:stretch>
        </p:blipFill>
        <p:spPr bwMode="auto">
          <a:xfrm>
            <a:off x="427038" y="1198563"/>
            <a:ext cx="2916237" cy="1978025"/>
          </a:xfrm>
          <a:prstGeom prst="rect">
            <a:avLst/>
          </a:prstGeom>
          <a:noFill/>
        </p:spPr>
      </p:pic>
      <p:pic>
        <p:nvPicPr>
          <p:cNvPr id="642053" name="Picture 5"/>
          <p:cNvPicPr>
            <a:picLocks noChangeAspect="1" noChangeArrowheads="1"/>
          </p:cNvPicPr>
          <p:nvPr/>
        </p:nvPicPr>
        <p:blipFill>
          <a:blip r:embed="rId4"/>
          <a:srcRect/>
          <a:stretch>
            <a:fillRect/>
          </a:stretch>
        </p:blipFill>
        <p:spPr bwMode="auto">
          <a:xfrm>
            <a:off x="336550" y="4019550"/>
            <a:ext cx="2974975" cy="1968500"/>
          </a:xfrm>
          <a:prstGeom prst="rect">
            <a:avLst/>
          </a:prstGeom>
          <a:noFill/>
        </p:spPr>
      </p:pic>
      <p:sp>
        <p:nvSpPr>
          <p:cNvPr id="642054" name="Text Box 6"/>
          <p:cNvSpPr txBox="1">
            <a:spLocks noChangeArrowheads="1"/>
          </p:cNvSpPr>
          <p:nvPr/>
        </p:nvSpPr>
        <p:spPr bwMode="auto">
          <a:xfrm>
            <a:off x="241300" y="3606800"/>
            <a:ext cx="3092450" cy="366713"/>
          </a:xfrm>
          <a:prstGeom prst="rect">
            <a:avLst/>
          </a:prstGeom>
          <a:noFill/>
          <a:ln w="9525">
            <a:noFill/>
            <a:miter lim="800000"/>
            <a:headEnd/>
            <a:tailEnd/>
          </a:ln>
          <a:effectLst/>
        </p:spPr>
        <p:txBody>
          <a:bodyPr wrap="none">
            <a:spAutoFit/>
          </a:bodyPr>
          <a:lstStyle/>
          <a:p>
            <a:r>
              <a:rPr lang="en-US" sz="1800" u="none">
                <a:solidFill>
                  <a:schemeClr val="tx1"/>
                </a:solidFill>
                <a:latin typeface="Arial" charset="0"/>
              </a:rPr>
              <a:t>GLAST : 10 Mev to 300 GeV</a:t>
            </a:r>
          </a:p>
        </p:txBody>
      </p:sp>
      <p:sp>
        <p:nvSpPr>
          <p:cNvPr id="642055" name="Text Box 7"/>
          <p:cNvSpPr txBox="1">
            <a:spLocks noChangeArrowheads="1"/>
          </p:cNvSpPr>
          <p:nvPr/>
        </p:nvSpPr>
        <p:spPr bwMode="auto">
          <a:xfrm>
            <a:off x="401638" y="5938838"/>
            <a:ext cx="2622550" cy="366712"/>
          </a:xfrm>
          <a:prstGeom prst="rect">
            <a:avLst/>
          </a:prstGeom>
          <a:noFill/>
          <a:ln w="9525">
            <a:noFill/>
            <a:miter lim="800000"/>
            <a:headEnd/>
            <a:tailEnd/>
          </a:ln>
          <a:effectLst/>
        </p:spPr>
        <p:txBody>
          <a:bodyPr wrap="none">
            <a:spAutoFit/>
          </a:bodyPr>
          <a:lstStyle/>
          <a:p>
            <a:r>
              <a:rPr lang="en-US" sz="1800" u="none">
                <a:solidFill>
                  <a:schemeClr val="tx1"/>
                </a:solidFill>
                <a:latin typeface="Arial" charset="0"/>
              </a:rPr>
              <a:t>Launched  in June 2008</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50" name="Picture 6"/>
          <p:cNvPicPr>
            <a:picLocks noChangeAspect="1" noChangeArrowheads="1"/>
          </p:cNvPicPr>
          <p:nvPr/>
        </p:nvPicPr>
        <p:blipFill>
          <a:blip r:embed="rId2"/>
          <a:srcRect/>
          <a:stretch>
            <a:fillRect/>
          </a:stretch>
        </p:blipFill>
        <p:spPr bwMode="auto">
          <a:xfrm>
            <a:off x="177800" y="0"/>
            <a:ext cx="9372600" cy="6345238"/>
          </a:xfrm>
          <a:prstGeom prst="rect">
            <a:avLst/>
          </a:prstGeom>
          <a:noFill/>
          <a:ln w="9525">
            <a:solidFill>
              <a:srgbClr val="CCFF66"/>
            </a:solidFill>
            <a:round/>
            <a:headEnd/>
            <a:tailEnd/>
          </a:ln>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solidFill>
            <a:schemeClr val="accent1"/>
          </a:solidFill>
        </p:spPr>
        <p:txBody>
          <a:bodyPr/>
          <a:lstStyle/>
          <a:p>
            <a:r>
              <a:rPr lang="en-US" sz="4000">
                <a:latin typeface="Comic Sans MS" pitchFamily="66" charset="0"/>
              </a:rPr>
              <a:t>Why </a:t>
            </a:r>
            <a:r>
              <a:rPr lang="en-US" sz="3600">
                <a:latin typeface="Comic Sans MS" pitchFamily="66" charset="0"/>
              </a:rPr>
              <a:t>push</a:t>
            </a:r>
            <a:r>
              <a:rPr lang="en-US" sz="4000">
                <a:latin typeface="Comic Sans MS" pitchFamily="66" charset="0"/>
              </a:rPr>
              <a:t> to lower energy threshold?</a:t>
            </a:r>
          </a:p>
        </p:txBody>
      </p:sp>
      <p:sp>
        <p:nvSpPr>
          <p:cNvPr id="649219" name="Rectangle 3"/>
          <p:cNvSpPr>
            <a:spLocks noGrp="1" noChangeArrowheads="1"/>
          </p:cNvSpPr>
          <p:nvPr>
            <p:ph type="body" idx="1"/>
          </p:nvPr>
        </p:nvSpPr>
        <p:spPr>
          <a:ln>
            <a:solidFill>
              <a:schemeClr val="tx1"/>
            </a:solidFill>
          </a:ln>
        </p:spPr>
        <p:txBody>
          <a:bodyPr/>
          <a:lstStyle/>
          <a:p>
            <a:pPr algn="ctr">
              <a:lnSpc>
                <a:spcPct val="90000"/>
              </a:lnSpc>
              <a:buFont typeface="StarSymbol" charset="0"/>
              <a:buNone/>
            </a:pPr>
            <a:r>
              <a:rPr lang="en-US" sz="1800"/>
              <a:t>The EGRET experiment, which has given a wealth of data below 10 GeV, has detected about </a:t>
            </a:r>
            <a:r>
              <a:rPr lang="en-US" sz="1800" b="1"/>
              <a:t>270 sources</a:t>
            </a:r>
            <a:r>
              <a:rPr lang="en-US" sz="1800"/>
              <a:t>. On the other hand the atmospheric Cherenkov experiments have detected much fewer sources at &gt;200 GeV. A good number of sources detected by EGRET are AGNs. Of these AGNs, those with </a:t>
            </a:r>
            <a:r>
              <a:rPr lang="en-US" sz="1800" b="1"/>
              <a:t>large redshifts </a:t>
            </a:r>
            <a:r>
              <a:rPr lang="en-US" sz="1800"/>
              <a:t>(far away galaxies) have not been detected by ground based experiments. This could be due to either a cutoff in the emission spectrum at the source itself or attenuation of gamma rays by the intervening IR background radiation. But such a cutoff due to </a:t>
            </a:r>
            <a:r>
              <a:rPr lang="en-US" sz="1800" b="1"/>
              <a:t>attenuation</a:t>
            </a:r>
            <a:r>
              <a:rPr lang="en-US" sz="1800"/>
              <a:t> of gamma rays by IR background radiation is not expected  for galactic sources like pulsars, SNRs etc. Therefore, the energy spectrum of most of these objects must steepen in the energy range 10 to 200 GeV. This energy region is also a viable energy region to study GRBs. The universe is </a:t>
            </a:r>
            <a:r>
              <a:rPr lang="en-US" sz="1800" b="1"/>
              <a:t>more transparent</a:t>
            </a:r>
            <a:r>
              <a:rPr lang="en-US" sz="1800"/>
              <a:t> at around 10 GeV and hence one may look deeper into space. It has been recently realized that many celestial sources of gamma rays should have dramatic change of behavior in the 10 to 200 GeV energy range. Thus, it is imparative to conduct experiments in this energy range for a full under standing of processes in these interesting celestial objects.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2"/>
          <p:cNvSpPr txBox="1">
            <a:spLocks noChangeArrowheads="1"/>
          </p:cNvSpPr>
          <p:nvPr/>
        </p:nvSpPr>
        <p:spPr bwMode="auto">
          <a:xfrm>
            <a:off x="592138" y="214313"/>
            <a:ext cx="8456612" cy="895350"/>
          </a:xfrm>
          <a:prstGeom prst="rect">
            <a:avLst/>
          </a:prstGeom>
          <a:solidFill>
            <a:schemeClr val="accent1"/>
          </a:solidFill>
          <a:ln w="9525">
            <a:noFill/>
            <a:round/>
            <a:headEnd/>
            <a:tailEnd/>
          </a:ln>
          <a:effectLst/>
        </p:spPr>
        <p:txBody>
          <a:bodyPr wrap="square" lIns="82647" tIns="42976" rIns="82647" bIns="42976">
            <a:spAutoFit/>
          </a:bodyPr>
          <a:lstStyle/>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 pos="5318125" algn="l"/>
                <a:tab pos="5983288" algn="l"/>
                <a:tab pos="6646863" algn="l"/>
                <a:tab pos="7312025" algn="l"/>
                <a:tab pos="7977188" algn="l"/>
              </a:tabLst>
              <a:defRPr/>
            </a:pPr>
            <a:r>
              <a:rPr lang="en-GB" sz="2600" b="1" u="none" dirty="0">
                <a:effectLst>
                  <a:outerShdw blurRad="38100" dist="38100" dir="2700000" algn="tl">
                    <a:srgbClr val="FFFFFF"/>
                  </a:outerShdw>
                </a:effectLst>
                <a:latin typeface="Luxi Sans" pitchFamily="16" charset="0"/>
              </a:rPr>
              <a:t>Gamma ray Astronomy :  Atmospheric Cherenkov </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 pos="5318125" algn="l"/>
                <a:tab pos="5983288" algn="l"/>
                <a:tab pos="6646863" algn="l"/>
                <a:tab pos="7312025" algn="l"/>
                <a:tab pos="7977188" algn="l"/>
              </a:tabLst>
              <a:defRPr/>
            </a:pPr>
            <a:r>
              <a:rPr lang="en-GB" sz="2600" b="1" u="none" dirty="0">
                <a:effectLst>
                  <a:outerShdw blurRad="38100" dist="38100" dir="2700000" algn="tl">
                    <a:srgbClr val="FFFFFF"/>
                  </a:outerShdw>
                </a:effectLst>
                <a:latin typeface="Luxi Sans" pitchFamily="16" charset="0"/>
              </a:rPr>
              <a:t>             experiment at high altitude in the Himalayas</a:t>
            </a:r>
            <a:r>
              <a:rPr lang="en-GB" sz="2600" b="1" u="none" dirty="0">
                <a:effectLst>
                  <a:outerShdw blurRad="38100" dist="38100" dir="2700000" algn="tl">
                    <a:srgbClr val="FFFFFF"/>
                  </a:outerShdw>
                </a:effectLst>
                <a:latin typeface="Palatino" pitchFamily="18" charset="0"/>
              </a:rPr>
              <a:t> </a:t>
            </a:r>
          </a:p>
        </p:txBody>
      </p:sp>
      <p:sp>
        <p:nvSpPr>
          <p:cNvPr id="407555" name="Text Box 3"/>
          <p:cNvSpPr txBox="1">
            <a:spLocks noChangeArrowheads="1"/>
          </p:cNvSpPr>
          <p:nvPr/>
        </p:nvSpPr>
        <p:spPr bwMode="auto">
          <a:xfrm>
            <a:off x="5183188" y="1439863"/>
            <a:ext cx="4259262" cy="781050"/>
          </a:xfrm>
          <a:prstGeom prst="rect">
            <a:avLst/>
          </a:prstGeom>
          <a:noFill/>
          <a:ln w="9525">
            <a:noFill/>
            <a:round/>
            <a:headEnd/>
            <a:tailEnd/>
          </a:ln>
          <a:effectLst/>
        </p:spPr>
        <p:txBody>
          <a:bodyPr wrap="none" lIns="82647" tIns="42976" rIns="82647" bIns="42976">
            <a:spAutoFit/>
          </a:bodyPr>
          <a:lstStyle/>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defRPr/>
            </a:pPr>
            <a:r>
              <a:rPr lang="en-GB" sz="2200" b="1" u="none">
                <a:solidFill>
                  <a:srgbClr val="2B12E0"/>
                </a:solidFill>
                <a:effectLst>
                  <a:outerShdw blurRad="38100" dist="38100" dir="2700000" algn="tl">
                    <a:srgbClr val="C0C0C0"/>
                  </a:outerShdw>
                </a:effectLst>
                <a:latin typeface="Luxi Sans" pitchFamily="16" charset="0"/>
              </a:rPr>
              <a:t>Higher Cherenkov photon </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defRPr/>
            </a:pPr>
            <a:r>
              <a:rPr lang="en-GB" sz="2200" b="1" u="none">
                <a:solidFill>
                  <a:srgbClr val="2B12E0"/>
                </a:solidFill>
                <a:effectLst>
                  <a:outerShdw blurRad="38100" dist="38100" dir="2700000" algn="tl">
                    <a:srgbClr val="C0C0C0"/>
                  </a:outerShdw>
                </a:effectLst>
                <a:latin typeface="Luxi Sans" pitchFamily="16" charset="0"/>
              </a:rPr>
              <a:t> density at higher altitude</a:t>
            </a:r>
          </a:p>
        </p:txBody>
      </p:sp>
      <p:sp>
        <p:nvSpPr>
          <p:cNvPr id="407556" name="Text Box 4"/>
          <p:cNvSpPr txBox="1">
            <a:spLocks noChangeArrowheads="1"/>
          </p:cNvSpPr>
          <p:nvPr/>
        </p:nvSpPr>
        <p:spPr bwMode="auto">
          <a:xfrm>
            <a:off x="5264150" y="2447925"/>
            <a:ext cx="4187825" cy="1125538"/>
          </a:xfrm>
          <a:prstGeom prst="rect">
            <a:avLst/>
          </a:prstGeom>
          <a:noFill/>
          <a:ln w="9525">
            <a:noFill/>
            <a:round/>
            <a:headEnd/>
            <a:tailEnd/>
          </a:ln>
          <a:effectLst/>
        </p:spPr>
        <p:txBody>
          <a:bodyPr wrap="none" lIns="82647" tIns="42976" rIns="82647" bIns="42976">
            <a:spAutoFit/>
          </a:bodyPr>
          <a:lstStyle/>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defRPr/>
            </a:pPr>
            <a:r>
              <a:rPr lang="en-GB" sz="2200" b="1" u="none">
                <a:solidFill>
                  <a:srgbClr val="2B12E0"/>
                </a:solidFill>
                <a:effectLst>
                  <a:outerShdw blurRad="38100" dist="38100" dir="2700000" algn="tl">
                    <a:srgbClr val="C0C0C0"/>
                  </a:outerShdw>
                </a:effectLst>
                <a:latin typeface="Luxi Sans" pitchFamily="16" charset="0"/>
              </a:rPr>
              <a:t>Lower atmospheric</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defRPr/>
            </a:pPr>
            <a:r>
              <a:rPr lang="en-GB" sz="2200" b="1" u="none">
                <a:solidFill>
                  <a:srgbClr val="2B12E0"/>
                </a:solidFill>
                <a:effectLst>
                  <a:outerShdw blurRad="38100" dist="38100" dir="2700000" algn="tl">
                    <a:srgbClr val="C0C0C0"/>
                  </a:outerShdw>
                </a:effectLst>
                <a:latin typeface="Luxi Sans" pitchFamily="16" charset="0"/>
              </a:rPr>
              <a:t> attenuation of Cherenkov</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defRPr/>
            </a:pPr>
            <a:r>
              <a:rPr lang="en-GB" sz="2200" b="1" u="none">
                <a:solidFill>
                  <a:srgbClr val="2B12E0"/>
                </a:solidFill>
                <a:effectLst>
                  <a:outerShdw blurRad="38100" dist="38100" dir="2700000" algn="tl">
                    <a:srgbClr val="C0C0C0"/>
                  </a:outerShdw>
                </a:effectLst>
                <a:latin typeface="Luxi Sans" pitchFamily="16" charset="0"/>
              </a:rPr>
              <a:t> photons</a:t>
            </a:r>
          </a:p>
        </p:txBody>
      </p:sp>
      <p:sp>
        <p:nvSpPr>
          <p:cNvPr id="407557" name="Text Box 5"/>
          <p:cNvSpPr txBox="1">
            <a:spLocks noChangeArrowheads="1"/>
          </p:cNvSpPr>
          <p:nvPr/>
        </p:nvSpPr>
        <p:spPr bwMode="auto">
          <a:xfrm>
            <a:off x="5183188" y="3743325"/>
            <a:ext cx="4198937" cy="781050"/>
          </a:xfrm>
          <a:prstGeom prst="rect">
            <a:avLst/>
          </a:prstGeom>
          <a:noFill/>
          <a:ln w="9525">
            <a:noFill/>
            <a:round/>
            <a:headEnd/>
            <a:tailEnd/>
          </a:ln>
          <a:effectLst/>
        </p:spPr>
        <p:txBody>
          <a:bodyPr wrap="none" lIns="82647" tIns="42976" rIns="82647" bIns="42976">
            <a:spAutoFit/>
          </a:bodyPr>
          <a:lstStyle/>
          <a:p>
            <a:pPr defTabSz="419100">
              <a:lnSpc>
                <a:spcPct val="102000"/>
              </a:lnSpc>
              <a:buClr>
                <a:srgbClr val="000000"/>
              </a:buClr>
              <a:buSzPct val="90000"/>
              <a:buFont typeface="Wingdings" pitchFamily="2" charset="2"/>
              <a:buBlip>
                <a:blip r:embed="rId3"/>
              </a:buBlip>
              <a:tabLst>
                <a:tab pos="665163" algn="l"/>
                <a:tab pos="1328738" algn="l"/>
                <a:tab pos="1993900" algn="l"/>
                <a:tab pos="2659063" algn="l"/>
                <a:tab pos="3324225" algn="l"/>
                <a:tab pos="3987800" algn="l"/>
              </a:tabLst>
              <a:defRPr/>
            </a:pPr>
            <a:r>
              <a:rPr lang="en-GB" sz="1800" u="none">
                <a:effectLst>
                  <a:outerShdw blurRad="38100" dist="38100" dir="2700000" algn="tl">
                    <a:srgbClr val="C0C0C0"/>
                  </a:outerShdw>
                </a:effectLst>
                <a:latin typeface="Luxi Sans" pitchFamily="16" charset="0"/>
              </a:rPr>
              <a:t> </a:t>
            </a:r>
            <a:r>
              <a:rPr lang="en-GB" sz="2200" b="1" u="none">
                <a:solidFill>
                  <a:srgbClr val="FE1402"/>
                </a:solidFill>
                <a:effectLst>
                  <a:outerShdw blurRad="38100" dist="38100" dir="2700000" algn="tl">
                    <a:srgbClr val="C0C0C0"/>
                  </a:outerShdw>
                </a:effectLst>
                <a:latin typeface="Luxi Sans" pitchFamily="16" charset="0"/>
              </a:rPr>
              <a:t>Lower energy threshold </a:t>
            </a:r>
          </a:p>
          <a:p>
            <a:pPr defTabSz="419100">
              <a:lnSpc>
                <a:spcPct val="102000"/>
              </a:lnSpc>
              <a:buClr>
                <a:srgbClr val="000000"/>
              </a:buClr>
              <a:buSzPct val="100000"/>
              <a:buFont typeface="Wingdings" pitchFamily="2" charset="2"/>
              <a:buNone/>
              <a:tabLst>
                <a:tab pos="665163" algn="l"/>
                <a:tab pos="1328738" algn="l"/>
                <a:tab pos="1993900" algn="l"/>
                <a:tab pos="2659063" algn="l"/>
                <a:tab pos="3324225" algn="l"/>
                <a:tab pos="3987800" algn="l"/>
              </a:tabLst>
              <a:defRPr/>
            </a:pPr>
            <a:r>
              <a:rPr lang="en-GB" sz="2200" b="1" u="none">
                <a:solidFill>
                  <a:srgbClr val="FE1402"/>
                </a:solidFill>
                <a:effectLst>
                  <a:outerShdw blurRad="38100" dist="38100" dir="2700000" algn="tl">
                    <a:srgbClr val="C0C0C0"/>
                  </a:outerShdw>
                </a:effectLst>
                <a:latin typeface="Luxi Sans" pitchFamily="16" charset="0"/>
              </a:rPr>
              <a:t>   at higher altitudes</a:t>
            </a:r>
          </a:p>
        </p:txBody>
      </p:sp>
      <p:sp>
        <p:nvSpPr>
          <p:cNvPr id="407558" name="Text Box 6"/>
          <p:cNvSpPr txBox="1">
            <a:spLocks noChangeArrowheads="1"/>
          </p:cNvSpPr>
          <p:nvPr/>
        </p:nvSpPr>
        <p:spPr bwMode="auto">
          <a:xfrm>
            <a:off x="0" y="4751388"/>
            <a:ext cx="4051300" cy="1606550"/>
          </a:xfrm>
          <a:prstGeom prst="rect">
            <a:avLst/>
          </a:prstGeom>
          <a:noFill/>
          <a:ln w="9525">
            <a:noFill/>
            <a:round/>
            <a:headEnd/>
            <a:tailEnd/>
          </a:ln>
          <a:effectLst/>
        </p:spPr>
        <p:txBody>
          <a:bodyPr wrap="none" lIns="82647" tIns="42976" rIns="82647" bIns="42976">
            <a:spAutoFit/>
          </a:bodyPr>
          <a:lstStyle/>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Lst>
              <a:defRPr/>
            </a:pPr>
            <a:r>
              <a:rPr lang="en-GB" sz="2200" b="1" u="none">
                <a:solidFill>
                  <a:srgbClr val="FE1402"/>
                </a:solidFill>
                <a:effectLst>
                  <a:outerShdw blurRad="38100" dist="38100" dir="2700000" algn="tl">
                    <a:srgbClr val="C0C0C0"/>
                  </a:outerShdw>
                </a:effectLst>
                <a:latin typeface="Luxi Sans" pitchFamily="16" charset="0"/>
              </a:rPr>
              <a:t>Interesting physics issues:</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Lst>
              <a:defRPr/>
            </a:pPr>
            <a:r>
              <a:rPr lang="en-GB" sz="2200" b="1" u="none">
                <a:solidFill>
                  <a:srgbClr val="FE1402"/>
                </a:solidFill>
                <a:effectLst>
                  <a:outerShdw blurRad="38100" dist="38100" dir="2700000" algn="tl">
                    <a:srgbClr val="C0C0C0"/>
                  </a:outerShdw>
                </a:effectLst>
                <a:latin typeface="Luxi Sans" pitchFamily="16" charset="0"/>
              </a:rPr>
              <a:t>   </a:t>
            </a:r>
            <a:r>
              <a:rPr lang="en-GB" sz="1800" b="1" u="none">
                <a:solidFill>
                  <a:srgbClr val="2B12E0"/>
                </a:solidFill>
                <a:effectLst>
                  <a:outerShdw blurRad="38100" dist="38100" dir="2700000" algn="tl">
                    <a:srgbClr val="C0C0C0"/>
                  </a:outerShdw>
                </a:effectLst>
                <a:latin typeface="Luxi Sans" pitchFamily="16" charset="0"/>
              </a:rPr>
              <a:t>more sources can be observed,</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Lst>
              <a:defRPr/>
            </a:pPr>
            <a:r>
              <a:rPr lang="en-GB" sz="1800" b="1" u="none">
                <a:solidFill>
                  <a:srgbClr val="2B12E0"/>
                </a:solidFill>
                <a:effectLst>
                  <a:outerShdw blurRad="38100" dist="38100" dir="2700000" algn="tl">
                    <a:srgbClr val="C0C0C0"/>
                  </a:outerShdw>
                </a:effectLst>
                <a:latin typeface="Luxi Sans" pitchFamily="16" charset="0"/>
              </a:rPr>
              <a:t>   cutoffs in spectra of Active Galactic</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Lst>
              <a:defRPr/>
            </a:pPr>
            <a:r>
              <a:rPr lang="en-GB" sz="1800" b="1" u="none">
                <a:solidFill>
                  <a:srgbClr val="2B12E0"/>
                </a:solidFill>
                <a:effectLst>
                  <a:outerShdw blurRad="38100" dist="38100" dir="2700000" algn="tl">
                    <a:srgbClr val="C0C0C0"/>
                  </a:outerShdw>
                </a:effectLst>
                <a:latin typeface="Luxi Sans" pitchFamily="16" charset="0"/>
              </a:rPr>
              <a:t>          Nuclei, pulsars</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 pos="4652963" algn="l"/>
              </a:tabLst>
              <a:defRPr/>
            </a:pPr>
            <a:r>
              <a:rPr lang="en-GB" sz="1800" b="1" u="none">
                <a:solidFill>
                  <a:srgbClr val="2B12E0"/>
                </a:solidFill>
                <a:effectLst>
                  <a:outerShdw blurRad="38100" dist="38100" dir="2700000" algn="tl">
                    <a:srgbClr val="C0C0C0"/>
                  </a:outerShdw>
                </a:effectLst>
                <a:latin typeface="Luxi Sans" pitchFamily="16" charset="0"/>
              </a:rPr>
              <a:t>Overlapping observations with FERMI </a:t>
            </a:r>
          </a:p>
        </p:txBody>
      </p:sp>
      <p:pic>
        <p:nvPicPr>
          <p:cNvPr id="30727" name="Picture 7"/>
          <p:cNvPicPr>
            <a:picLocks noChangeAspect="1" noChangeArrowheads="1"/>
          </p:cNvPicPr>
          <p:nvPr/>
        </p:nvPicPr>
        <p:blipFill>
          <a:blip r:embed="rId4"/>
          <a:srcRect/>
          <a:stretch>
            <a:fillRect/>
          </a:stretch>
        </p:blipFill>
        <p:spPr bwMode="auto">
          <a:xfrm>
            <a:off x="0" y="1235075"/>
            <a:ext cx="4749800" cy="3368675"/>
          </a:xfrm>
          <a:prstGeom prst="rect">
            <a:avLst/>
          </a:prstGeom>
          <a:noFill/>
          <a:ln w="9525">
            <a:noFill/>
            <a:round/>
            <a:headEnd/>
            <a:tailEnd/>
          </a:ln>
        </p:spPr>
      </p:pic>
      <p:sp>
        <p:nvSpPr>
          <p:cNvPr id="30728" name="Rectangle 8"/>
          <p:cNvSpPr>
            <a:spLocks noChangeArrowheads="1"/>
          </p:cNvSpPr>
          <p:nvPr/>
        </p:nvSpPr>
        <p:spPr bwMode="auto">
          <a:xfrm>
            <a:off x="4492625" y="4630738"/>
            <a:ext cx="5227638" cy="1849437"/>
          </a:xfrm>
          <a:prstGeom prst="rect">
            <a:avLst/>
          </a:prstGeom>
          <a:solidFill>
            <a:srgbClr val="CCFF66"/>
          </a:solidFill>
          <a:ln w="9525">
            <a:noFill/>
            <a:round/>
            <a:headEnd/>
            <a:tailEnd/>
          </a:ln>
        </p:spPr>
        <p:txBody>
          <a:bodyPr wrap="square" lIns="82647" tIns="42976" rIns="82647" bIns="42976">
            <a:spAutoFit/>
          </a:bodyPr>
          <a:lstStyle/>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a:solidFill>
                  <a:schemeClr val="tx1"/>
                </a:solidFill>
                <a:latin typeface="Luxi Sans" pitchFamily="16" charset="0"/>
              </a:rPr>
              <a:t>Phase 1:</a:t>
            </a:r>
            <a:r>
              <a:rPr lang="en-GB" sz="1800" b="1" u="none" dirty="0">
                <a:solidFill>
                  <a:srgbClr val="BC1A86"/>
                </a:solidFill>
                <a:latin typeface="Luxi Sans" pitchFamily="16" charset="0"/>
              </a:rPr>
              <a:t>  HAGAR (IIA+TIFR) 7 element WS    </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a:solidFill>
                  <a:srgbClr val="BC1A86"/>
                </a:solidFill>
                <a:latin typeface="Luxi Sans" pitchFamily="16" charset="0"/>
              </a:rPr>
              <a:t>                   array (non-imaging); </a:t>
            </a:r>
            <a:endParaRPr lang="en-GB" sz="1800" b="1" u="none" dirty="0" smtClean="0">
              <a:solidFill>
                <a:srgbClr val="BC1A86"/>
              </a:solidFill>
              <a:latin typeface="Luxi Sans" pitchFamily="16" charset="0"/>
            </a:endParaRP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smtClean="0">
                <a:solidFill>
                  <a:srgbClr val="BC1A86"/>
                </a:solidFill>
                <a:latin typeface="Luxi Sans" pitchFamily="16" charset="0"/>
              </a:rPr>
              <a:t>			</a:t>
            </a:r>
            <a:r>
              <a:rPr lang="en-GB" sz="1800" b="1" u="none" dirty="0" smtClean="0">
                <a:solidFill>
                  <a:schemeClr val="tx1"/>
                </a:solidFill>
                <a:latin typeface="Luxi Sans" pitchFamily="16" charset="0"/>
              </a:rPr>
              <a:t>Now </a:t>
            </a:r>
            <a:r>
              <a:rPr lang="en-GB" sz="1800" b="1" u="none" dirty="0">
                <a:solidFill>
                  <a:schemeClr val="tx1"/>
                </a:solidFill>
                <a:latin typeface="Luxi Sans" pitchFamily="16" charset="0"/>
              </a:rPr>
              <a:t>operating</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a:solidFill>
                  <a:schemeClr val="tx1"/>
                </a:solidFill>
                <a:latin typeface="Luxi Sans" pitchFamily="16" charset="0"/>
              </a:rPr>
              <a:t>Phase 2:</a:t>
            </a:r>
            <a:r>
              <a:rPr lang="en-GB" sz="1800" b="1" u="none" dirty="0">
                <a:solidFill>
                  <a:srgbClr val="BC1A86"/>
                </a:solidFill>
                <a:latin typeface="Luxi Sans" pitchFamily="16" charset="0"/>
              </a:rPr>
              <a:t> 21 m </a:t>
            </a:r>
            <a:r>
              <a:rPr lang="en-GB" sz="1800" b="1" u="none" dirty="0" err="1">
                <a:solidFill>
                  <a:srgbClr val="BC1A86"/>
                </a:solidFill>
                <a:latin typeface="Luxi Sans" pitchFamily="16" charset="0"/>
              </a:rPr>
              <a:t>Dia</a:t>
            </a:r>
            <a:r>
              <a:rPr lang="en-GB" sz="1800" b="1" u="none" dirty="0">
                <a:solidFill>
                  <a:srgbClr val="BC1A86"/>
                </a:solidFill>
                <a:latin typeface="Luxi Sans" pitchFamily="16" charset="0"/>
              </a:rPr>
              <a:t> MACE (BARC) imaging Tel.</a:t>
            </a: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a:solidFill>
                  <a:srgbClr val="BC1A86"/>
                </a:solidFill>
                <a:latin typeface="Luxi Sans" pitchFamily="16" charset="0"/>
              </a:rPr>
              <a:t>                   </a:t>
            </a:r>
            <a:r>
              <a:rPr lang="en-GB" sz="1800" b="1" u="none" dirty="0">
                <a:solidFill>
                  <a:schemeClr val="tx1"/>
                </a:solidFill>
                <a:latin typeface="Luxi Sans" pitchFamily="16" charset="0"/>
              </a:rPr>
              <a:t>Expected in </a:t>
            </a:r>
            <a:r>
              <a:rPr lang="en-GB" sz="1800" b="1" u="none" dirty="0" smtClean="0">
                <a:solidFill>
                  <a:schemeClr val="tx1"/>
                </a:solidFill>
                <a:latin typeface="Luxi Sans" pitchFamily="16" charset="0"/>
              </a:rPr>
              <a:t>2013</a:t>
            </a:r>
            <a:endParaRPr lang="en-GB" sz="1800" b="1" u="none" dirty="0">
              <a:solidFill>
                <a:schemeClr val="tx1"/>
              </a:solidFill>
              <a:latin typeface="Luxi Sans" pitchFamily="16" charset="0"/>
            </a:endParaRPr>
          </a:p>
          <a:p>
            <a:pPr defTabSz="419100">
              <a:lnSpc>
                <a:spcPct val="102000"/>
              </a:lnSpc>
              <a:buClr>
                <a:srgbClr val="000000"/>
              </a:buClr>
              <a:buSzPct val="45000"/>
              <a:buFont typeface="Wingdings" pitchFamily="2" charset="2"/>
              <a:buNone/>
              <a:tabLst>
                <a:tab pos="665163" algn="l"/>
                <a:tab pos="1328738" algn="l"/>
                <a:tab pos="1993900" algn="l"/>
                <a:tab pos="2659063" algn="l"/>
                <a:tab pos="3324225" algn="l"/>
                <a:tab pos="3987800" algn="l"/>
              </a:tabLst>
            </a:pPr>
            <a:r>
              <a:rPr lang="en-GB" sz="1800" b="1" u="none" dirty="0">
                <a:solidFill>
                  <a:schemeClr val="tx1"/>
                </a:solidFill>
                <a:latin typeface="Luxi Sans" pitchFamily="16" charset="0"/>
              </a:rPr>
              <a:t>Phase 3:</a:t>
            </a:r>
            <a:r>
              <a:rPr lang="en-GB" sz="1800" b="1" u="none" dirty="0">
                <a:solidFill>
                  <a:srgbClr val="BC1A86"/>
                </a:solidFill>
                <a:latin typeface="Luxi Sans" pitchFamily="16" charset="0"/>
              </a:rPr>
              <a:t> MACE-II Stereo</a:t>
            </a:r>
            <a:r>
              <a:rPr lang="en-GB" sz="2200" b="1" u="none" dirty="0">
                <a:solidFill>
                  <a:srgbClr val="BC1A86"/>
                </a:solidFill>
                <a:latin typeface="Luxi Sans" pitchFamily="16" charset="0"/>
              </a:rPr>
              <a:t> </a:t>
            </a:r>
            <a:r>
              <a:rPr lang="en-GB" sz="1800" b="1" u="none" dirty="0">
                <a:solidFill>
                  <a:srgbClr val="BC1A86"/>
                </a:solidFill>
                <a:latin typeface="Luxi Sans" pitchFamily="16" charset="0"/>
              </a:rPr>
              <a:t>imaging; </a:t>
            </a:r>
            <a:r>
              <a:rPr lang="en-GB" sz="1800" b="1" u="none" dirty="0" smtClean="0">
                <a:solidFill>
                  <a:schemeClr val="tx1"/>
                </a:solidFill>
                <a:latin typeface="Luxi Sans" pitchFamily="16" charset="0"/>
              </a:rPr>
              <a:t>2014+</a:t>
            </a:r>
            <a:endParaRPr lang="en-GB" sz="1800" b="1" u="none" dirty="0">
              <a:solidFill>
                <a:schemeClr val="tx1"/>
              </a:solidFill>
              <a:latin typeface="Luxi Sans" pitchFamily="16"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p-of-india"/>
          <p:cNvPicPr>
            <a:picLocks noChangeAspect="1" noChangeArrowheads="1"/>
          </p:cNvPicPr>
          <p:nvPr/>
        </p:nvPicPr>
        <p:blipFill>
          <a:blip r:embed="rId2"/>
          <a:srcRect/>
          <a:stretch>
            <a:fillRect/>
          </a:stretch>
        </p:blipFill>
        <p:spPr bwMode="auto">
          <a:xfrm>
            <a:off x="0" y="0"/>
            <a:ext cx="6027738" cy="6480175"/>
          </a:xfrm>
          <a:prstGeom prst="rect">
            <a:avLst/>
          </a:prstGeom>
          <a:noFill/>
          <a:ln w="9525">
            <a:noFill/>
            <a:miter lim="800000"/>
            <a:headEnd/>
            <a:tailEnd/>
          </a:ln>
        </p:spPr>
      </p:pic>
      <p:sp>
        <p:nvSpPr>
          <p:cNvPr id="32771" name="Oval 3"/>
          <p:cNvSpPr>
            <a:spLocks noChangeArrowheads="1"/>
          </p:cNvSpPr>
          <p:nvPr/>
        </p:nvSpPr>
        <p:spPr bwMode="auto">
          <a:xfrm>
            <a:off x="1900238" y="4732338"/>
            <a:ext cx="58737" cy="115887"/>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72" name="Oval 4"/>
          <p:cNvSpPr>
            <a:spLocks noChangeArrowheads="1"/>
          </p:cNvSpPr>
          <p:nvPr/>
        </p:nvSpPr>
        <p:spPr bwMode="auto">
          <a:xfrm>
            <a:off x="2166938" y="3068638"/>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73" name="Oval 5"/>
          <p:cNvSpPr>
            <a:spLocks noChangeArrowheads="1"/>
          </p:cNvSpPr>
          <p:nvPr/>
        </p:nvSpPr>
        <p:spPr bwMode="auto">
          <a:xfrm>
            <a:off x="2362200" y="825500"/>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74" name="Oval 6"/>
          <p:cNvSpPr>
            <a:spLocks noChangeArrowheads="1"/>
          </p:cNvSpPr>
          <p:nvPr/>
        </p:nvSpPr>
        <p:spPr bwMode="auto">
          <a:xfrm>
            <a:off x="1706563" y="5078413"/>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75" name="Text Box 7"/>
          <p:cNvSpPr txBox="1">
            <a:spLocks noChangeArrowheads="1"/>
          </p:cNvSpPr>
          <p:nvPr/>
        </p:nvSpPr>
        <p:spPr bwMode="auto">
          <a:xfrm>
            <a:off x="266700" y="411163"/>
            <a:ext cx="1311275" cy="396875"/>
          </a:xfrm>
          <a:prstGeom prst="rect">
            <a:avLst/>
          </a:prstGeom>
          <a:solidFill>
            <a:srgbClr val="FFFFCC"/>
          </a:solidFill>
          <a:ln w="9525">
            <a:noFill/>
            <a:miter lim="800000"/>
            <a:headEnd/>
            <a:tailEnd/>
          </a:ln>
        </p:spPr>
        <p:txBody>
          <a:bodyPr wrap="none">
            <a:spAutoFit/>
          </a:bodyPr>
          <a:lstStyle/>
          <a:p>
            <a:r>
              <a:rPr lang="en-US" sz="1800" u="none">
                <a:solidFill>
                  <a:schemeClr val="tx1"/>
                </a:solidFill>
                <a:latin typeface="Arial" pitchFamily="34" charset="0"/>
              </a:rPr>
              <a:t>IAO, </a:t>
            </a:r>
            <a:r>
              <a:rPr lang="en-US" u="none">
                <a:solidFill>
                  <a:schemeClr val="tx1"/>
                </a:solidFill>
              </a:rPr>
              <a:t>Hanle</a:t>
            </a:r>
          </a:p>
        </p:txBody>
      </p:sp>
      <p:sp>
        <p:nvSpPr>
          <p:cNvPr id="32776" name="Text Box 8"/>
          <p:cNvSpPr txBox="1">
            <a:spLocks noChangeArrowheads="1"/>
          </p:cNvSpPr>
          <p:nvPr/>
        </p:nvSpPr>
        <p:spPr bwMode="auto">
          <a:xfrm>
            <a:off x="2249488" y="5499100"/>
            <a:ext cx="1250950" cy="366713"/>
          </a:xfrm>
          <a:prstGeom prst="rect">
            <a:avLst/>
          </a:prstGeom>
          <a:solidFill>
            <a:srgbClr val="FFFFCC"/>
          </a:solidFill>
          <a:ln w="9525">
            <a:noFill/>
            <a:miter lim="800000"/>
            <a:headEnd/>
            <a:tailEnd/>
          </a:ln>
        </p:spPr>
        <p:txBody>
          <a:bodyPr wrap="none">
            <a:spAutoFit/>
          </a:bodyPr>
          <a:lstStyle/>
          <a:p>
            <a:r>
              <a:rPr lang="en-US" sz="1800" u="none">
                <a:solidFill>
                  <a:schemeClr val="tx1"/>
                </a:solidFill>
                <a:latin typeface="Arial" pitchFamily="34" charset="0"/>
              </a:rPr>
              <a:t>CRL, Ooty</a:t>
            </a:r>
          </a:p>
        </p:txBody>
      </p:sp>
      <p:sp>
        <p:nvSpPr>
          <p:cNvPr id="32777" name="Text Box 9"/>
          <p:cNvSpPr txBox="1">
            <a:spLocks noChangeArrowheads="1"/>
          </p:cNvSpPr>
          <p:nvPr/>
        </p:nvSpPr>
        <p:spPr bwMode="auto">
          <a:xfrm>
            <a:off x="2495550" y="4541838"/>
            <a:ext cx="717550" cy="366712"/>
          </a:xfrm>
          <a:prstGeom prst="rect">
            <a:avLst/>
          </a:prstGeom>
          <a:solidFill>
            <a:srgbClr val="FFFFCC"/>
          </a:solidFill>
          <a:ln w="9525">
            <a:noFill/>
            <a:miter lim="800000"/>
            <a:headEnd/>
            <a:tailEnd/>
          </a:ln>
        </p:spPr>
        <p:txBody>
          <a:bodyPr wrap="none">
            <a:spAutoFit/>
          </a:bodyPr>
          <a:lstStyle/>
          <a:p>
            <a:r>
              <a:rPr lang="en-US" sz="1800" u="none">
                <a:solidFill>
                  <a:schemeClr val="tx1"/>
                </a:solidFill>
                <a:latin typeface="Arial" pitchFamily="34" charset="0"/>
              </a:rPr>
              <a:t> KGF</a:t>
            </a:r>
          </a:p>
        </p:txBody>
      </p:sp>
      <p:sp>
        <p:nvSpPr>
          <p:cNvPr id="32778" name="Text Box 10"/>
          <p:cNvSpPr txBox="1">
            <a:spLocks noChangeArrowheads="1"/>
          </p:cNvSpPr>
          <p:nvPr/>
        </p:nvSpPr>
        <p:spPr bwMode="auto">
          <a:xfrm>
            <a:off x="3340100" y="3702050"/>
            <a:ext cx="2241550" cy="366713"/>
          </a:xfrm>
          <a:prstGeom prst="rect">
            <a:avLst/>
          </a:prstGeom>
          <a:solidFill>
            <a:srgbClr val="FFFFCC"/>
          </a:solidFill>
          <a:ln w="9525">
            <a:noFill/>
            <a:miter lim="800000"/>
            <a:headEnd/>
            <a:tailEnd/>
          </a:ln>
        </p:spPr>
        <p:txBody>
          <a:bodyPr wrap="none">
            <a:spAutoFit/>
          </a:bodyPr>
          <a:lstStyle/>
          <a:p>
            <a:r>
              <a:rPr lang="en-US" sz="1800" u="none">
                <a:solidFill>
                  <a:schemeClr val="tx1"/>
                </a:solidFill>
                <a:latin typeface="Arial" pitchFamily="34" charset="0"/>
              </a:rPr>
              <a:t>HEGRO, Pachmarhi</a:t>
            </a:r>
          </a:p>
        </p:txBody>
      </p:sp>
      <p:sp>
        <p:nvSpPr>
          <p:cNvPr id="32779" name="Line 11"/>
          <p:cNvSpPr>
            <a:spLocks noChangeShapeType="1"/>
          </p:cNvSpPr>
          <p:nvPr/>
        </p:nvSpPr>
        <p:spPr bwMode="auto">
          <a:xfrm>
            <a:off x="1828800" y="5210175"/>
            <a:ext cx="479425" cy="363538"/>
          </a:xfrm>
          <a:prstGeom prst="line">
            <a:avLst/>
          </a:prstGeom>
          <a:noFill/>
          <a:ln w="9525">
            <a:solidFill>
              <a:schemeClr val="tx1"/>
            </a:solidFill>
            <a:round/>
            <a:headEnd type="triangle" w="med" len="med"/>
            <a:tailEnd type="triangle" w="med" len="med"/>
          </a:ln>
        </p:spPr>
        <p:txBody>
          <a:bodyPr/>
          <a:lstStyle/>
          <a:p>
            <a:endParaRPr lang="en-US"/>
          </a:p>
        </p:txBody>
      </p:sp>
      <p:sp>
        <p:nvSpPr>
          <p:cNvPr id="32780" name="Line 12"/>
          <p:cNvSpPr>
            <a:spLocks noChangeShapeType="1"/>
          </p:cNvSpPr>
          <p:nvPr/>
        </p:nvSpPr>
        <p:spPr bwMode="auto">
          <a:xfrm>
            <a:off x="2032000" y="4746625"/>
            <a:ext cx="536575" cy="0"/>
          </a:xfrm>
          <a:prstGeom prst="line">
            <a:avLst/>
          </a:prstGeom>
          <a:noFill/>
          <a:ln w="9525">
            <a:solidFill>
              <a:schemeClr val="tx1"/>
            </a:solidFill>
            <a:round/>
            <a:headEnd type="triangle" w="med" len="med"/>
            <a:tailEnd type="triangle" w="med" len="med"/>
          </a:ln>
        </p:spPr>
        <p:txBody>
          <a:bodyPr/>
          <a:lstStyle/>
          <a:p>
            <a:endParaRPr lang="en-US"/>
          </a:p>
        </p:txBody>
      </p:sp>
      <p:sp>
        <p:nvSpPr>
          <p:cNvPr id="32781" name="Line 13"/>
          <p:cNvSpPr>
            <a:spLocks noChangeShapeType="1"/>
          </p:cNvSpPr>
          <p:nvPr/>
        </p:nvSpPr>
        <p:spPr bwMode="auto">
          <a:xfrm>
            <a:off x="2365375" y="3178175"/>
            <a:ext cx="1219200" cy="623888"/>
          </a:xfrm>
          <a:prstGeom prst="line">
            <a:avLst/>
          </a:prstGeom>
          <a:noFill/>
          <a:ln w="9525">
            <a:solidFill>
              <a:schemeClr val="tx1"/>
            </a:solidFill>
            <a:round/>
            <a:headEnd type="triangle" w="med" len="med"/>
            <a:tailEnd type="triangle" w="med" len="med"/>
          </a:ln>
        </p:spPr>
        <p:txBody>
          <a:bodyPr/>
          <a:lstStyle/>
          <a:p>
            <a:endParaRPr lang="en-US"/>
          </a:p>
        </p:txBody>
      </p:sp>
      <p:sp>
        <p:nvSpPr>
          <p:cNvPr id="32782" name="Line 14"/>
          <p:cNvSpPr>
            <a:spLocks noChangeShapeType="1"/>
          </p:cNvSpPr>
          <p:nvPr/>
        </p:nvSpPr>
        <p:spPr bwMode="auto">
          <a:xfrm>
            <a:off x="1422400" y="698500"/>
            <a:ext cx="884238" cy="203200"/>
          </a:xfrm>
          <a:prstGeom prst="line">
            <a:avLst/>
          </a:prstGeom>
          <a:noFill/>
          <a:ln w="9525">
            <a:solidFill>
              <a:schemeClr val="tx1"/>
            </a:solidFill>
            <a:round/>
            <a:headEnd type="triangle" w="med" len="med"/>
            <a:tailEnd type="triangle" w="med" len="med"/>
          </a:ln>
        </p:spPr>
        <p:txBody>
          <a:bodyPr/>
          <a:lstStyle/>
          <a:p>
            <a:endParaRPr lang="en-US"/>
          </a:p>
        </p:txBody>
      </p:sp>
      <p:sp>
        <p:nvSpPr>
          <p:cNvPr id="32783" name="Oval 16"/>
          <p:cNvSpPr>
            <a:spLocks noChangeArrowheads="1"/>
          </p:cNvSpPr>
          <p:nvPr/>
        </p:nvSpPr>
        <p:spPr bwMode="auto">
          <a:xfrm>
            <a:off x="1944688" y="4808538"/>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84" name="Oval 17"/>
          <p:cNvSpPr>
            <a:spLocks noChangeArrowheads="1"/>
          </p:cNvSpPr>
          <p:nvPr/>
        </p:nvSpPr>
        <p:spPr bwMode="auto">
          <a:xfrm>
            <a:off x="1822450" y="5380038"/>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85" name="Oval 20"/>
          <p:cNvSpPr>
            <a:spLocks noChangeArrowheads="1"/>
          </p:cNvSpPr>
          <p:nvPr/>
        </p:nvSpPr>
        <p:spPr bwMode="auto">
          <a:xfrm>
            <a:off x="1039813" y="3465513"/>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pic>
        <p:nvPicPr>
          <p:cNvPr id="32786" name="Picture 21" descr="Ladak"/>
          <p:cNvPicPr>
            <a:picLocks noChangeAspect="1" noChangeArrowheads="1"/>
          </p:cNvPicPr>
          <p:nvPr/>
        </p:nvPicPr>
        <p:blipFill>
          <a:blip r:embed="rId3"/>
          <a:srcRect t="2367"/>
          <a:stretch>
            <a:fillRect/>
          </a:stretch>
        </p:blipFill>
        <p:spPr bwMode="auto">
          <a:xfrm rot="2049901">
            <a:off x="6157913" y="698500"/>
            <a:ext cx="3562350" cy="2366963"/>
          </a:xfrm>
          <a:prstGeom prst="rect">
            <a:avLst/>
          </a:prstGeom>
          <a:noFill/>
          <a:ln w="9525">
            <a:noFill/>
            <a:miter lim="800000"/>
            <a:headEnd/>
            <a:tailEnd/>
          </a:ln>
        </p:spPr>
      </p:pic>
      <p:pic>
        <p:nvPicPr>
          <p:cNvPr id="32787" name="Picture 22"/>
          <p:cNvPicPr>
            <a:picLocks noChangeAspect="1" noChangeArrowheads="1"/>
          </p:cNvPicPr>
          <p:nvPr/>
        </p:nvPicPr>
        <p:blipFill>
          <a:blip r:embed="rId4"/>
          <a:srcRect/>
          <a:stretch>
            <a:fillRect/>
          </a:stretch>
        </p:blipFill>
        <p:spPr bwMode="auto">
          <a:xfrm>
            <a:off x="5969000" y="3703638"/>
            <a:ext cx="3751263" cy="1617662"/>
          </a:xfrm>
          <a:prstGeom prst="rect">
            <a:avLst/>
          </a:prstGeom>
          <a:noFill/>
          <a:ln w="9525">
            <a:noFill/>
            <a:miter lim="800000"/>
            <a:headEnd/>
            <a:tailEnd/>
          </a:ln>
        </p:spPr>
      </p:pic>
      <p:sp>
        <p:nvSpPr>
          <p:cNvPr id="452631" name="Text Box 23"/>
          <p:cNvSpPr txBox="1">
            <a:spLocks noChangeArrowheads="1"/>
          </p:cNvSpPr>
          <p:nvPr/>
        </p:nvSpPr>
        <p:spPr bwMode="auto">
          <a:xfrm>
            <a:off x="5964238" y="5556250"/>
            <a:ext cx="3756025" cy="923925"/>
          </a:xfrm>
          <a:prstGeom prst="rect">
            <a:avLst/>
          </a:prstGeom>
          <a:solidFill>
            <a:srgbClr val="CCFF66"/>
          </a:solidFill>
          <a:ln w="9525">
            <a:noFill/>
            <a:round/>
            <a:headEnd/>
            <a:tailEnd/>
          </a:ln>
          <a:effectLst/>
        </p:spPr>
        <p:txBody>
          <a:bodyPr lIns="82647" tIns="42976" rIns="82647" bIns="42976">
            <a:spAutoFit/>
          </a:bodyPr>
          <a:lstStyle/>
          <a:p>
            <a:pPr algn="ctr" defTabSz="419100">
              <a:lnSpc>
                <a:spcPct val="102000"/>
              </a:lnSpc>
              <a:buClr>
                <a:srgbClr val="000000"/>
              </a:buClr>
              <a:buSzPct val="45000"/>
              <a:buFont typeface="Wingdings" pitchFamily="2" charset="2"/>
              <a:buNone/>
              <a:tabLst>
                <a:tab pos="665163" algn="l"/>
                <a:tab pos="1328738" algn="l"/>
                <a:tab pos="1993900" algn="l"/>
                <a:tab pos="2659063" algn="l"/>
                <a:tab pos="3324225" algn="l"/>
              </a:tabLst>
              <a:defRPr/>
            </a:pPr>
            <a:r>
              <a:rPr lang="en-GB" sz="1800" b="1" u="none">
                <a:solidFill>
                  <a:srgbClr val="2B12E0"/>
                </a:solidFill>
                <a:effectLst>
                  <a:outerShdw blurRad="38100" dist="38100" dir="2700000" algn="tl">
                    <a:srgbClr val="000000"/>
                  </a:outerShdw>
                </a:effectLst>
                <a:latin typeface="Luxi Sans" pitchFamily="16" charset="0"/>
              </a:rPr>
              <a:t>Latitude:  32</a:t>
            </a:r>
            <a:r>
              <a:rPr lang="en-GB" sz="1800" b="1" u="none">
                <a:solidFill>
                  <a:srgbClr val="2B12E0"/>
                </a:solidFill>
                <a:effectLst>
                  <a:outerShdw blurRad="38100" dist="38100" dir="2700000" algn="tl">
                    <a:srgbClr val="000000"/>
                  </a:outerShdw>
                </a:effectLst>
                <a:latin typeface="Luxi Sans" pitchFamily="16" charset="0"/>
                <a:cs typeface="Arial" pitchFamily="34" charset="0"/>
              </a:rPr>
              <a:t>°</a:t>
            </a:r>
            <a:r>
              <a:rPr lang="en-GB" sz="1800" b="1" u="none">
                <a:solidFill>
                  <a:srgbClr val="2B12E0"/>
                </a:solidFill>
                <a:effectLst>
                  <a:outerShdw blurRad="38100" dist="38100" dir="2700000" algn="tl">
                    <a:srgbClr val="000000"/>
                  </a:outerShdw>
                </a:effectLst>
                <a:latin typeface="Luxi Sans" pitchFamily="16" charset="0"/>
              </a:rPr>
              <a:t> 46</a:t>
            </a:r>
            <a:r>
              <a:rPr lang="en-GB" sz="1800" b="1" u="none">
                <a:solidFill>
                  <a:srgbClr val="2B12E0"/>
                </a:solidFill>
                <a:effectLst>
                  <a:outerShdw blurRad="38100" dist="38100" dir="2700000" algn="tl">
                    <a:srgbClr val="000000"/>
                  </a:outerShdw>
                </a:effectLst>
                <a:latin typeface="Luxi Sans" pitchFamily="16" charset="0"/>
                <a:cs typeface="Arial" pitchFamily="34" charset="0"/>
              </a:rPr>
              <a:t>΄ 46˝ N</a:t>
            </a:r>
          </a:p>
          <a:p>
            <a:pPr algn="ctr" defTabSz="419100">
              <a:lnSpc>
                <a:spcPct val="102000"/>
              </a:lnSpc>
              <a:buClr>
                <a:srgbClr val="000000"/>
              </a:buClr>
              <a:buSzPct val="45000"/>
              <a:buFont typeface="Wingdings" pitchFamily="2" charset="2"/>
              <a:buNone/>
              <a:tabLst>
                <a:tab pos="665163" algn="l"/>
                <a:tab pos="1328738" algn="l"/>
                <a:tab pos="1993900" algn="l"/>
                <a:tab pos="2659063" algn="l"/>
                <a:tab pos="3324225" algn="l"/>
              </a:tabLst>
              <a:defRPr/>
            </a:pPr>
            <a:r>
              <a:rPr lang="en-GB" sz="1800" b="1" u="none">
                <a:solidFill>
                  <a:srgbClr val="2B12E0"/>
                </a:solidFill>
                <a:effectLst>
                  <a:outerShdw blurRad="38100" dist="38100" dir="2700000" algn="tl">
                    <a:srgbClr val="000000"/>
                  </a:outerShdw>
                </a:effectLst>
                <a:latin typeface="Luxi Sans" pitchFamily="16" charset="0"/>
              </a:rPr>
              <a:t>Longitude : 78</a:t>
            </a:r>
            <a:r>
              <a:rPr lang="en-GB" sz="1800" b="1" u="none">
                <a:solidFill>
                  <a:srgbClr val="2B12E0"/>
                </a:solidFill>
                <a:effectLst>
                  <a:outerShdw blurRad="38100" dist="38100" dir="2700000" algn="tl">
                    <a:srgbClr val="000000"/>
                  </a:outerShdw>
                </a:effectLst>
                <a:latin typeface="Luxi Sans" pitchFamily="16" charset="0"/>
                <a:cs typeface="Arial" pitchFamily="34" charset="0"/>
              </a:rPr>
              <a:t>° 57΄ 51˝ E</a:t>
            </a:r>
          </a:p>
          <a:p>
            <a:pPr algn="ctr" defTabSz="419100">
              <a:lnSpc>
                <a:spcPct val="102000"/>
              </a:lnSpc>
              <a:buClr>
                <a:srgbClr val="000000"/>
              </a:buClr>
              <a:buSzPct val="45000"/>
              <a:buFont typeface="Wingdings" pitchFamily="2" charset="2"/>
              <a:buNone/>
              <a:tabLst>
                <a:tab pos="665163" algn="l"/>
                <a:tab pos="1328738" algn="l"/>
                <a:tab pos="1993900" algn="l"/>
                <a:tab pos="2659063" algn="l"/>
                <a:tab pos="3324225" algn="l"/>
              </a:tabLst>
              <a:defRPr/>
            </a:pPr>
            <a:r>
              <a:rPr lang="en-GB" sz="1800" b="1" u="none">
                <a:solidFill>
                  <a:srgbClr val="2B12E0"/>
                </a:solidFill>
                <a:effectLst>
                  <a:outerShdw blurRad="38100" dist="38100" dir="2700000" algn="tl">
                    <a:srgbClr val="000000"/>
                  </a:outerShdw>
                </a:effectLst>
                <a:latin typeface="Luxi Sans" pitchFamily="16" charset="0"/>
              </a:rPr>
              <a:t>Altitude : 4300 m</a:t>
            </a:r>
          </a:p>
        </p:txBody>
      </p:sp>
      <p:pic>
        <p:nvPicPr>
          <p:cNvPr id="32789" name="Picture 24"/>
          <p:cNvPicPr>
            <a:picLocks noChangeAspect="1" noChangeArrowheads="1"/>
          </p:cNvPicPr>
          <p:nvPr/>
        </p:nvPicPr>
        <p:blipFill>
          <a:blip r:embed="rId5"/>
          <a:srcRect/>
          <a:stretch>
            <a:fillRect/>
          </a:stretch>
        </p:blipFill>
        <p:spPr bwMode="auto">
          <a:xfrm>
            <a:off x="6034088" y="1206500"/>
            <a:ext cx="3686175" cy="2617788"/>
          </a:xfrm>
          <a:prstGeom prst="rect">
            <a:avLst/>
          </a:prstGeom>
          <a:noFill/>
          <a:ln w="9525">
            <a:noFill/>
            <a:miter lim="800000"/>
            <a:headEnd/>
            <a:tailEnd/>
          </a:ln>
        </p:spPr>
      </p:pic>
      <p:sp>
        <p:nvSpPr>
          <p:cNvPr id="32790" name="Oval 25"/>
          <p:cNvSpPr>
            <a:spLocks noChangeArrowheads="1"/>
          </p:cNvSpPr>
          <p:nvPr/>
        </p:nvSpPr>
        <p:spPr bwMode="auto">
          <a:xfrm>
            <a:off x="1200150" y="2444750"/>
            <a:ext cx="117475" cy="130175"/>
          </a:xfrm>
          <a:prstGeom prst="ellipse">
            <a:avLst/>
          </a:prstGeom>
          <a:solidFill>
            <a:srgbClr val="FF0066"/>
          </a:solidFill>
          <a:ln w="9525">
            <a:solidFill>
              <a:schemeClr val="tx1"/>
            </a:solidFill>
            <a:round/>
            <a:headEnd/>
            <a:tailEnd/>
          </a:ln>
        </p:spPr>
        <p:txBody>
          <a:bodyPr wrap="none" anchor="ctr"/>
          <a:lstStyle/>
          <a:p>
            <a:endParaRPr lang="en-US"/>
          </a:p>
        </p:txBody>
      </p:sp>
      <p:sp>
        <p:nvSpPr>
          <p:cNvPr id="32791" name="Line 26"/>
          <p:cNvSpPr>
            <a:spLocks noChangeShapeType="1"/>
          </p:cNvSpPr>
          <p:nvPr/>
        </p:nvSpPr>
        <p:spPr bwMode="auto">
          <a:xfrm>
            <a:off x="419100" y="2171700"/>
            <a:ext cx="838200" cy="342900"/>
          </a:xfrm>
          <a:prstGeom prst="line">
            <a:avLst/>
          </a:prstGeom>
          <a:noFill/>
          <a:ln w="9525">
            <a:solidFill>
              <a:schemeClr val="tx1"/>
            </a:solidFill>
            <a:round/>
            <a:headEnd/>
            <a:tailEnd type="triangle" w="med" len="med"/>
          </a:ln>
        </p:spPr>
        <p:txBody>
          <a:bodyPr/>
          <a:lstStyle/>
          <a:p>
            <a:endParaRPr lang="en-US"/>
          </a:p>
        </p:txBody>
      </p:sp>
      <p:sp>
        <p:nvSpPr>
          <p:cNvPr id="32792" name="Text Box 27"/>
          <p:cNvSpPr txBox="1">
            <a:spLocks noChangeArrowheads="1"/>
          </p:cNvSpPr>
          <p:nvPr/>
        </p:nvSpPr>
        <p:spPr bwMode="auto">
          <a:xfrm>
            <a:off x="0" y="1736725"/>
            <a:ext cx="908050" cy="366713"/>
          </a:xfrm>
          <a:prstGeom prst="rect">
            <a:avLst/>
          </a:prstGeom>
          <a:solidFill>
            <a:srgbClr val="FFFFCC"/>
          </a:solidFill>
          <a:ln w="9525">
            <a:noFill/>
            <a:miter lim="800000"/>
            <a:headEnd/>
            <a:tailEnd/>
          </a:ln>
        </p:spPr>
        <p:txBody>
          <a:bodyPr wrap="none">
            <a:spAutoFit/>
          </a:bodyPr>
          <a:lstStyle/>
          <a:p>
            <a:r>
              <a:rPr lang="en-US" sz="1800" u="none">
                <a:solidFill>
                  <a:schemeClr val="tx1"/>
                </a:solidFill>
                <a:latin typeface="Arial" pitchFamily="34" charset="0"/>
              </a:rPr>
              <a:t>Mt Abu</a:t>
            </a:r>
            <a:endParaRPr lang="en-US" u="none">
              <a:solidFill>
                <a:schemeClr val="tx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9625" y="0"/>
            <a:ext cx="6318250" cy="6048375"/>
            <a:chOff x="2952" y="1008"/>
            <a:chExt cx="2495" cy="2851"/>
          </a:xfrm>
        </p:grpSpPr>
        <p:pic>
          <p:nvPicPr>
            <p:cNvPr id="15372" name="Picture 3" descr="allpart"/>
            <p:cNvPicPr>
              <a:picLocks noChangeAspect="1" noChangeArrowheads="1"/>
            </p:cNvPicPr>
            <p:nvPr/>
          </p:nvPicPr>
          <p:blipFill>
            <a:blip r:embed="rId3"/>
            <a:srcRect/>
            <a:stretch>
              <a:fillRect/>
            </a:stretch>
          </p:blipFill>
          <p:spPr bwMode="auto">
            <a:xfrm>
              <a:off x="2952" y="1008"/>
              <a:ext cx="2495" cy="2851"/>
            </a:xfrm>
            <a:prstGeom prst="rect">
              <a:avLst/>
            </a:prstGeom>
            <a:noFill/>
            <a:ln w="9525">
              <a:noFill/>
              <a:miter lim="800000"/>
              <a:headEnd/>
              <a:tailEnd/>
            </a:ln>
          </p:spPr>
        </p:pic>
        <p:sp>
          <p:nvSpPr>
            <p:cNvPr id="15373" name="Text Box 4"/>
            <p:cNvSpPr txBox="1">
              <a:spLocks noChangeArrowheads="1"/>
            </p:cNvSpPr>
            <p:nvPr/>
          </p:nvSpPr>
          <p:spPr bwMode="auto">
            <a:xfrm>
              <a:off x="4886" y="2087"/>
              <a:ext cx="283" cy="173"/>
            </a:xfrm>
            <a:prstGeom prst="rect">
              <a:avLst/>
            </a:prstGeom>
            <a:noFill/>
            <a:ln w="9525">
              <a:noFill/>
              <a:miter lim="800000"/>
              <a:headEnd/>
              <a:tailEnd/>
            </a:ln>
          </p:spPr>
          <p:txBody>
            <a:bodyPr wrap="none">
              <a:spAutoFit/>
            </a:bodyPr>
            <a:lstStyle/>
            <a:p>
              <a:pPr eaLnBrk="1" hangingPunct="1"/>
              <a:r>
                <a:rPr lang="en-US" sz="1800" u="none">
                  <a:solidFill>
                    <a:schemeClr val="tx1"/>
                  </a:solidFill>
                  <a:latin typeface="Arial" pitchFamily="34" charset="0"/>
                </a:rPr>
                <a:t>Knee</a:t>
              </a:r>
            </a:p>
          </p:txBody>
        </p:sp>
        <p:sp>
          <p:nvSpPr>
            <p:cNvPr id="15374" name="Line 5"/>
            <p:cNvSpPr>
              <a:spLocks noChangeShapeType="1"/>
            </p:cNvSpPr>
            <p:nvPr/>
          </p:nvSpPr>
          <p:spPr bwMode="auto">
            <a:xfrm flipH="1">
              <a:off x="4560" y="2208"/>
              <a:ext cx="336" cy="48"/>
            </a:xfrm>
            <a:prstGeom prst="line">
              <a:avLst/>
            </a:prstGeom>
            <a:noFill/>
            <a:ln w="19050">
              <a:solidFill>
                <a:schemeClr val="tx1"/>
              </a:solidFill>
              <a:round/>
              <a:headEnd/>
              <a:tailEnd type="triangle" w="lg" len="lg"/>
            </a:ln>
          </p:spPr>
          <p:txBody>
            <a:bodyPr/>
            <a:lstStyle/>
            <a:p>
              <a:endParaRPr lang="en-US"/>
            </a:p>
          </p:txBody>
        </p:sp>
      </p:grpSp>
      <p:sp>
        <p:nvSpPr>
          <p:cNvPr id="15363" name="Rectangle 6"/>
          <p:cNvSpPr>
            <a:spLocks noChangeArrowheads="1"/>
          </p:cNvSpPr>
          <p:nvPr/>
        </p:nvSpPr>
        <p:spPr bwMode="auto">
          <a:xfrm>
            <a:off x="7208838" y="4170363"/>
            <a:ext cx="2511425" cy="863600"/>
          </a:xfrm>
          <a:prstGeom prst="rect">
            <a:avLst/>
          </a:prstGeom>
          <a:solidFill>
            <a:srgbClr val="DDDDDD"/>
          </a:solidFill>
          <a:ln w="9525">
            <a:solidFill>
              <a:schemeClr val="tx1"/>
            </a:solidFill>
            <a:miter lim="800000"/>
            <a:headEnd/>
            <a:tailEnd/>
          </a:ln>
        </p:spPr>
        <p:txBody>
          <a:bodyPr wrap="none" anchor="ctr"/>
          <a:lstStyle/>
          <a:p>
            <a:pPr algn="just" eaLnBrk="1" hangingPunct="1"/>
            <a:r>
              <a:rPr lang="en-GB" sz="2400" b="1" u="none">
                <a:solidFill>
                  <a:schemeClr val="tx1"/>
                </a:solidFill>
              </a:rPr>
              <a:t>&gt;10</a:t>
            </a:r>
            <a:r>
              <a:rPr lang="en-GB" sz="2400" b="1" u="none" baseline="30000">
                <a:solidFill>
                  <a:schemeClr val="tx1"/>
                </a:solidFill>
              </a:rPr>
              <a:t>19 </a:t>
            </a:r>
            <a:r>
              <a:rPr lang="en-GB" sz="2400" b="1" u="none">
                <a:solidFill>
                  <a:schemeClr val="tx1"/>
                </a:solidFill>
              </a:rPr>
              <a:t>eV</a:t>
            </a:r>
          </a:p>
          <a:p>
            <a:pPr algn="just" eaLnBrk="1" hangingPunct="1"/>
            <a:r>
              <a:rPr lang="en-GB" sz="2400" b="1" u="none">
                <a:solidFill>
                  <a:schemeClr val="tx1"/>
                </a:solidFill>
              </a:rPr>
              <a:t>1 km</a:t>
            </a:r>
            <a:r>
              <a:rPr lang="en-GB" sz="2400" b="1" u="none" baseline="30000">
                <a:solidFill>
                  <a:schemeClr val="tx1"/>
                </a:solidFill>
              </a:rPr>
              <a:t>-2 </a:t>
            </a:r>
            <a:r>
              <a:rPr lang="en-GB" sz="1800" b="1" u="none">
                <a:solidFill>
                  <a:schemeClr val="tx1"/>
                </a:solidFill>
                <a:latin typeface="Arial" pitchFamily="34" charset="0"/>
              </a:rPr>
              <a:t>sr</a:t>
            </a:r>
            <a:r>
              <a:rPr lang="en-GB" sz="1800" b="1" u="none" baseline="30000">
                <a:solidFill>
                  <a:schemeClr val="tx1"/>
                </a:solidFill>
                <a:latin typeface="Arial" pitchFamily="34" charset="0"/>
              </a:rPr>
              <a:t>-1</a:t>
            </a:r>
            <a:r>
              <a:rPr lang="en-GB" sz="2400" b="1" u="none">
                <a:solidFill>
                  <a:schemeClr val="tx1"/>
                </a:solidFill>
              </a:rPr>
              <a:t> year</a:t>
            </a:r>
            <a:r>
              <a:rPr lang="en-GB" sz="2400" b="1" u="none" baseline="30000">
                <a:solidFill>
                  <a:schemeClr val="tx1"/>
                </a:solidFill>
              </a:rPr>
              <a:t>-1</a:t>
            </a:r>
          </a:p>
        </p:txBody>
      </p:sp>
      <p:sp>
        <p:nvSpPr>
          <p:cNvPr id="15364" name="Line 7"/>
          <p:cNvSpPr>
            <a:spLocks noChangeShapeType="1"/>
          </p:cNvSpPr>
          <p:nvPr/>
        </p:nvSpPr>
        <p:spPr bwMode="auto">
          <a:xfrm>
            <a:off x="4554538" y="2082800"/>
            <a:ext cx="0" cy="3811588"/>
          </a:xfrm>
          <a:prstGeom prst="line">
            <a:avLst/>
          </a:prstGeom>
          <a:noFill/>
          <a:ln w="28575">
            <a:solidFill>
              <a:schemeClr val="tx1"/>
            </a:solidFill>
            <a:prstDash val="sysDot"/>
            <a:round/>
            <a:headEnd/>
            <a:tailEnd/>
          </a:ln>
        </p:spPr>
        <p:txBody>
          <a:bodyPr/>
          <a:lstStyle/>
          <a:p>
            <a:endParaRPr lang="en-US"/>
          </a:p>
        </p:txBody>
      </p:sp>
      <p:sp>
        <p:nvSpPr>
          <p:cNvPr id="15365" name="Line 8"/>
          <p:cNvSpPr>
            <a:spLocks noChangeShapeType="1"/>
          </p:cNvSpPr>
          <p:nvPr/>
        </p:nvSpPr>
        <p:spPr bwMode="auto">
          <a:xfrm>
            <a:off x="4554538" y="4056063"/>
            <a:ext cx="611187" cy="0"/>
          </a:xfrm>
          <a:prstGeom prst="line">
            <a:avLst/>
          </a:prstGeom>
          <a:noFill/>
          <a:ln w="9525">
            <a:solidFill>
              <a:schemeClr val="tx1"/>
            </a:solidFill>
            <a:round/>
            <a:headEnd/>
            <a:tailEnd type="triangle" w="med" len="med"/>
          </a:ln>
        </p:spPr>
        <p:txBody>
          <a:bodyPr/>
          <a:lstStyle/>
          <a:p>
            <a:endParaRPr lang="en-US"/>
          </a:p>
        </p:txBody>
      </p:sp>
      <p:sp>
        <p:nvSpPr>
          <p:cNvPr id="15366" name="Text Box 9"/>
          <p:cNvSpPr txBox="1">
            <a:spLocks noChangeArrowheads="1"/>
          </p:cNvSpPr>
          <p:nvPr/>
        </p:nvSpPr>
        <p:spPr bwMode="auto">
          <a:xfrm>
            <a:off x="4476750" y="4124325"/>
            <a:ext cx="1558925" cy="347663"/>
          </a:xfrm>
          <a:prstGeom prst="rect">
            <a:avLst/>
          </a:prstGeom>
          <a:noFill/>
          <a:ln w="9525">
            <a:noFill/>
            <a:miter lim="800000"/>
            <a:headEnd/>
            <a:tailEnd/>
          </a:ln>
        </p:spPr>
        <p:txBody>
          <a:bodyPr wrap="none">
            <a:spAutoFit/>
          </a:bodyPr>
          <a:lstStyle/>
          <a:p>
            <a:pPr eaLnBrk="1" hangingPunct="1"/>
            <a:r>
              <a:rPr lang="en-GB" sz="1800" b="1" u="none">
                <a:solidFill>
                  <a:srgbClr val="000099"/>
                </a:solidFill>
                <a:latin typeface="Arial" pitchFamily="34" charset="0"/>
              </a:rPr>
              <a:t>air-showers</a:t>
            </a:r>
          </a:p>
        </p:txBody>
      </p:sp>
      <p:sp>
        <p:nvSpPr>
          <p:cNvPr id="15367" name="Text Box 10"/>
          <p:cNvSpPr txBox="1">
            <a:spLocks noChangeArrowheads="1"/>
          </p:cNvSpPr>
          <p:nvPr/>
        </p:nvSpPr>
        <p:spPr bwMode="auto">
          <a:xfrm>
            <a:off x="168275" y="5843588"/>
            <a:ext cx="1597025" cy="355600"/>
          </a:xfrm>
          <a:prstGeom prst="rect">
            <a:avLst/>
          </a:prstGeom>
          <a:solidFill>
            <a:srgbClr val="DDDDDD"/>
          </a:solidFill>
          <a:ln w="9525">
            <a:solidFill>
              <a:schemeClr val="tx1"/>
            </a:solidFill>
            <a:miter lim="800000"/>
            <a:headEnd/>
            <a:tailEnd/>
          </a:ln>
        </p:spPr>
        <p:txBody>
          <a:bodyPr wrap="none">
            <a:spAutoFit/>
          </a:bodyPr>
          <a:lstStyle/>
          <a:p>
            <a:pPr eaLnBrk="1" hangingPunct="1"/>
            <a:r>
              <a:rPr lang="en-GB" sz="1800" u="none">
                <a:solidFill>
                  <a:schemeClr val="tx1"/>
                </a:solidFill>
                <a:latin typeface="Arial" pitchFamily="34" charset="0"/>
              </a:rPr>
              <a:t>after Gaisser</a:t>
            </a:r>
          </a:p>
        </p:txBody>
      </p:sp>
      <p:sp>
        <p:nvSpPr>
          <p:cNvPr id="15368" name="Text Box 11"/>
          <p:cNvSpPr txBox="1">
            <a:spLocks noChangeArrowheads="1"/>
          </p:cNvSpPr>
          <p:nvPr/>
        </p:nvSpPr>
        <p:spPr bwMode="auto">
          <a:xfrm>
            <a:off x="6751638" y="3802063"/>
            <a:ext cx="803275" cy="347662"/>
          </a:xfrm>
          <a:prstGeom prst="rect">
            <a:avLst/>
          </a:prstGeom>
          <a:solidFill>
            <a:schemeClr val="bg1"/>
          </a:solidFill>
          <a:ln w="9525">
            <a:noFill/>
            <a:miter lim="800000"/>
            <a:headEnd/>
            <a:tailEnd/>
          </a:ln>
        </p:spPr>
        <p:txBody>
          <a:bodyPr wrap="none">
            <a:spAutoFit/>
          </a:bodyPr>
          <a:lstStyle/>
          <a:p>
            <a:pPr eaLnBrk="1" hangingPunct="1"/>
            <a:r>
              <a:rPr lang="en-GB" sz="1800" u="none">
                <a:solidFill>
                  <a:schemeClr val="tx1"/>
                </a:solidFill>
                <a:latin typeface="Arial" pitchFamily="34" charset="0"/>
              </a:rPr>
              <a:t>Ankle</a:t>
            </a:r>
          </a:p>
        </p:txBody>
      </p:sp>
      <p:sp>
        <p:nvSpPr>
          <p:cNvPr id="15369" name="Line 12"/>
          <p:cNvSpPr>
            <a:spLocks noChangeShapeType="1"/>
          </p:cNvSpPr>
          <p:nvPr/>
        </p:nvSpPr>
        <p:spPr bwMode="auto">
          <a:xfrm flipH="1">
            <a:off x="6315075" y="4056063"/>
            <a:ext cx="534988" cy="407987"/>
          </a:xfrm>
          <a:prstGeom prst="line">
            <a:avLst/>
          </a:prstGeom>
          <a:noFill/>
          <a:ln w="9525">
            <a:solidFill>
              <a:schemeClr val="tx1"/>
            </a:solidFill>
            <a:round/>
            <a:headEnd/>
            <a:tailEnd type="triangle" w="med" len="med"/>
          </a:ln>
        </p:spPr>
        <p:txBody>
          <a:bodyPr/>
          <a:lstStyle/>
          <a:p>
            <a:endParaRPr lang="en-US"/>
          </a:p>
        </p:txBody>
      </p:sp>
      <p:sp>
        <p:nvSpPr>
          <p:cNvPr id="15370" name="Rectangle 13"/>
          <p:cNvSpPr>
            <a:spLocks noChangeArrowheads="1"/>
          </p:cNvSpPr>
          <p:nvPr/>
        </p:nvSpPr>
        <p:spPr bwMode="auto">
          <a:xfrm>
            <a:off x="6846888" y="5387975"/>
            <a:ext cx="2582862" cy="784225"/>
          </a:xfrm>
          <a:prstGeom prst="rect">
            <a:avLst/>
          </a:prstGeom>
          <a:solidFill>
            <a:srgbClr val="DDDDDD"/>
          </a:solidFill>
          <a:ln w="9525">
            <a:solidFill>
              <a:schemeClr val="tx1"/>
            </a:solidFill>
            <a:miter lim="800000"/>
            <a:headEnd/>
            <a:tailEnd/>
          </a:ln>
        </p:spPr>
        <p:txBody>
          <a:bodyPr wrap="none" anchor="ctr"/>
          <a:lstStyle/>
          <a:p>
            <a:pPr algn="just" eaLnBrk="1" hangingPunct="1"/>
            <a:r>
              <a:rPr lang="en-GB" sz="2400" b="1" u="none">
                <a:solidFill>
                  <a:schemeClr val="tx1"/>
                </a:solidFill>
              </a:rPr>
              <a:t>&gt;10</a:t>
            </a:r>
            <a:r>
              <a:rPr lang="en-GB" sz="2400" b="1" u="none" baseline="30000">
                <a:solidFill>
                  <a:schemeClr val="tx1"/>
                </a:solidFill>
              </a:rPr>
              <a:t>20 </a:t>
            </a:r>
            <a:r>
              <a:rPr lang="en-GB" sz="2400" b="1" u="none">
                <a:solidFill>
                  <a:schemeClr val="tx1"/>
                </a:solidFill>
              </a:rPr>
              <a:t>eV</a:t>
            </a:r>
          </a:p>
          <a:p>
            <a:pPr algn="just" eaLnBrk="1" hangingPunct="1"/>
            <a:r>
              <a:rPr lang="en-GB" sz="2400" b="1" u="none">
                <a:solidFill>
                  <a:schemeClr val="tx1"/>
                </a:solidFill>
              </a:rPr>
              <a:t>1 per km</a:t>
            </a:r>
            <a:r>
              <a:rPr lang="en-GB" sz="2400" b="1" u="none" baseline="30000">
                <a:solidFill>
                  <a:schemeClr val="tx1"/>
                </a:solidFill>
              </a:rPr>
              <a:t>2 </a:t>
            </a:r>
            <a:r>
              <a:rPr lang="en-GB" sz="1800" b="1" u="none">
                <a:solidFill>
                  <a:schemeClr val="tx1"/>
                </a:solidFill>
                <a:latin typeface="Arial" pitchFamily="34" charset="0"/>
              </a:rPr>
              <a:t>per Century</a:t>
            </a:r>
          </a:p>
          <a:p>
            <a:pPr algn="just" eaLnBrk="1" hangingPunct="1"/>
            <a:endParaRPr lang="en-GB" sz="2400" b="1" u="none" baseline="30000">
              <a:solidFill>
                <a:schemeClr val="tx1"/>
              </a:solidFill>
            </a:endParaRPr>
          </a:p>
        </p:txBody>
      </p:sp>
      <p:sp>
        <p:nvSpPr>
          <p:cNvPr id="15371" name="Oval 15"/>
          <p:cNvSpPr>
            <a:spLocks noChangeArrowheads="1"/>
          </p:cNvSpPr>
          <p:nvPr/>
        </p:nvSpPr>
        <p:spPr bwMode="auto">
          <a:xfrm>
            <a:off x="6862763" y="1885950"/>
            <a:ext cx="2857500" cy="1790700"/>
          </a:xfrm>
          <a:prstGeom prst="ellipse">
            <a:avLst/>
          </a:prstGeom>
          <a:solidFill>
            <a:srgbClr val="00B8FF"/>
          </a:solidFill>
          <a:ln w="9525">
            <a:solidFill>
              <a:schemeClr val="tx1"/>
            </a:solidFill>
            <a:round/>
            <a:headEnd/>
            <a:tailEnd/>
          </a:ln>
        </p:spPr>
        <p:txBody>
          <a:bodyPr wrap="none" anchor="ctr"/>
          <a:lstStyle/>
          <a:p>
            <a:pPr algn="ctr"/>
            <a:endParaRPr lang="en-GB" sz="1400" b="1" u="none">
              <a:solidFill>
                <a:schemeClr val="tx1"/>
              </a:solidFill>
            </a:endParaRPr>
          </a:p>
          <a:p>
            <a:pPr algn="ctr"/>
            <a:r>
              <a:rPr lang="en-GB" sz="1800" u="none">
                <a:solidFill>
                  <a:schemeClr val="tx1"/>
                </a:solidFill>
              </a:rPr>
              <a:t>10</a:t>
            </a:r>
            <a:r>
              <a:rPr lang="en-GB" sz="1800" u="none" baseline="30000">
                <a:solidFill>
                  <a:schemeClr val="tx1"/>
                </a:solidFill>
              </a:rPr>
              <a:t>20</a:t>
            </a:r>
            <a:r>
              <a:rPr lang="en-GB" sz="1800" u="none">
                <a:solidFill>
                  <a:schemeClr val="tx1"/>
                </a:solidFill>
              </a:rPr>
              <a:t> eV </a:t>
            </a:r>
          </a:p>
          <a:p>
            <a:pPr algn="ctr"/>
            <a:r>
              <a:rPr lang="en-GB" sz="1800" u="none">
                <a:solidFill>
                  <a:schemeClr val="tx1"/>
                </a:solidFill>
              </a:rPr>
              <a:t>~ equivalent to KE </a:t>
            </a:r>
          </a:p>
          <a:p>
            <a:pPr algn="ctr"/>
            <a:r>
              <a:rPr lang="en-GB" sz="1800" u="none">
                <a:solidFill>
                  <a:schemeClr val="tx1"/>
                </a:solidFill>
              </a:rPr>
              <a:t>of  a  cricket  ball  moving </a:t>
            </a:r>
          </a:p>
          <a:p>
            <a:pPr algn="ctr"/>
            <a:r>
              <a:rPr lang="en-GB" sz="1800" u="none">
                <a:solidFill>
                  <a:schemeClr val="tx1"/>
                </a:solidFill>
              </a:rPr>
              <a:t>at 150 kmph </a:t>
            </a:r>
          </a:p>
          <a:p>
            <a:pPr algn="ctr"/>
            <a:endParaRPr lang="en-US" sz="160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Text Box 2"/>
          <p:cNvSpPr txBox="1">
            <a:spLocks noChangeArrowheads="1"/>
          </p:cNvSpPr>
          <p:nvPr/>
        </p:nvSpPr>
        <p:spPr bwMode="auto">
          <a:xfrm>
            <a:off x="1135063" y="215900"/>
            <a:ext cx="7573962" cy="434975"/>
          </a:xfrm>
          <a:prstGeom prst="rect">
            <a:avLst/>
          </a:prstGeom>
          <a:noFill/>
          <a:ln w="9525">
            <a:noFill/>
            <a:round/>
            <a:headEnd/>
            <a:tailEnd/>
          </a:ln>
          <a:effectLst/>
        </p:spPr>
        <p:txBody>
          <a:bodyPr wrap="none" lIns="82647" tIns="42976" rIns="82647" bIns="42976">
            <a:spAutoFit/>
          </a:bodyPr>
          <a:lstStyle/>
          <a:p>
            <a:pPr defTabSz="412750">
              <a:lnSpc>
                <a:spcPct val="104000"/>
              </a:lnSpc>
              <a:buClr>
                <a:srgbClr val="000000"/>
              </a:buClr>
              <a:buSzPct val="100000"/>
              <a:buFont typeface="Times New Roman" pitchFamily="18" charset="0"/>
              <a:buNone/>
              <a:tabLst>
                <a:tab pos="665163" algn="l"/>
                <a:tab pos="1328738" algn="l"/>
                <a:tab pos="1993900" algn="l"/>
                <a:tab pos="2659063" algn="l"/>
                <a:tab pos="3324225" algn="l"/>
                <a:tab pos="3987800" algn="l"/>
                <a:tab pos="4652963" algn="l"/>
                <a:tab pos="5318125" algn="l"/>
                <a:tab pos="5983288" algn="l"/>
                <a:tab pos="6646863" algn="l"/>
              </a:tabLst>
            </a:pPr>
            <a:r>
              <a:rPr lang="en-US" sz="2200" b="1" i="1" u="none">
                <a:latin typeface="Arial" charset="0"/>
              </a:rPr>
              <a:t>High Altitude GAmma Ray (HAGAR) Experiment</a:t>
            </a:r>
          </a:p>
        </p:txBody>
      </p:sp>
      <p:sp>
        <p:nvSpPr>
          <p:cNvPr id="598019" name="Text Box 3"/>
          <p:cNvSpPr txBox="1">
            <a:spLocks noChangeArrowheads="1"/>
          </p:cNvSpPr>
          <p:nvPr/>
        </p:nvSpPr>
        <p:spPr bwMode="auto">
          <a:xfrm>
            <a:off x="485775" y="1295400"/>
            <a:ext cx="6750050" cy="665163"/>
          </a:xfrm>
          <a:prstGeom prst="rect">
            <a:avLst/>
          </a:prstGeom>
          <a:noFill/>
          <a:ln w="9525">
            <a:noFill/>
            <a:round/>
            <a:headEnd/>
            <a:tailEnd/>
          </a:ln>
          <a:effectLst/>
        </p:spPr>
        <p:txBody>
          <a:bodyPr lIns="82647" tIns="42976" rIns="82647" bIns="42976">
            <a:spAutoFit/>
          </a:bodyPr>
          <a:lstStyle/>
          <a:p>
            <a:pPr defTabSz="412750">
              <a:lnSpc>
                <a:spcPct val="104000"/>
              </a:lnSpc>
              <a:buClr>
                <a:srgbClr val="008000"/>
              </a:buClr>
              <a:buSzPct val="100000"/>
              <a:buFont typeface="Wingdings" pitchFamily="2" charset="2"/>
              <a:buChar char=""/>
              <a:tabLst>
                <a:tab pos="665163" algn="l"/>
                <a:tab pos="1328738" algn="l"/>
                <a:tab pos="1993900" algn="l"/>
                <a:tab pos="2659063" algn="l"/>
                <a:tab pos="3324225" algn="l"/>
                <a:tab pos="3987800" algn="l"/>
                <a:tab pos="4652963" algn="l"/>
                <a:tab pos="5318125" algn="l"/>
                <a:tab pos="5983288" algn="l"/>
              </a:tabLst>
            </a:pPr>
            <a:r>
              <a:rPr lang="en-IN" sz="1800" b="1" u="none">
                <a:latin typeface="Arial" charset="0"/>
              </a:rPr>
              <a:t> </a:t>
            </a:r>
            <a:r>
              <a:rPr lang="en-IN" sz="1800" b="1" u="none">
                <a:solidFill>
                  <a:srgbClr val="008000"/>
                </a:solidFill>
                <a:latin typeface="Arial" charset="0"/>
              </a:rPr>
              <a:t>Located at Hanle base camp at altitude of 4300 m</a:t>
            </a:r>
          </a:p>
        </p:txBody>
      </p:sp>
      <p:pic>
        <p:nvPicPr>
          <p:cNvPr id="598020" name="Picture 4"/>
          <p:cNvPicPr>
            <a:picLocks noChangeAspect="1" noChangeArrowheads="1"/>
          </p:cNvPicPr>
          <p:nvPr/>
        </p:nvPicPr>
        <p:blipFill>
          <a:blip r:embed="rId3"/>
          <a:srcRect/>
          <a:stretch>
            <a:fillRect/>
          </a:stretch>
        </p:blipFill>
        <p:spPr bwMode="auto">
          <a:xfrm>
            <a:off x="809625" y="3673475"/>
            <a:ext cx="3790950" cy="2667000"/>
          </a:xfrm>
          <a:prstGeom prst="rect">
            <a:avLst/>
          </a:prstGeom>
          <a:noFill/>
          <a:ln w="9525">
            <a:noFill/>
            <a:round/>
            <a:headEnd/>
            <a:tailEnd/>
          </a:ln>
          <a:effectLst/>
        </p:spPr>
      </p:pic>
      <p:sp>
        <p:nvSpPr>
          <p:cNvPr id="598021" name="Rectangle 5"/>
          <p:cNvSpPr>
            <a:spLocks noChangeArrowheads="1"/>
          </p:cNvSpPr>
          <p:nvPr/>
        </p:nvSpPr>
        <p:spPr bwMode="auto">
          <a:xfrm>
            <a:off x="4860925" y="3673475"/>
            <a:ext cx="4535488" cy="2681288"/>
          </a:xfrm>
          <a:prstGeom prst="rect">
            <a:avLst/>
          </a:prstGeom>
          <a:noFill/>
          <a:ln w="9525">
            <a:noFill/>
            <a:round/>
            <a:headEnd/>
            <a:tailEnd/>
          </a:ln>
          <a:effectLst/>
        </p:spPr>
        <p:txBody>
          <a:bodyPr lIns="82647" tIns="42976" rIns="82647" bIns="42976">
            <a:spAutoFit/>
          </a:bodyPr>
          <a:lstStyle/>
          <a:p>
            <a:pPr defTabSz="412750">
              <a:lnSpc>
                <a:spcPct val="104000"/>
              </a:lnSpc>
              <a:buClr>
                <a:srgbClr val="A14039"/>
              </a:buClr>
              <a:buSzPct val="100000"/>
              <a:buFont typeface="Wingdings" pitchFamily="2" charset="2"/>
              <a:buChar char=""/>
              <a:tabLst>
                <a:tab pos="665163" algn="l"/>
                <a:tab pos="1328738" algn="l"/>
                <a:tab pos="1993900" algn="l"/>
                <a:tab pos="2659063" algn="l"/>
                <a:tab pos="3324225" algn="l"/>
                <a:tab pos="3987800" algn="l"/>
              </a:tabLst>
            </a:pPr>
            <a:r>
              <a:rPr lang="en-US" sz="1800" b="1" u="none">
                <a:solidFill>
                  <a:srgbClr val="B60617"/>
                </a:solidFill>
                <a:latin typeface="Arial" charset="0"/>
              </a:rPr>
              <a:t>7 telescopes consisting of 7</a:t>
            </a:r>
          </a:p>
          <a:p>
            <a:pPr defTabSz="412750">
              <a:lnSpc>
                <a:spcPct val="104000"/>
              </a:lnSpc>
              <a:tabLst>
                <a:tab pos="665163" algn="l"/>
                <a:tab pos="1328738" algn="l"/>
                <a:tab pos="1993900" algn="l"/>
                <a:tab pos="2659063" algn="l"/>
                <a:tab pos="3324225" algn="l"/>
                <a:tab pos="3987800" algn="l"/>
              </a:tabLst>
            </a:pPr>
            <a:r>
              <a:rPr lang="en-US" sz="1800" b="1" u="none">
                <a:solidFill>
                  <a:srgbClr val="B60617"/>
                </a:solidFill>
                <a:latin typeface="Arial" charset="0"/>
              </a:rPr>
              <a:t>    para-axially mounted parabolic</a:t>
            </a:r>
          </a:p>
          <a:p>
            <a:pPr defTabSz="412750">
              <a:lnSpc>
                <a:spcPct val="104000"/>
              </a:lnSpc>
              <a:tabLst>
                <a:tab pos="665163" algn="l"/>
                <a:tab pos="1328738" algn="l"/>
                <a:tab pos="1993900" algn="l"/>
                <a:tab pos="2659063" algn="l"/>
                <a:tab pos="3324225" algn="l"/>
                <a:tab pos="3987800" algn="l"/>
              </a:tabLst>
            </a:pPr>
            <a:r>
              <a:rPr lang="en-US" sz="1800" b="1" u="none">
                <a:solidFill>
                  <a:srgbClr val="B60617"/>
                </a:solidFill>
                <a:latin typeface="Arial" charset="0"/>
              </a:rPr>
              <a:t>    mirrors of diameter 0.9 m</a:t>
            </a:r>
          </a:p>
          <a:p>
            <a:pPr defTabSz="412750">
              <a:lnSpc>
                <a:spcPct val="104000"/>
              </a:lnSpc>
              <a:tabLst>
                <a:tab pos="665163" algn="l"/>
                <a:tab pos="1328738" algn="l"/>
                <a:tab pos="1993900" algn="l"/>
                <a:tab pos="2659063" algn="l"/>
                <a:tab pos="3324225" algn="l"/>
                <a:tab pos="3987800" algn="l"/>
              </a:tabLst>
            </a:pPr>
            <a:endParaRPr lang="en-US" sz="1800" b="1" u="none">
              <a:solidFill>
                <a:srgbClr val="B60617"/>
              </a:solidFill>
              <a:latin typeface="Arial" charset="0"/>
            </a:endParaRPr>
          </a:p>
          <a:p>
            <a:pPr defTabSz="412750">
              <a:lnSpc>
                <a:spcPct val="104000"/>
              </a:lnSpc>
              <a:buClr>
                <a:srgbClr val="B60617"/>
              </a:buClr>
              <a:buSzPct val="100000"/>
              <a:buFont typeface="Wingdings" pitchFamily="2" charset="2"/>
              <a:buChar char=""/>
              <a:tabLst>
                <a:tab pos="665163" algn="l"/>
                <a:tab pos="1328738" algn="l"/>
                <a:tab pos="1993900" algn="l"/>
                <a:tab pos="2659063" algn="l"/>
                <a:tab pos="3324225" algn="l"/>
                <a:tab pos="3987800" algn="l"/>
              </a:tabLst>
            </a:pPr>
            <a:r>
              <a:rPr lang="en-US" sz="1800" b="1" u="none">
                <a:solidFill>
                  <a:srgbClr val="B60617"/>
                </a:solidFill>
                <a:effectLst>
                  <a:outerShdw blurRad="38100" dist="38100" dir="2700000" algn="tl">
                    <a:srgbClr val="C0C0C0"/>
                  </a:outerShdw>
                </a:effectLst>
                <a:latin typeface="Arial" charset="0"/>
              </a:rPr>
              <a:t> </a:t>
            </a:r>
            <a:r>
              <a:rPr lang="en-US" sz="1800" b="1" u="none">
                <a:solidFill>
                  <a:srgbClr val="B60617"/>
                </a:solidFill>
                <a:latin typeface="Arial" charset="0"/>
              </a:rPr>
              <a:t>f/D  ~ 1</a:t>
            </a:r>
          </a:p>
          <a:p>
            <a:pPr defTabSz="412750">
              <a:lnSpc>
                <a:spcPct val="104000"/>
              </a:lnSpc>
              <a:tabLst>
                <a:tab pos="665163" algn="l"/>
                <a:tab pos="1328738" algn="l"/>
                <a:tab pos="1993900" algn="l"/>
                <a:tab pos="2659063" algn="l"/>
                <a:tab pos="3324225" algn="l"/>
                <a:tab pos="3987800" algn="l"/>
              </a:tabLst>
            </a:pPr>
            <a:endParaRPr lang="en-US" sz="1800" b="1" u="none">
              <a:solidFill>
                <a:srgbClr val="B60617"/>
              </a:solidFill>
              <a:latin typeface="Arial" charset="0"/>
            </a:endParaRPr>
          </a:p>
          <a:p>
            <a:pPr defTabSz="412750">
              <a:lnSpc>
                <a:spcPct val="104000"/>
              </a:lnSpc>
              <a:buClr>
                <a:srgbClr val="B60617"/>
              </a:buClr>
              <a:buSzPct val="100000"/>
              <a:buFont typeface="Wingdings" pitchFamily="2" charset="2"/>
              <a:buChar char=""/>
              <a:tabLst>
                <a:tab pos="665163" algn="l"/>
                <a:tab pos="1328738" algn="l"/>
                <a:tab pos="1993900" algn="l"/>
                <a:tab pos="2659063" algn="l"/>
                <a:tab pos="3324225" algn="l"/>
                <a:tab pos="3987800" algn="l"/>
              </a:tabLst>
            </a:pPr>
            <a:r>
              <a:rPr lang="en-US" sz="1800" b="1" u="none">
                <a:solidFill>
                  <a:srgbClr val="B60617"/>
                </a:solidFill>
                <a:effectLst>
                  <a:outerShdw blurRad="38100" dist="38100" dir="2700000" algn="tl">
                    <a:srgbClr val="C0C0C0"/>
                  </a:outerShdw>
                </a:effectLst>
                <a:latin typeface="Arial" charset="0"/>
              </a:rPr>
              <a:t> </a:t>
            </a:r>
            <a:r>
              <a:rPr lang="en-US" sz="1800" b="1" u="none">
                <a:solidFill>
                  <a:srgbClr val="B60617"/>
                </a:solidFill>
                <a:latin typeface="Arial" charset="0"/>
              </a:rPr>
              <a:t>Photonis UV sensitive</a:t>
            </a:r>
          </a:p>
          <a:p>
            <a:pPr defTabSz="412750">
              <a:lnSpc>
                <a:spcPct val="104000"/>
              </a:lnSpc>
              <a:tabLst>
                <a:tab pos="665163" algn="l"/>
                <a:tab pos="1328738" algn="l"/>
                <a:tab pos="1993900" algn="l"/>
                <a:tab pos="2659063" algn="l"/>
                <a:tab pos="3324225" algn="l"/>
                <a:tab pos="3987800" algn="l"/>
              </a:tabLst>
            </a:pPr>
            <a:r>
              <a:rPr lang="en-US" sz="1800" b="1" u="none">
                <a:solidFill>
                  <a:srgbClr val="B60617"/>
                </a:solidFill>
                <a:latin typeface="Arial" charset="0"/>
              </a:rPr>
              <a:t>    phototube (XP2268B)</a:t>
            </a:r>
          </a:p>
          <a:p>
            <a:pPr defTabSz="412750">
              <a:lnSpc>
                <a:spcPct val="104000"/>
              </a:lnSpc>
              <a:tabLst>
                <a:tab pos="665163" algn="l"/>
                <a:tab pos="1328738" algn="l"/>
                <a:tab pos="1993900" algn="l"/>
                <a:tab pos="2659063" algn="l"/>
                <a:tab pos="3324225" algn="l"/>
                <a:tab pos="3987800" algn="l"/>
              </a:tabLst>
            </a:pPr>
            <a:r>
              <a:rPr lang="en-US" sz="1800" b="1" u="none">
                <a:solidFill>
                  <a:srgbClr val="B60617"/>
                </a:solidFill>
                <a:latin typeface="Arial" charset="0"/>
              </a:rPr>
              <a:t>    at the focus of each mirror</a:t>
            </a:r>
          </a:p>
        </p:txBody>
      </p:sp>
      <p:sp>
        <p:nvSpPr>
          <p:cNvPr id="598022" name="Text Box 6"/>
          <p:cNvSpPr txBox="1">
            <a:spLocks noChangeArrowheads="1"/>
          </p:cNvSpPr>
          <p:nvPr/>
        </p:nvSpPr>
        <p:spPr bwMode="auto">
          <a:xfrm>
            <a:off x="484188" y="1728788"/>
            <a:ext cx="7297065" cy="951067"/>
          </a:xfrm>
          <a:prstGeom prst="rect">
            <a:avLst/>
          </a:prstGeom>
          <a:noFill/>
          <a:ln w="9525">
            <a:noFill/>
            <a:round/>
            <a:headEnd/>
            <a:tailEnd/>
          </a:ln>
          <a:effectLst/>
        </p:spPr>
        <p:txBody>
          <a:bodyPr wrap="none" lIns="82647" tIns="42976" rIns="82647" bIns="42976">
            <a:spAutoFit/>
          </a:bodyPr>
          <a:lstStyle/>
          <a:p>
            <a:pPr defTabSz="412750">
              <a:lnSpc>
                <a:spcPct val="104000"/>
              </a:lnSpc>
              <a:buClr>
                <a:srgbClr val="0033CC"/>
              </a:buClr>
              <a:buSzPct val="100000"/>
              <a:buFont typeface="Wingdings" pitchFamily="2" charset="2"/>
              <a:buChar char=""/>
              <a:tabLst>
                <a:tab pos="665163" algn="l"/>
                <a:tab pos="1328738" algn="l"/>
                <a:tab pos="1993900" algn="l"/>
                <a:tab pos="2659063" algn="l"/>
                <a:tab pos="3324225" algn="l"/>
                <a:tab pos="3987800" algn="l"/>
                <a:tab pos="4652963" algn="l"/>
                <a:tab pos="5318125" algn="l"/>
                <a:tab pos="5983288" algn="l"/>
                <a:tab pos="6646863" algn="l"/>
                <a:tab pos="7312025" algn="l"/>
                <a:tab pos="7977188" algn="l"/>
              </a:tabLst>
            </a:pPr>
            <a:r>
              <a:rPr lang="en-US" sz="1800" b="1" u="none" dirty="0">
                <a:latin typeface="Arial" charset="0"/>
              </a:rPr>
              <a:t> </a:t>
            </a:r>
            <a:r>
              <a:rPr lang="en-US" sz="1800" b="1" u="none" dirty="0">
                <a:solidFill>
                  <a:srgbClr val="0033CC"/>
                </a:solidFill>
                <a:latin typeface="Arial" charset="0"/>
              </a:rPr>
              <a:t>Started as a collaboration between IIA and TIFR, but now part</a:t>
            </a:r>
          </a:p>
          <a:p>
            <a:pPr defTabSz="412750">
              <a:lnSpc>
                <a:spcPct val="104000"/>
              </a:lnSpc>
              <a:tabLst>
                <a:tab pos="665163" algn="l"/>
                <a:tab pos="1328738" algn="l"/>
                <a:tab pos="1993900" algn="l"/>
                <a:tab pos="2659063" algn="l"/>
                <a:tab pos="3324225" algn="l"/>
                <a:tab pos="3987800" algn="l"/>
                <a:tab pos="4652963" algn="l"/>
                <a:tab pos="5318125" algn="l"/>
                <a:tab pos="5983288" algn="l"/>
                <a:tab pos="6646863" algn="l"/>
                <a:tab pos="7312025" algn="l"/>
                <a:tab pos="7977188" algn="l"/>
              </a:tabLst>
            </a:pPr>
            <a:r>
              <a:rPr lang="en-US" sz="1800" b="1" u="none" dirty="0">
                <a:latin typeface="Arial" charset="0"/>
              </a:rPr>
              <a:t>     </a:t>
            </a:r>
            <a:r>
              <a:rPr lang="en-US" sz="1800" b="1" u="none" dirty="0">
                <a:solidFill>
                  <a:srgbClr val="0033CC"/>
                </a:solidFill>
                <a:latin typeface="Arial" charset="0"/>
              </a:rPr>
              <a:t>of a larger collaboration : Himalayan Gamma Ray Observatory</a:t>
            </a:r>
          </a:p>
          <a:p>
            <a:pPr defTabSz="412750">
              <a:lnSpc>
                <a:spcPct val="104000"/>
              </a:lnSpc>
              <a:tabLst>
                <a:tab pos="665163" algn="l"/>
                <a:tab pos="1328738" algn="l"/>
                <a:tab pos="1993900" algn="l"/>
                <a:tab pos="2659063" algn="l"/>
                <a:tab pos="3324225" algn="l"/>
                <a:tab pos="3987800" algn="l"/>
                <a:tab pos="4652963" algn="l"/>
                <a:tab pos="5318125" algn="l"/>
                <a:tab pos="5983288" algn="l"/>
                <a:tab pos="6646863" algn="l"/>
                <a:tab pos="7312025" algn="l"/>
                <a:tab pos="7977188" algn="l"/>
              </a:tabLst>
            </a:pPr>
            <a:r>
              <a:rPr lang="en-US" sz="1800" b="1" u="none" dirty="0">
                <a:solidFill>
                  <a:srgbClr val="0033CC"/>
                </a:solidFill>
                <a:latin typeface="Arial" charset="0"/>
              </a:rPr>
              <a:t>     (</a:t>
            </a:r>
            <a:r>
              <a:rPr lang="en-US" sz="1800" b="1" u="none" dirty="0" err="1">
                <a:solidFill>
                  <a:srgbClr val="0033CC"/>
                </a:solidFill>
                <a:latin typeface="Arial" charset="0"/>
              </a:rPr>
              <a:t>HiGRO</a:t>
            </a:r>
            <a:r>
              <a:rPr lang="en-US" sz="1800" b="1" u="none" dirty="0">
                <a:solidFill>
                  <a:srgbClr val="0033CC"/>
                </a:solidFill>
                <a:latin typeface="Arial" charset="0"/>
              </a:rPr>
              <a:t>) between BARC, </a:t>
            </a:r>
            <a:r>
              <a:rPr lang="en-US" sz="1800" b="1" u="none" dirty="0" smtClean="0">
                <a:solidFill>
                  <a:srgbClr val="0033CC"/>
                </a:solidFill>
                <a:latin typeface="Arial" charset="0"/>
              </a:rPr>
              <a:t>IIA, SINP </a:t>
            </a:r>
            <a:r>
              <a:rPr lang="en-US" sz="1800" b="1" u="none" dirty="0">
                <a:solidFill>
                  <a:srgbClr val="0033CC"/>
                </a:solidFill>
                <a:latin typeface="Arial" charset="0"/>
              </a:rPr>
              <a:t>and TIFR </a:t>
            </a:r>
            <a:r>
              <a:rPr lang="en-US" sz="1800" b="1" u="none" dirty="0" smtClean="0">
                <a:solidFill>
                  <a:srgbClr val="0033CC"/>
                </a:solidFill>
                <a:latin typeface="Arial" charset="0"/>
              </a:rPr>
              <a:t>+…..</a:t>
            </a:r>
            <a:endParaRPr lang="en-US" sz="1800" b="1" u="none" dirty="0">
              <a:solidFill>
                <a:srgbClr val="0033CC"/>
              </a:solidFill>
              <a:latin typeface="Arial" charset="0"/>
            </a:endParaRPr>
          </a:p>
        </p:txBody>
      </p:sp>
      <p:sp>
        <p:nvSpPr>
          <p:cNvPr id="598023" name="Text Box 7"/>
          <p:cNvSpPr txBox="1">
            <a:spLocks noChangeArrowheads="1"/>
          </p:cNvSpPr>
          <p:nvPr/>
        </p:nvSpPr>
        <p:spPr bwMode="auto">
          <a:xfrm>
            <a:off x="477838" y="863600"/>
            <a:ext cx="7159625" cy="377825"/>
          </a:xfrm>
          <a:prstGeom prst="rect">
            <a:avLst/>
          </a:prstGeom>
          <a:noFill/>
          <a:ln w="9525">
            <a:noFill/>
            <a:round/>
            <a:headEnd/>
            <a:tailEnd/>
          </a:ln>
          <a:effectLst/>
        </p:spPr>
        <p:txBody>
          <a:bodyPr wrap="none" lIns="82647" tIns="42976" rIns="82647" bIns="42976">
            <a:spAutoFit/>
          </a:bodyPr>
          <a:lstStyle/>
          <a:p>
            <a:pPr defTabSz="412750">
              <a:lnSpc>
                <a:spcPct val="104000"/>
              </a:lnSpc>
              <a:buClr>
                <a:srgbClr val="0033CC"/>
              </a:buClr>
              <a:buSzPct val="100000"/>
              <a:buFont typeface="Wingdings" pitchFamily="2" charset="2"/>
              <a:buChar char=""/>
              <a:tabLst>
                <a:tab pos="665163" algn="l"/>
                <a:tab pos="1328738" algn="l"/>
                <a:tab pos="1993900" algn="l"/>
                <a:tab pos="2659063" algn="l"/>
                <a:tab pos="3324225" algn="l"/>
                <a:tab pos="3987800" algn="l"/>
                <a:tab pos="4652963" algn="l"/>
                <a:tab pos="5318125" algn="l"/>
                <a:tab pos="5983288" algn="l"/>
                <a:tab pos="6646863" algn="l"/>
              </a:tabLst>
            </a:pPr>
            <a:r>
              <a:rPr lang="en-US" sz="1800" b="1" u="none">
                <a:latin typeface="Arial" charset="0"/>
              </a:rPr>
              <a:t> </a:t>
            </a:r>
            <a:r>
              <a:rPr lang="en-US" sz="1800" b="1" u="none">
                <a:solidFill>
                  <a:srgbClr val="0033CC"/>
                </a:solidFill>
                <a:latin typeface="Arial" charset="0"/>
              </a:rPr>
              <a:t>Experiment based on wavefront sampling technique</a:t>
            </a:r>
          </a:p>
        </p:txBody>
      </p:sp>
      <p:sp>
        <p:nvSpPr>
          <p:cNvPr id="598024" name="Text Box 8"/>
          <p:cNvSpPr txBox="1">
            <a:spLocks noChangeArrowheads="1"/>
          </p:cNvSpPr>
          <p:nvPr/>
        </p:nvSpPr>
        <p:spPr bwMode="auto">
          <a:xfrm>
            <a:off x="481013" y="2736850"/>
            <a:ext cx="7107237" cy="665163"/>
          </a:xfrm>
          <a:prstGeom prst="rect">
            <a:avLst/>
          </a:prstGeom>
          <a:noFill/>
          <a:ln w="9525">
            <a:noFill/>
            <a:round/>
            <a:headEnd/>
            <a:tailEnd/>
          </a:ln>
          <a:effectLst/>
        </p:spPr>
        <p:txBody>
          <a:bodyPr wrap="none" lIns="82647" tIns="42976" rIns="82647" bIns="42976">
            <a:spAutoFit/>
          </a:bodyPr>
          <a:lstStyle/>
          <a:p>
            <a:pPr defTabSz="412750">
              <a:lnSpc>
                <a:spcPct val="104000"/>
              </a:lnSpc>
              <a:buClr>
                <a:srgbClr val="008000"/>
              </a:buClr>
              <a:buSzPct val="100000"/>
              <a:buFont typeface="Wingdings" pitchFamily="2" charset="2"/>
              <a:buChar char=""/>
              <a:tabLst>
                <a:tab pos="665163" algn="l"/>
                <a:tab pos="1328738" algn="l"/>
                <a:tab pos="1993900" algn="l"/>
                <a:tab pos="2659063" algn="l"/>
                <a:tab pos="3324225" algn="l"/>
                <a:tab pos="3987800" algn="l"/>
                <a:tab pos="4652963" algn="l"/>
                <a:tab pos="5318125" algn="l"/>
                <a:tab pos="5983288" algn="l"/>
                <a:tab pos="6646863" algn="l"/>
              </a:tabLst>
            </a:pPr>
            <a:r>
              <a:rPr lang="en-US" sz="1800" b="1" u="none">
                <a:latin typeface="Arial" charset="0"/>
              </a:rPr>
              <a:t> </a:t>
            </a:r>
            <a:r>
              <a:rPr lang="en-US" sz="1800" b="1" u="none">
                <a:solidFill>
                  <a:srgbClr val="008000"/>
                </a:solidFill>
                <a:latin typeface="Arial" charset="0"/>
              </a:rPr>
              <a:t>Completely indigenously designed and assembled </a:t>
            </a:r>
          </a:p>
          <a:p>
            <a:pPr defTabSz="412750">
              <a:lnSpc>
                <a:spcPct val="104000"/>
              </a:lnSpc>
              <a:tabLst>
                <a:tab pos="665163" algn="l"/>
                <a:tab pos="1328738" algn="l"/>
                <a:tab pos="1993900" algn="l"/>
                <a:tab pos="2659063" algn="l"/>
                <a:tab pos="3324225" algn="l"/>
                <a:tab pos="3987800" algn="l"/>
                <a:tab pos="4652963" algn="l"/>
                <a:tab pos="5318125" algn="l"/>
                <a:tab pos="5983288" algn="l"/>
                <a:tab pos="6646863" algn="l"/>
              </a:tabLst>
            </a:pPr>
            <a:r>
              <a:rPr lang="en-US" sz="1800" b="1" u="none">
                <a:solidFill>
                  <a:srgbClr val="008000"/>
                </a:solidFill>
                <a:latin typeface="Arial" charset="0"/>
              </a:rPr>
              <a:t>      Civil and mechanical : IIA,   Optics and DAQ : TIFR</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6" name="Picture 2" descr="HAGAR-CREST"/>
          <p:cNvPicPr>
            <a:picLocks noChangeAspect="1" noChangeArrowheads="1"/>
          </p:cNvPicPr>
          <p:nvPr/>
        </p:nvPicPr>
        <p:blipFill>
          <a:blip r:embed="rId2"/>
          <a:srcRect/>
          <a:stretch>
            <a:fillRect/>
          </a:stretch>
        </p:blipFill>
        <p:spPr bwMode="auto">
          <a:xfrm>
            <a:off x="0" y="26988"/>
            <a:ext cx="5330825" cy="3684587"/>
          </a:xfrm>
          <a:prstGeom prst="rect">
            <a:avLst/>
          </a:prstGeom>
          <a:noFill/>
          <a:ln w="9525">
            <a:solidFill>
              <a:schemeClr val="tx1"/>
            </a:solidFill>
            <a:miter lim="800000"/>
            <a:headEnd/>
            <a:tailEnd/>
          </a:ln>
        </p:spPr>
      </p:pic>
      <p:pic>
        <p:nvPicPr>
          <p:cNvPr id="651267" name="Picture 3" descr="HAGAR-Foundation"/>
          <p:cNvPicPr>
            <a:picLocks noChangeAspect="1" noChangeArrowheads="1"/>
          </p:cNvPicPr>
          <p:nvPr/>
        </p:nvPicPr>
        <p:blipFill>
          <a:blip r:embed="rId3"/>
          <a:srcRect l="4947" r="3770"/>
          <a:stretch>
            <a:fillRect/>
          </a:stretch>
        </p:blipFill>
        <p:spPr bwMode="auto">
          <a:xfrm>
            <a:off x="4646613" y="2938463"/>
            <a:ext cx="5073650" cy="3541712"/>
          </a:xfrm>
          <a:prstGeom prst="rect">
            <a:avLst/>
          </a:prstGeom>
          <a:noFill/>
          <a:ln w="9525">
            <a:solidFill>
              <a:schemeClr val="tx1"/>
            </a:solidFill>
            <a:miter lim="800000"/>
            <a:headEnd/>
            <a:tailEnd/>
          </a:ln>
        </p:spPr>
      </p:pic>
      <p:sp>
        <p:nvSpPr>
          <p:cNvPr id="651268" name="Text Box 4"/>
          <p:cNvSpPr txBox="1">
            <a:spLocks noChangeArrowheads="1"/>
          </p:cNvSpPr>
          <p:nvPr/>
        </p:nvSpPr>
        <p:spPr bwMode="auto">
          <a:xfrm>
            <a:off x="6235700" y="606425"/>
            <a:ext cx="184150" cy="396875"/>
          </a:xfrm>
          <a:prstGeom prst="rect">
            <a:avLst/>
          </a:prstGeom>
          <a:noFill/>
          <a:ln w="9525">
            <a:noFill/>
            <a:miter lim="800000"/>
            <a:headEnd/>
            <a:tailEnd/>
          </a:ln>
          <a:effectLst/>
        </p:spPr>
        <p:txBody>
          <a:bodyPr wrap="none">
            <a:spAutoFit/>
          </a:bodyPr>
          <a:lstStyle/>
          <a:p>
            <a:endParaRPr lang="en-US" sz="2000" u="none">
              <a:solidFill>
                <a:schemeClr val="tx1"/>
              </a:solidFill>
              <a:latin typeface="Arial" charset="0"/>
            </a:endParaRPr>
          </a:p>
        </p:txBody>
      </p:sp>
      <p:sp>
        <p:nvSpPr>
          <p:cNvPr id="651269" name="Text Box 5"/>
          <p:cNvSpPr txBox="1">
            <a:spLocks noChangeArrowheads="1"/>
          </p:cNvSpPr>
          <p:nvPr/>
        </p:nvSpPr>
        <p:spPr bwMode="auto">
          <a:xfrm>
            <a:off x="5338763" y="301625"/>
            <a:ext cx="3922712" cy="1616075"/>
          </a:xfrm>
          <a:prstGeom prst="rect">
            <a:avLst/>
          </a:prstGeom>
          <a:noFill/>
          <a:ln w="9525">
            <a:noFill/>
            <a:miter lim="800000"/>
            <a:headEnd/>
            <a:tailEnd/>
          </a:ln>
          <a:effectLst/>
        </p:spPr>
        <p:txBody>
          <a:bodyPr wrap="none">
            <a:spAutoFit/>
          </a:bodyPr>
          <a:lstStyle/>
          <a:p>
            <a:r>
              <a:rPr lang="en-US" sz="2000" u="none">
                <a:solidFill>
                  <a:schemeClr val="tx1"/>
                </a:solidFill>
                <a:latin typeface="Arial" charset="0"/>
              </a:rPr>
              <a:t>Two prototype telescopes by</a:t>
            </a:r>
          </a:p>
          <a:p>
            <a:r>
              <a:rPr lang="en-US" sz="2000" u="none">
                <a:solidFill>
                  <a:schemeClr val="tx1"/>
                </a:solidFill>
                <a:latin typeface="Arial" charset="0"/>
              </a:rPr>
              <a:t>                  – Bouving Foress</a:t>
            </a:r>
          </a:p>
          <a:p>
            <a:endParaRPr lang="en-US" sz="2000" u="none">
              <a:solidFill>
                <a:schemeClr val="tx1"/>
              </a:solidFill>
              <a:latin typeface="Arial" charset="0"/>
            </a:endParaRPr>
          </a:p>
          <a:p>
            <a:r>
              <a:rPr lang="en-US" sz="2000" u="none">
                <a:solidFill>
                  <a:schemeClr val="tx1"/>
                </a:solidFill>
                <a:latin typeface="Arial" charset="0"/>
              </a:rPr>
              <a:t>First telescope tested extensively</a:t>
            </a:r>
          </a:p>
          <a:p>
            <a:r>
              <a:rPr lang="en-US" sz="2000" u="none">
                <a:solidFill>
                  <a:schemeClr val="tx1"/>
                </a:solidFill>
                <a:latin typeface="Arial" charset="0"/>
              </a:rPr>
              <a:t>at CREST</a:t>
            </a:r>
          </a:p>
        </p:txBody>
      </p:sp>
      <p:sp>
        <p:nvSpPr>
          <p:cNvPr id="651270" name="Oval 6"/>
          <p:cNvSpPr>
            <a:spLocks noChangeArrowheads="1"/>
          </p:cNvSpPr>
          <p:nvPr/>
        </p:nvSpPr>
        <p:spPr bwMode="auto">
          <a:xfrm>
            <a:off x="876300" y="4781550"/>
            <a:ext cx="1524000" cy="914400"/>
          </a:xfrm>
          <a:prstGeom prst="ellipse">
            <a:avLst/>
          </a:prstGeom>
          <a:solidFill>
            <a:srgbClr val="00B8FF"/>
          </a:solidFill>
          <a:ln w="9525">
            <a:solidFill>
              <a:schemeClr val="tx1"/>
            </a:solidFill>
            <a:round/>
            <a:headEnd/>
            <a:tailEnd/>
          </a:ln>
          <a:effectLst/>
        </p:spPr>
        <p:txBody>
          <a:bodyPr wrap="none" anchor="ctr"/>
          <a:lstStyle/>
          <a:p>
            <a:pPr algn="ctr"/>
            <a:r>
              <a:rPr lang="en-US" u="none"/>
              <a:t>2004-05</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3803650" y="234950"/>
            <a:ext cx="5111750" cy="441325"/>
          </a:xfrm>
          <a:prstGeom prst="rect">
            <a:avLst/>
          </a:prstGeom>
          <a:noFill/>
          <a:ln w="9525">
            <a:noFill/>
            <a:miter lim="800000"/>
            <a:headEnd/>
            <a:tailEnd/>
          </a:ln>
        </p:spPr>
        <p:txBody>
          <a:bodyPr wrap="none" lIns="0" tIns="0" rIns="0" bIns="0">
            <a:spAutoFit/>
          </a:bodyPr>
          <a:lstStyle/>
          <a:p>
            <a:pPr defTabSz="838200" eaLnBrk="1">
              <a:buClr>
                <a:srgbClr val="000000"/>
              </a:buClr>
              <a:buSzPct val="45000"/>
              <a:buFont typeface="StarSymbol" charset="0"/>
              <a:buNone/>
              <a:tabLst>
                <a:tab pos="665163" algn="l"/>
                <a:tab pos="1328738" algn="l"/>
                <a:tab pos="1993900" algn="l"/>
                <a:tab pos="2659063" algn="l"/>
                <a:tab pos="3324225" algn="l"/>
                <a:tab pos="3987800" algn="l"/>
                <a:tab pos="4651375" algn="l"/>
              </a:tabLst>
            </a:pPr>
            <a:r>
              <a:rPr lang="en-GB" sz="2900" b="1" i="1" u="none">
                <a:solidFill>
                  <a:srgbClr val="B84700"/>
                </a:solidFill>
                <a:latin typeface="Nimbus Roman No9 L" pitchFamily="16" charset="0"/>
              </a:rPr>
              <a:t>First HAGAR Telescope at Hanle</a:t>
            </a:r>
          </a:p>
        </p:txBody>
      </p:sp>
      <p:pic>
        <p:nvPicPr>
          <p:cNvPr id="330755" name="Picture 3"/>
          <p:cNvPicPr>
            <a:picLocks noChangeAspect="1" noChangeArrowheads="1"/>
          </p:cNvPicPr>
          <p:nvPr/>
        </p:nvPicPr>
        <p:blipFill>
          <a:blip r:embed="rId3"/>
          <a:srcRect l="13712" r="9795"/>
          <a:stretch>
            <a:fillRect/>
          </a:stretch>
        </p:blipFill>
        <p:spPr bwMode="auto">
          <a:xfrm>
            <a:off x="5578475" y="823913"/>
            <a:ext cx="4141788" cy="3179762"/>
          </a:xfrm>
          <a:prstGeom prst="rect">
            <a:avLst/>
          </a:prstGeom>
          <a:noFill/>
        </p:spPr>
      </p:pic>
      <p:pic>
        <p:nvPicPr>
          <p:cNvPr id="330757" name="Picture 5"/>
          <p:cNvPicPr>
            <a:picLocks noChangeAspect="1" noChangeArrowheads="1"/>
          </p:cNvPicPr>
          <p:nvPr/>
        </p:nvPicPr>
        <p:blipFill>
          <a:blip r:embed="rId4"/>
          <a:srcRect/>
          <a:stretch>
            <a:fillRect/>
          </a:stretch>
        </p:blipFill>
        <p:spPr bwMode="auto">
          <a:xfrm>
            <a:off x="0" y="3582988"/>
            <a:ext cx="4437063" cy="2897187"/>
          </a:xfrm>
          <a:prstGeom prst="rect">
            <a:avLst/>
          </a:prstGeom>
          <a:noFill/>
        </p:spPr>
      </p:pic>
      <p:pic>
        <p:nvPicPr>
          <p:cNvPr id="330758" name="Picture 6" descr="Hagar-drawing"/>
          <p:cNvPicPr>
            <a:picLocks noChangeAspect="1" noChangeArrowheads="1"/>
          </p:cNvPicPr>
          <p:nvPr/>
        </p:nvPicPr>
        <p:blipFill>
          <a:blip r:embed="rId5" cstate="print"/>
          <a:srcRect/>
          <a:stretch>
            <a:fillRect/>
          </a:stretch>
        </p:blipFill>
        <p:spPr bwMode="auto">
          <a:xfrm>
            <a:off x="0" y="703263"/>
            <a:ext cx="2400300" cy="2308225"/>
          </a:xfrm>
          <a:prstGeom prst="rect">
            <a:avLst/>
          </a:prstGeom>
          <a:noFill/>
        </p:spPr>
      </p:pic>
      <p:sp>
        <p:nvSpPr>
          <p:cNvPr id="330759" name="Text Box 7"/>
          <p:cNvSpPr txBox="1">
            <a:spLocks noChangeArrowheads="1"/>
          </p:cNvSpPr>
          <p:nvPr/>
        </p:nvSpPr>
        <p:spPr bwMode="auto">
          <a:xfrm>
            <a:off x="415925" y="53975"/>
            <a:ext cx="749300" cy="396875"/>
          </a:xfrm>
          <a:prstGeom prst="rect">
            <a:avLst/>
          </a:prstGeom>
          <a:noFill/>
          <a:ln w="9525">
            <a:noFill/>
            <a:miter lim="800000"/>
            <a:headEnd/>
            <a:tailEnd/>
          </a:ln>
          <a:effectLst/>
        </p:spPr>
        <p:txBody>
          <a:bodyPr wrap="none">
            <a:spAutoFit/>
          </a:bodyPr>
          <a:lstStyle/>
          <a:p>
            <a:r>
              <a:rPr lang="en-US" sz="2000" u="none">
                <a:solidFill>
                  <a:schemeClr val="tx1"/>
                </a:solidFill>
                <a:latin typeface="Arial" charset="0"/>
              </a:rPr>
              <a:t>2005</a:t>
            </a:r>
          </a:p>
        </p:txBody>
      </p:sp>
      <p:pic>
        <p:nvPicPr>
          <p:cNvPr id="330760" name="Picture 8" descr="hagarproto"/>
          <p:cNvPicPr>
            <a:picLocks noChangeAspect="1" noChangeArrowheads="1"/>
          </p:cNvPicPr>
          <p:nvPr/>
        </p:nvPicPr>
        <p:blipFill>
          <a:blip r:embed="rId6" cstate="print"/>
          <a:srcRect r="11656"/>
          <a:stretch>
            <a:fillRect/>
          </a:stretch>
        </p:blipFill>
        <p:spPr bwMode="auto">
          <a:xfrm>
            <a:off x="2578100" y="903288"/>
            <a:ext cx="3032125" cy="2573337"/>
          </a:xfrm>
          <a:prstGeom prst="rect">
            <a:avLst/>
          </a:prstGeom>
          <a:noFill/>
        </p:spPr>
      </p:pic>
      <p:sp>
        <p:nvSpPr>
          <p:cNvPr id="330761" name="Rectangle 9"/>
          <p:cNvSpPr>
            <a:spLocks noChangeArrowheads="1"/>
          </p:cNvSpPr>
          <p:nvPr/>
        </p:nvSpPr>
        <p:spPr bwMode="auto">
          <a:xfrm>
            <a:off x="4613275" y="4098925"/>
            <a:ext cx="4859338" cy="2381250"/>
          </a:xfrm>
          <a:prstGeom prst="rect">
            <a:avLst/>
          </a:prstGeom>
          <a:noFill/>
          <a:ln w="9525">
            <a:solidFill>
              <a:schemeClr val="tx1"/>
            </a:solidFill>
            <a:round/>
            <a:headEnd/>
            <a:tailEnd/>
          </a:ln>
          <a:effectLst/>
        </p:spPr>
        <p:txBody>
          <a:bodyPr lIns="82647" tIns="42976" rIns="82647" bIns="42976">
            <a:spAutoFit/>
          </a:bodyPr>
          <a:lstStyle/>
          <a:p>
            <a:pPr defTabSz="412750">
              <a:lnSpc>
                <a:spcPct val="104000"/>
              </a:lnSpc>
              <a:buClr>
                <a:srgbClr val="A14039"/>
              </a:buClr>
              <a:buFont typeface="Wingdings" pitchFamily="2" charset="2"/>
              <a:buChar char="Ø"/>
              <a:tabLst>
                <a:tab pos="665163" algn="l"/>
                <a:tab pos="1328738" algn="l"/>
                <a:tab pos="1993900" algn="l"/>
                <a:tab pos="2659063" algn="l"/>
                <a:tab pos="3324225" algn="l"/>
                <a:tab pos="3987800" algn="l"/>
              </a:tabLst>
            </a:pPr>
            <a:r>
              <a:rPr lang="en-US" sz="1800" b="1" u="none">
                <a:solidFill>
                  <a:srgbClr val="B60617"/>
                </a:solidFill>
                <a:latin typeface="Arial" charset="0"/>
              </a:rPr>
              <a:t>7 telescopes consisting of 7 para-axially</a:t>
            </a:r>
          </a:p>
          <a:p>
            <a:pPr defTabSz="412750">
              <a:lnSpc>
                <a:spcPct val="104000"/>
              </a:lnSpc>
              <a:buClr>
                <a:srgbClr val="A14039"/>
              </a:buClr>
              <a:buFont typeface="Wingdings" pitchFamily="2" charset="2"/>
              <a:buNone/>
              <a:tabLst>
                <a:tab pos="665163" algn="l"/>
                <a:tab pos="1328738" algn="l"/>
                <a:tab pos="1993900" algn="l"/>
                <a:tab pos="2659063" algn="l"/>
                <a:tab pos="3324225" algn="l"/>
                <a:tab pos="3987800" algn="l"/>
              </a:tabLst>
            </a:pPr>
            <a:r>
              <a:rPr lang="en-US" sz="1800" b="1" u="none">
                <a:solidFill>
                  <a:srgbClr val="B60617"/>
                </a:solidFill>
                <a:latin typeface="Arial" charset="0"/>
              </a:rPr>
              <a:t>   mounted parabolic mirrors of diameter</a:t>
            </a:r>
          </a:p>
          <a:p>
            <a:pPr defTabSz="412750">
              <a:lnSpc>
                <a:spcPct val="104000"/>
              </a:lnSpc>
              <a:buClr>
                <a:srgbClr val="A14039"/>
              </a:buClr>
              <a:buFont typeface="Wingdings" pitchFamily="2" charset="2"/>
              <a:buNone/>
              <a:tabLst>
                <a:tab pos="665163" algn="l"/>
                <a:tab pos="1328738" algn="l"/>
                <a:tab pos="1993900" algn="l"/>
                <a:tab pos="2659063" algn="l"/>
                <a:tab pos="3324225" algn="l"/>
                <a:tab pos="3987800" algn="l"/>
              </a:tabLst>
            </a:pPr>
            <a:r>
              <a:rPr lang="en-US" sz="1800" b="1" u="none">
                <a:solidFill>
                  <a:srgbClr val="B60617"/>
                </a:solidFill>
                <a:latin typeface="Arial" charset="0"/>
              </a:rPr>
              <a:t>   0.9 m</a:t>
            </a:r>
          </a:p>
          <a:p>
            <a:pPr defTabSz="412750">
              <a:lnSpc>
                <a:spcPct val="104000"/>
              </a:lnSpc>
              <a:buFont typeface="Wingdings" pitchFamily="2" charset="2"/>
              <a:buChar char="Ø"/>
              <a:tabLst>
                <a:tab pos="665163" algn="l"/>
                <a:tab pos="1328738" algn="l"/>
                <a:tab pos="1993900" algn="l"/>
                <a:tab pos="2659063" algn="l"/>
                <a:tab pos="3324225" algn="l"/>
                <a:tab pos="3987800" algn="l"/>
              </a:tabLst>
            </a:pPr>
            <a:r>
              <a:rPr lang="en-US" sz="1800" b="1" u="none">
                <a:solidFill>
                  <a:srgbClr val="B60617"/>
                </a:solidFill>
                <a:latin typeface="Arial" charset="0"/>
              </a:rPr>
              <a:t>f/D ~ 1</a:t>
            </a:r>
          </a:p>
          <a:p>
            <a:pPr defTabSz="412750">
              <a:lnSpc>
                <a:spcPct val="104000"/>
              </a:lnSpc>
              <a:buFont typeface="Wingdings" pitchFamily="2" charset="2"/>
              <a:buChar char="Ø"/>
              <a:tabLst>
                <a:tab pos="665163" algn="l"/>
                <a:tab pos="1328738" algn="l"/>
                <a:tab pos="1993900" algn="l"/>
                <a:tab pos="2659063" algn="l"/>
                <a:tab pos="3324225" algn="l"/>
                <a:tab pos="3987800" algn="l"/>
              </a:tabLst>
            </a:pPr>
            <a:r>
              <a:rPr lang="en-US" sz="1800" b="1" u="none">
                <a:solidFill>
                  <a:srgbClr val="B60617"/>
                </a:solidFill>
                <a:latin typeface="Arial" charset="0"/>
              </a:rPr>
              <a:t>Front Coated 10mm thick glass mirrors</a:t>
            </a:r>
          </a:p>
          <a:p>
            <a:pPr defTabSz="412750">
              <a:lnSpc>
                <a:spcPct val="104000"/>
              </a:lnSpc>
              <a:buClr>
                <a:srgbClr val="B60617"/>
              </a:buClr>
              <a:buFont typeface="Wingdings" pitchFamily="2" charset="2"/>
              <a:buChar char="Ø"/>
              <a:tabLst>
                <a:tab pos="665163" algn="l"/>
                <a:tab pos="1328738" algn="l"/>
                <a:tab pos="1993900" algn="l"/>
                <a:tab pos="2659063" algn="l"/>
                <a:tab pos="3324225" algn="l"/>
                <a:tab pos="3987800" algn="l"/>
              </a:tabLst>
            </a:pPr>
            <a:r>
              <a:rPr lang="en-US" sz="1800" b="1" u="none">
                <a:solidFill>
                  <a:srgbClr val="B60617"/>
                </a:solidFill>
                <a:effectLst>
                  <a:outerShdw blurRad="38100" dist="38100" dir="2700000" algn="tl">
                    <a:srgbClr val="C0C0C0"/>
                  </a:outerShdw>
                </a:effectLst>
                <a:latin typeface="Arial" charset="0"/>
              </a:rPr>
              <a:t> </a:t>
            </a:r>
            <a:r>
              <a:rPr lang="en-US" sz="1800" b="1" u="none">
                <a:solidFill>
                  <a:srgbClr val="B60617"/>
                </a:solidFill>
                <a:latin typeface="Arial" charset="0"/>
              </a:rPr>
              <a:t>Total mirror area ~ 30 m</a:t>
            </a:r>
            <a:r>
              <a:rPr lang="en-US" sz="1800" b="1" u="none" baseline="30000">
                <a:solidFill>
                  <a:srgbClr val="B60617"/>
                </a:solidFill>
                <a:latin typeface="Arial" charset="0"/>
              </a:rPr>
              <a:t>2</a:t>
            </a:r>
            <a:endParaRPr lang="en-US" sz="1800" b="1" u="none">
              <a:solidFill>
                <a:srgbClr val="B60617"/>
              </a:solidFill>
              <a:latin typeface="Arial" charset="0"/>
            </a:endParaRPr>
          </a:p>
          <a:p>
            <a:pPr defTabSz="412750">
              <a:lnSpc>
                <a:spcPct val="104000"/>
              </a:lnSpc>
              <a:buClr>
                <a:srgbClr val="B60617"/>
              </a:buClr>
              <a:buFont typeface="Wingdings" pitchFamily="2" charset="2"/>
              <a:buChar char="Ø"/>
              <a:tabLst>
                <a:tab pos="665163" algn="l"/>
                <a:tab pos="1328738" algn="l"/>
                <a:tab pos="1993900" algn="l"/>
                <a:tab pos="2659063" algn="l"/>
                <a:tab pos="3324225" algn="l"/>
                <a:tab pos="3987800" algn="l"/>
              </a:tabLst>
            </a:pPr>
            <a:r>
              <a:rPr lang="en-US" sz="1800" b="1" u="none">
                <a:solidFill>
                  <a:srgbClr val="B60617"/>
                </a:solidFill>
                <a:effectLst>
                  <a:outerShdw blurRad="38100" dist="38100" dir="2700000" algn="tl">
                    <a:srgbClr val="C0C0C0"/>
                  </a:outerShdw>
                </a:effectLst>
                <a:latin typeface="Arial" charset="0"/>
              </a:rPr>
              <a:t> </a:t>
            </a:r>
            <a:r>
              <a:rPr lang="en-US" sz="1800" b="1" u="none">
                <a:solidFill>
                  <a:srgbClr val="B60617"/>
                </a:solidFill>
                <a:latin typeface="Arial" charset="0"/>
              </a:rPr>
              <a:t>Photonis UV sensitive phototube</a:t>
            </a:r>
          </a:p>
          <a:p>
            <a:pPr defTabSz="412750">
              <a:lnSpc>
                <a:spcPct val="104000"/>
              </a:lnSpc>
              <a:buClr>
                <a:srgbClr val="B60617"/>
              </a:buClr>
              <a:buFont typeface="Wingdings" pitchFamily="2" charset="2"/>
              <a:buNone/>
              <a:tabLst>
                <a:tab pos="665163" algn="l"/>
                <a:tab pos="1328738" algn="l"/>
                <a:tab pos="1993900" algn="l"/>
                <a:tab pos="2659063" algn="l"/>
                <a:tab pos="3324225" algn="l"/>
                <a:tab pos="3987800" algn="l"/>
              </a:tabLst>
            </a:pPr>
            <a:r>
              <a:rPr lang="en-US" sz="1800" b="1" u="none">
                <a:solidFill>
                  <a:srgbClr val="B60617"/>
                </a:solidFill>
                <a:latin typeface="Arial" charset="0"/>
              </a:rPr>
              <a:t>      (XP2268B) at the focus of each mirror</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p:txBody>
          <a:bodyPr/>
          <a:lstStyle/>
          <a:p>
            <a:endParaRPr lang="en-US"/>
          </a:p>
        </p:txBody>
      </p:sp>
      <p:pic>
        <p:nvPicPr>
          <p:cNvPr id="653315" name="Picture 3" descr="DSCN0611"/>
          <p:cNvPicPr>
            <a:picLocks noGrp="1" noChangeAspect="1" noChangeArrowheads="1"/>
          </p:cNvPicPr>
          <p:nvPr>
            <p:ph idx="1"/>
          </p:nvPr>
        </p:nvPicPr>
        <p:blipFill>
          <a:blip r:embed="rId2"/>
          <a:srcRect/>
          <a:stretch>
            <a:fillRect/>
          </a:stretch>
        </p:blipFill>
        <p:spPr>
          <a:xfrm>
            <a:off x="0" y="0"/>
            <a:ext cx="9720263" cy="6469063"/>
          </a:xfrm>
        </p:spPr>
      </p:pic>
      <p:sp>
        <p:nvSpPr>
          <p:cNvPr id="653316" name="Text Box 4"/>
          <p:cNvSpPr txBox="1">
            <a:spLocks noChangeArrowheads="1"/>
          </p:cNvSpPr>
          <p:nvPr/>
        </p:nvSpPr>
        <p:spPr bwMode="auto">
          <a:xfrm>
            <a:off x="5807075" y="952500"/>
            <a:ext cx="749300" cy="396875"/>
          </a:xfrm>
          <a:prstGeom prst="rect">
            <a:avLst/>
          </a:prstGeom>
          <a:noFill/>
          <a:ln w="9525">
            <a:noFill/>
            <a:miter lim="800000"/>
            <a:headEnd/>
            <a:tailEnd/>
          </a:ln>
          <a:effectLst/>
        </p:spPr>
        <p:txBody>
          <a:bodyPr wrap="none">
            <a:spAutoFit/>
          </a:bodyPr>
          <a:lstStyle/>
          <a:p>
            <a:r>
              <a:rPr lang="en-US" sz="2000" u="none">
                <a:solidFill>
                  <a:schemeClr val="tx1"/>
                </a:solidFill>
                <a:latin typeface="Arial" charset="0"/>
              </a:rPr>
              <a:t>2006</a:t>
            </a:r>
          </a:p>
        </p:txBody>
      </p:sp>
      <p:sp>
        <p:nvSpPr>
          <p:cNvPr id="653317" name="Text Box 5"/>
          <p:cNvSpPr txBox="1">
            <a:spLocks noChangeArrowheads="1"/>
          </p:cNvSpPr>
          <p:nvPr/>
        </p:nvSpPr>
        <p:spPr bwMode="auto">
          <a:xfrm>
            <a:off x="1127125" y="5889625"/>
            <a:ext cx="1951038" cy="457200"/>
          </a:xfrm>
          <a:prstGeom prst="rect">
            <a:avLst/>
          </a:prstGeom>
          <a:noFill/>
          <a:ln w="9525">
            <a:noFill/>
            <a:miter lim="800000"/>
            <a:headEnd/>
            <a:tailEnd/>
          </a:ln>
          <a:effectLst/>
        </p:spPr>
        <p:txBody>
          <a:bodyPr wrap="none">
            <a:spAutoFit/>
          </a:bodyPr>
          <a:lstStyle/>
          <a:p>
            <a:r>
              <a:rPr lang="en-US" u="none"/>
              <a:t>Avasarla Tech</a:t>
            </a:r>
          </a:p>
        </p:txBody>
      </p:sp>
      <p:sp>
        <p:nvSpPr>
          <p:cNvPr id="653318" name="Text Box 6"/>
          <p:cNvSpPr txBox="1">
            <a:spLocks noChangeArrowheads="1"/>
          </p:cNvSpPr>
          <p:nvPr/>
        </p:nvSpPr>
        <p:spPr bwMode="auto">
          <a:xfrm>
            <a:off x="8410575" y="5356225"/>
            <a:ext cx="1309688" cy="822325"/>
          </a:xfrm>
          <a:prstGeom prst="rect">
            <a:avLst/>
          </a:prstGeom>
          <a:noFill/>
          <a:ln w="9525">
            <a:noFill/>
            <a:miter lim="800000"/>
            <a:headEnd/>
            <a:tailEnd/>
          </a:ln>
          <a:effectLst/>
        </p:spPr>
        <p:txBody>
          <a:bodyPr wrap="none">
            <a:spAutoFit/>
          </a:bodyPr>
          <a:lstStyle/>
          <a:p>
            <a:r>
              <a:rPr lang="en-US" u="none"/>
              <a:t>Bouving </a:t>
            </a:r>
          </a:p>
          <a:p>
            <a:r>
              <a:rPr lang="en-US" u="none"/>
              <a:t>Foress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60" name="Picture 4" descr="Image068"/>
          <p:cNvPicPr>
            <a:picLocks noChangeAspect="1" noChangeArrowheads="1"/>
          </p:cNvPicPr>
          <p:nvPr/>
        </p:nvPicPr>
        <p:blipFill>
          <a:blip r:embed="rId2"/>
          <a:srcRect l="35451" t="17409" r="9509" b="33667"/>
          <a:stretch>
            <a:fillRect/>
          </a:stretch>
        </p:blipFill>
        <p:spPr bwMode="auto">
          <a:xfrm>
            <a:off x="0" y="0"/>
            <a:ext cx="9720263" cy="6480175"/>
          </a:xfrm>
          <a:prstGeom prst="rect">
            <a:avLst/>
          </a:prstGeom>
          <a:noFill/>
        </p:spPr>
      </p:pic>
      <p:sp>
        <p:nvSpPr>
          <p:cNvPr id="659464" name="Text Box 8"/>
          <p:cNvSpPr txBox="1">
            <a:spLocks noChangeArrowheads="1"/>
          </p:cNvSpPr>
          <p:nvPr/>
        </p:nvSpPr>
        <p:spPr bwMode="auto">
          <a:xfrm>
            <a:off x="0" y="0"/>
            <a:ext cx="2316163" cy="457200"/>
          </a:xfrm>
          <a:prstGeom prst="rect">
            <a:avLst/>
          </a:prstGeom>
          <a:solidFill>
            <a:schemeClr val="accent1"/>
          </a:solidFill>
          <a:ln w="9525">
            <a:noFill/>
            <a:miter lim="800000"/>
            <a:headEnd/>
            <a:tailEnd/>
          </a:ln>
          <a:effectLst/>
        </p:spPr>
        <p:txBody>
          <a:bodyPr wrap="none">
            <a:spAutoFit/>
          </a:bodyPr>
          <a:lstStyle/>
          <a:p>
            <a:r>
              <a:rPr lang="en-US" i="1" u="none"/>
              <a:t>HAGAR at Hanle</a:t>
            </a:r>
          </a:p>
        </p:txBody>
      </p:sp>
      <p:sp>
        <p:nvSpPr>
          <p:cNvPr id="659465" name="Rectangle 9"/>
          <p:cNvSpPr>
            <a:spLocks noChangeArrowheads="1"/>
          </p:cNvSpPr>
          <p:nvPr/>
        </p:nvSpPr>
        <p:spPr bwMode="auto">
          <a:xfrm>
            <a:off x="4724400" y="266700"/>
            <a:ext cx="793750" cy="457200"/>
          </a:xfrm>
          <a:prstGeom prst="rect">
            <a:avLst/>
          </a:prstGeom>
          <a:solidFill>
            <a:srgbClr val="CC6600"/>
          </a:solidFill>
          <a:ln w="9525">
            <a:noFill/>
            <a:miter lim="800000"/>
            <a:headEnd/>
            <a:tailEnd/>
          </a:ln>
          <a:effectLst/>
        </p:spPr>
        <p:txBody>
          <a:bodyPr wrap="none">
            <a:spAutoFit/>
          </a:bodyPr>
          <a:lstStyle/>
          <a:p>
            <a:r>
              <a:rPr lang="en-US" u="none">
                <a:solidFill>
                  <a:schemeClr val="tx1"/>
                </a:solidFill>
              </a:rPr>
              <a:t>2007</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agarlatest2"/>
          <p:cNvPicPr>
            <a:picLocks noChangeAspect="1" noChangeArrowheads="1"/>
          </p:cNvPicPr>
          <p:nvPr/>
        </p:nvPicPr>
        <p:blipFill>
          <a:blip r:embed="rId2"/>
          <a:srcRect/>
          <a:stretch>
            <a:fillRect/>
          </a:stretch>
        </p:blipFill>
        <p:spPr bwMode="auto">
          <a:xfrm>
            <a:off x="0" y="0"/>
            <a:ext cx="9720263" cy="6480175"/>
          </a:xfrm>
          <a:prstGeom prst="rect">
            <a:avLst/>
          </a:prstGeom>
          <a:noFill/>
        </p:spPr>
      </p:pic>
      <p:sp>
        <p:nvSpPr>
          <p:cNvPr id="309251" name="Text Box 3"/>
          <p:cNvSpPr txBox="1">
            <a:spLocks noChangeArrowheads="1"/>
          </p:cNvSpPr>
          <p:nvPr/>
        </p:nvSpPr>
        <p:spPr bwMode="auto">
          <a:xfrm>
            <a:off x="1968500" y="430213"/>
            <a:ext cx="793750" cy="457200"/>
          </a:xfrm>
          <a:prstGeom prst="rect">
            <a:avLst/>
          </a:prstGeom>
          <a:solidFill>
            <a:srgbClr val="CC6600"/>
          </a:solidFill>
          <a:ln w="9525">
            <a:noFill/>
            <a:miter lim="800000"/>
            <a:headEnd/>
            <a:tailEnd/>
          </a:ln>
          <a:effectLst/>
        </p:spPr>
        <p:txBody>
          <a:bodyPr wrap="none">
            <a:spAutoFit/>
          </a:bodyPr>
          <a:lstStyle/>
          <a:p>
            <a:r>
              <a:rPr lang="en-US"/>
              <a:t>2008</a:t>
            </a:r>
          </a:p>
        </p:txBody>
      </p:sp>
      <p:pic>
        <p:nvPicPr>
          <p:cNvPr id="309252" name="Picture 4" descr="Image071"/>
          <p:cNvPicPr>
            <a:picLocks noChangeAspect="1" noChangeArrowheads="1"/>
          </p:cNvPicPr>
          <p:nvPr/>
        </p:nvPicPr>
        <p:blipFill>
          <a:blip r:embed="rId3" cstate="print"/>
          <a:srcRect/>
          <a:stretch>
            <a:fillRect/>
          </a:stretch>
        </p:blipFill>
        <p:spPr bwMode="auto">
          <a:xfrm>
            <a:off x="0" y="0"/>
            <a:ext cx="1423988" cy="1909763"/>
          </a:xfrm>
          <a:prstGeom prst="rect">
            <a:avLst/>
          </a:prstGeom>
          <a:noFill/>
        </p:spPr>
      </p:pic>
      <p:pic>
        <p:nvPicPr>
          <p:cNvPr id="309253" name="Picture 5" descr="Image069"/>
          <p:cNvPicPr>
            <a:picLocks noChangeAspect="1" noChangeArrowheads="1"/>
          </p:cNvPicPr>
          <p:nvPr/>
        </p:nvPicPr>
        <p:blipFill>
          <a:blip r:embed="rId4" cstate="print"/>
          <a:srcRect l="17516" t="15247" r="7631" b="18417"/>
          <a:stretch>
            <a:fillRect/>
          </a:stretch>
        </p:blipFill>
        <p:spPr bwMode="auto">
          <a:xfrm>
            <a:off x="7747000" y="0"/>
            <a:ext cx="1973263" cy="2335213"/>
          </a:xfrm>
          <a:prstGeom prst="rect">
            <a:avLst/>
          </a:prstGeom>
          <a:noFill/>
        </p:spPr>
      </p:pic>
      <p:sp>
        <p:nvSpPr>
          <p:cNvPr id="309254" name="Text Box 6"/>
          <p:cNvSpPr txBox="1">
            <a:spLocks noChangeArrowheads="1"/>
          </p:cNvSpPr>
          <p:nvPr/>
        </p:nvSpPr>
        <p:spPr bwMode="auto">
          <a:xfrm>
            <a:off x="5526088" y="5335588"/>
            <a:ext cx="2316162" cy="457200"/>
          </a:xfrm>
          <a:prstGeom prst="rect">
            <a:avLst/>
          </a:prstGeom>
          <a:solidFill>
            <a:schemeClr val="accent1"/>
          </a:solidFill>
          <a:ln w="9525">
            <a:noFill/>
            <a:miter lim="800000"/>
            <a:headEnd/>
            <a:tailEnd/>
          </a:ln>
          <a:effectLst/>
        </p:spPr>
        <p:txBody>
          <a:bodyPr wrap="none">
            <a:spAutoFit/>
          </a:bodyPr>
          <a:lstStyle/>
          <a:p>
            <a:r>
              <a:rPr lang="en-US" i="1" u="none"/>
              <a:t>HAGAR at Hanle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Box 2"/>
          <p:cNvSpPr txBox="1">
            <a:spLocks noChangeArrowheads="1"/>
          </p:cNvSpPr>
          <p:nvPr/>
        </p:nvSpPr>
        <p:spPr bwMode="auto">
          <a:xfrm>
            <a:off x="0" y="481013"/>
            <a:ext cx="9720263" cy="3343275"/>
          </a:xfrm>
          <a:prstGeom prst="rect">
            <a:avLst/>
          </a:prstGeom>
          <a:solidFill>
            <a:srgbClr val="FFFFCC"/>
          </a:solidFill>
          <a:ln w="9525">
            <a:noFill/>
            <a:miter lim="800000"/>
            <a:headEnd/>
            <a:tailEnd/>
          </a:ln>
        </p:spPr>
        <p:txBody>
          <a:bodyPr lIns="0" tIns="0" rIns="0" bIns="0">
            <a:spAutoFit/>
          </a:bodyPr>
          <a:lstStyle/>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Nimbus Roman No9 L" pitchFamily="16" charset="0"/>
              </a:rPr>
              <a:t> Alt-Azimuth mount design</a:t>
            </a:r>
          </a:p>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Nimbus Roman No9 L" pitchFamily="16" charset="0"/>
              </a:rPr>
              <a:t> Steady-state pointing accuracy of servo of </a:t>
            </a:r>
            <a:r>
              <a:rPr lang="en-GB" b="1" u="none">
                <a:solidFill>
                  <a:srgbClr val="2323DC"/>
                </a:solidFill>
                <a:latin typeface="Symbol" pitchFamily="18" charset="2"/>
              </a:rPr>
              <a:t>~</a:t>
            </a:r>
            <a:r>
              <a:rPr lang="en-GB" b="1" u="none">
                <a:solidFill>
                  <a:srgbClr val="2323DC"/>
                </a:solidFill>
                <a:latin typeface="Nimbus Roman No9 L" pitchFamily="16" charset="0"/>
              </a:rPr>
              <a:t>10 </a:t>
            </a:r>
            <a:r>
              <a:rPr lang="en-GB" b="1" i="1" u="none">
                <a:solidFill>
                  <a:srgbClr val="2323DC"/>
                </a:solidFill>
                <a:latin typeface="Nimbus Roman No9 L" pitchFamily="16" charset="0"/>
              </a:rPr>
              <a:t>arc-sec </a:t>
            </a:r>
          </a:p>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i="1" u="none">
                <a:solidFill>
                  <a:srgbClr val="2323DC"/>
                </a:solidFill>
                <a:latin typeface="Nimbus Roman No9 L" pitchFamily="16" charset="0"/>
              </a:rPr>
              <a:t> </a:t>
            </a:r>
            <a:r>
              <a:rPr lang="en-GB" b="1" u="none">
                <a:solidFill>
                  <a:srgbClr val="2323DC"/>
                </a:solidFill>
                <a:latin typeface="Nimbus Roman No9 L" pitchFamily="16" charset="0"/>
              </a:rPr>
              <a:t>Maximum slew rate of 36</a:t>
            </a:r>
            <a:r>
              <a:rPr lang="en-US" b="1" u="none">
                <a:solidFill>
                  <a:srgbClr val="2323DC"/>
                </a:solidFill>
                <a:cs typeface="Times New Roman" pitchFamily="18" charset="0"/>
              </a:rPr>
              <a:t>º</a:t>
            </a:r>
            <a:r>
              <a:rPr lang="en-GB" b="1" u="none">
                <a:solidFill>
                  <a:srgbClr val="2323DC"/>
                </a:solidFill>
                <a:latin typeface="Nimbus Roman No9 L" pitchFamily="16" charset="0"/>
              </a:rPr>
              <a:t>/minute</a:t>
            </a:r>
          </a:p>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Nimbus Roman No9 L" pitchFamily="16" charset="0"/>
              </a:rPr>
              <a:t> Blind spot size while tracking stars near zenith ~1.2</a:t>
            </a:r>
            <a:r>
              <a:rPr lang="en-US" b="1" u="none">
                <a:solidFill>
                  <a:srgbClr val="2323DC"/>
                </a:solidFill>
                <a:cs typeface="Times New Roman" pitchFamily="18" charset="0"/>
              </a:rPr>
              <a:t>º</a:t>
            </a:r>
          </a:p>
          <a:p>
            <a:pPr defTabSz="838200" eaLnBrk="1">
              <a:lnSpc>
                <a:spcPct val="108000"/>
              </a:lnSpc>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Standard Symbols L" pitchFamily="16" charset="2"/>
              </a:rPr>
              <a:t> </a:t>
            </a:r>
            <a:r>
              <a:rPr lang="en-GB" b="1" u="none">
                <a:solidFill>
                  <a:srgbClr val="2323DC"/>
                </a:solidFill>
                <a:latin typeface="Nimbus Roman No9 L" pitchFamily="16" charset="0"/>
              </a:rPr>
              <a:t>Maximum zenith angle coverage : 85º</a:t>
            </a:r>
          </a:p>
          <a:p>
            <a:pPr defTabSz="838200" eaLnBrk="1">
              <a:lnSpc>
                <a:spcPct val="108000"/>
              </a:lnSpc>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Standard Symbols L" pitchFamily="16" charset="2"/>
              </a:rPr>
              <a:t> </a:t>
            </a:r>
            <a:r>
              <a:rPr lang="en-GB" b="1" u="none">
                <a:solidFill>
                  <a:srgbClr val="2323DC"/>
                </a:solidFill>
                <a:latin typeface="Nimbus Roman No9 L" pitchFamily="16" charset="0"/>
              </a:rPr>
              <a:t>Control software in Linux</a:t>
            </a:r>
          </a:p>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Nimbus Roman No9 L" pitchFamily="16" charset="0"/>
              </a:rPr>
              <a:t> Detailed point-run calibration by sighting large no. of stars to establish pointing model of the telescope.</a:t>
            </a:r>
          </a:p>
          <a:p>
            <a:pPr defTabSz="838200" eaLnBrk="1">
              <a:buClr>
                <a:srgbClr val="000000"/>
              </a:buClr>
              <a:buSzPct val="37000"/>
              <a:buFont typeface="Times New Roman" pitchFamily="18" charset="0"/>
              <a:buBlip>
                <a:blip r:embed="rId3"/>
              </a:buBlip>
              <a:tabLst>
                <a:tab pos="665163" algn="l"/>
                <a:tab pos="1328738" algn="l"/>
                <a:tab pos="1993900" algn="l"/>
                <a:tab pos="2659063" algn="l"/>
                <a:tab pos="3324225" algn="l"/>
                <a:tab pos="3987800" algn="l"/>
                <a:tab pos="4651375" algn="l"/>
                <a:tab pos="5318125" algn="l"/>
                <a:tab pos="5983288" algn="l"/>
                <a:tab pos="6646863" algn="l"/>
                <a:tab pos="7310438" algn="l"/>
                <a:tab pos="7977188" algn="l"/>
              </a:tabLst>
            </a:pPr>
            <a:r>
              <a:rPr lang="en-GB" b="1" u="none">
                <a:solidFill>
                  <a:srgbClr val="2323DC"/>
                </a:solidFill>
                <a:latin typeface="Nimbus Roman No9 L" pitchFamily="16" charset="0"/>
              </a:rPr>
              <a:t>rms pointing error within 1 arc minutes</a:t>
            </a:r>
          </a:p>
        </p:txBody>
      </p:sp>
      <p:sp>
        <p:nvSpPr>
          <p:cNvPr id="466947" name="Text Box 3"/>
          <p:cNvSpPr txBox="1">
            <a:spLocks noChangeArrowheads="1"/>
          </p:cNvSpPr>
          <p:nvPr/>
        </p:nvSpPr>
        <p:spPr bwMode="auto">
          <a:xfrm>
            <a:off x="0" y="19050"/>
            <a:ext cx="9720263" cy="441325"/>
          </a:xfrm>
          <a:prstGeom prst="rect">
            <a:avLst/>
          </a:prstGeom>
          <a:solidFill>
            <a:schemeClr val="accent1"/>
          </a:solidFill>
          <a:ln w="9525">
            <a:noFill/>
            <a:miter lim="800000"/>
            <a:headEnd/>
            <a:tailEnd/>
          </a:ln>
        </p:spPr>
        <p:txBody>
          <a:bodyPr lIns="0" tIns="0" rIns="0" bIns="0">
            <a:spAutoFit/>
          </a:bodyPr>
          <a:lstStyle/>
          <a:p>
            <a:pPr algn="ctr" defTabSz="838200" eaLnBrk="1">
              <a:buClr>
                <a:srgbClr val="000000"/>
              </a:buClr>
              <a:buSzPct val="45000"/>
              <a:buFont typeface="StarSymbol" charset="0"/>
              <a:buNone/>
              <a:tabLst>
                <a:tab pos="665163" algn="l"/>
                <a:tab pos="1328738" algn="l"/>
                <a:tab pos="1993900" algn="l"/>
              </a:tabLst>
            </a:pPr>
            <a:r>
              <a:rPr lang="en-GB" sz="2900" b="1" i="1" u="none">
                <a:solidFill>
                  <a:srgbClr val="B84700"/>
                </a:solidFill>
                <a:latin typeface="Nimbus Roman No9 L" pitchFamily="16" charset="0"/>
              </a:rPr>
              <a:t>Tracking System</a:t>
            </a:r>
          </a:p>
        </p:txBody>
      </p:sp>
      <p:pic>
        <p:nvPicPr>
          <p:cNvPr id="466948" name="Picture 4"/>
          <p:cNvPicPr>
            <a:picLocks noChangeAspect="1" noChangeArrowheads="1"/>
          </p:cNvPicPr>
          <p:nvPr/>
        </p:nvPicPr>
        <p:blipFill>
          <a:blip r:embed="rId4" cstate="print"/>
          <a:srcRect/>
          <a:stretch>
            <a:fillRect/>
          </a:stretch>
        </p:blipFill>
        <p:spPr bwMode="auto">
          <a:xfrm>
            <a:off x="0" y="3854450"/>
            <a:ext cx="2673350" cy="2625725"/>
          </a:xfrm>
          <a:prstGeom prst="rect">
            <a:avLst/>
          </a:prstGeom>
          <a:noFill/>
          <a:ln w="9525">
            <a:solidFill>
              <a:schemeClr val="accent2"/>
            </a:solidFill>
            <a:miter lim="800000"/>
            <a:headEnd/>
            <a:tailEnd/>
          </a:ln>
        </p:spPr>
      </p:pic>
      <p:pic>
        <p:nvPicPr>
          <p:cNvPr id="466949" name="Picture 5"/>
          <p:cNvPicPr>
            <a:picLocks noChangeAspect="1" noChangeArrowheads="1"/>
          </p:cNvPicPr>
          <p:nvPr/>
        </p:nvPicPr>
        <p:blipFill>
          <a:blip r:embed="rId5" cstate="print"/>
          <a:srcRect/>
          <a:stretch>
            <a:fillRect/>
          </a:stretch>
        </p:blipFill>
        <p:spPr bwMode="auto">
          <a:xfrm>
            <a:off x="5326063" y="3781425"/>
            <a:ext cx="4394200" cy="2698750"/>
          </a:xfrm>
          <a:prstGeom prst="rect">
            <a:avLst/>
          </a:prstGeom>
          <a:noFill/>
          <a:ln w="9525">
            <a:solidFill>
              <a:schemeClr val="accent2"/>
            </a:solidFill>
            <a:miter lim="800000"/>
            <a:headEnd/>
            <a:tailEnd/>
          </a:ln>
        </p:spPr>
      </p:pic>
      <p:pic>
        <p:nvPicPr>
          <p:cNvPr id="466950" name="Picture 6" descr="presentation0005"/>
          <p:cNvPicPr>
            <a:picLocks noChangeAspect="1" noChangeArrowheads="1"/>
          </p:cNvPicPr>
          <p:nvPr/>
        </p:nvPicPr>
        <p:blipFill>
          <a:blip r:embed="rId6"/>
          <a:srcRect/>
          <a:stretch>
            <a:fillRect/>
          </a:stretch>
        </p:blipFill>
        <p:spPr bwMode="auto">
          <a:xfrm>
            <a:off x="2511425" y="3846513"/>
            <a:ext cx="3151188" cy="2633662"/>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4" name="Picture 4" descr="mpm_060908"/>
          <p:cNvPicPr>
            <a:picLocks noChangeAspect="1" noChangeArrowheads="1"/>
          </p:cNvPicPr>
          <p:nvPr/>
        </p:nvPicPr>
        <p:blipFill>
          <a:blip r:embed="rId2"/>
          <a:srcRect t="29010" b="3264"/>
          <a:stretch>
            <a:fillRect/>
          </a:stretch>
        </p:blipFill>
        <p:spPr bwMode="auto">
          <a:xfrm>
            <a:off x="0" y="0"/>
            <a:ext cx="4854575" cy="4656138"/>
          </a:xfrm>
          <a:prstGeom prst="rect">
            <a:avLst/>
          </a:prstGeom>
          <a:noFill/>
        </p:spPr>
      </p:pic>
      <p:pic>
        <p:nvPicPr>
          <p:cNvPr id="460805" name="Picture 5" descr="mpm_residue_060908"/>
          <p:cNvPicPr>
            <a:picLocks noChangeAspect="1" noChangeArrowheads="1"/>
          </p:cNvPicPr>
          <p:nvPr/>
        </p:nvPicPr>
        <p:blipFill>
          <a:blip r:embed="rId3"/>
          <a:srcRect t="28491" b="3116"/>
          <a:stretch>
            <a:fillRect/>
          </a:stretch>
        </p:blipFill>
        <p:spPr bwMode="auto">
          <a:xfrm>
            <a:off x="4784725" y="0"/>
            <a:ext cx="4935538" cy="4781550"/>
          </a:xfrm>
          <a:prstGeom prst="rect">
            <a:avLst/>
          </a:prstGeom>
          <a:noFill/>
        </p:spPr>
      </p:pic>
      <p:sp>
        <p:nvSpPr>
          <p:cNvPr id="460806" name="Text Box 6"/>
          <p:cNvSpPr txBox="1">
            <a:spLocks noChangeArrowheads="1"/>
          </p:cNvSpPr>
          <p:nvPr/>
        </p:nvSpPr>
        <p:spPr bwMode="auto">
          <a:xfrm>
            <a:off x="288925" y="5184775"/>
            <a:ext cx="8942388" cy="1187450"/>
          </a:xfrm>
          <a:prstGeom prst="rect">
            <a:avLst/>
          </a:prstGeom>
          <a:solidFill>
            <a:srgbClr val="CCFF66"/>
          </a:solidFill>
          <a:ln w="9525">
            <a:noFill/>
            <a:miter lim="800000"/>
            <a:headEnd/>
            <a:tailEnd/>
          </a:ln>
          <a:effectLst/>
        </p:spPr>
        <p:txBody>
          <a:bodyPr wrap="none">
            <a:spAutoFit/>
          </a:bodyPr>
          <a:lstStyle/>
          <a:p>
            <a:pPr algn="ctr"/>
            <a:r>
              <a:rPr lang="en-US" u="none"/>
              <a:t>Over all pointing accuracy ~ 0.1 degree</a:t>
            </a:r>
          </a:p>
          <a:p>
            <a:pPr algn="ctr"/>
            <a:r>
              <a:rPr lang="en-US" u="none"/>
              <a:t>Angular resolution ~0.2 degree (Plane-front fit) </a:t>
            </a:r>
          </a:p>
          <a:p>
            <a:pPr algn="ctr"/>
            <a:r>
              <a:rPr lang="en-US" u="none"/>
              <a:t>Scope for further improvement in pointing model and mirror alignment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0" y="0"/>
            <a:ext cx="9720263" cy="1081088"/>
          </a:xfrm>
          <a:solidFill>
            <a:srgbClr val="CCFF66"/>
          </a:solidFill>
          <a:ln>
            <a:solidFill>
              <a:srgbClr val="CCFF66"/>
            </a:solidFill>
          </a:ln>
        </p:spPr>
        <p:txBody>
          <a:bodyPr/>
          <a:lstStyle/>
          <a:p>
            <a:r>
              <a:rPr lang="en-US" sz="4000"/>
              <a:t>Data acquisition and Telescope control </a:t>
            </a:r>
          </a:p>
        </p:txBody>
      </p:sp>
      <p:pic>
        <p:nvPicPr>
          <p:cNvPr id="344067" name="Picture 3" descr="Image078"/>
          <p:cNvPicPr>
            <a:picLocks noChangeAspect="1" noChangeArrowheads="1"/>
          </p:cNvPicPr>
          <p:nvPr/>
        </p:nvPicPr>
        <p:blipFill>
          <a:blip r:embed="rId2"/>
          <a:srcRect/>
          <a:stretch>
            <a:fillRect/>
          </a:stretch>
        </p:blipFill>
        <p:spPr bwMode="auto">
          <a:xfrm>
            <a:off x="2960688" y="1090613"/>
            <a:ext cx="6759575" cy="5070475"/>
          </a:xfrm>
          <a:prstGeom prst="rect">
            <a:avLst/>
          </a:prstGeom>
          <a:noFill/>
        </p:spPr>
      </p:pic>
      <p:pic>
        <p:nvPicPr>
          <p:cNvPr id="344068" name="Picture 4" descr="Image077"/>
          <p:cNvPicPr>
            <a:picLocks noChangeAspect="1" noChangeArrowheads="1"/>
          </p:cNvPicPr>
          <p:nvPr/>
        </p:nvPicPr>
        <p:blipFill>
          <a:blip r:embed="rId3"/>
          <a:srcRect r="57138"/>
          <a:stretch>
            <a:fillRect/>
          </a:stretch>
        </p:blipFill>
        <p:spPr bwMode="auto">
          <a:xfrm>
            <a:off x="0" y="1057275"/>
            <a:ext cx="2741613" cy="5075238"/>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Plot_FADC_event_d22mw_330"/>
          <p:cNvPicPr>
            <a:picLocks noChangeAspect="1" noChangeArrowheads="1"/>
          </p:cNvPicPr>
          <p:nvPr/>
        </p:nvPicPr>
        <p:blipFill>
          <a:blip r:embed="rId2"/>
          <a:srcRect b="22209"/>
          <a:stretch>
            <a:fillRect/>
          </a:stretch>
        </p:blipFill>
        <p:spPr bwMode="auto">
          <a:xfrm>
            <a:off x="595313" y="555625"/>
            <a:ext cx="2676525" cy="1611313"/>
          </a:xfrm>
          <a:prstGeom prst="rect">
            <a:avLst/>
          </a:prstGeom>
          <a:noFill/>
        </p:spPr>
      </p:pic>
      <p:pic>
        <p:nvPicPr>
          <p:cNvPr id="580613" name="Picture 5" descr="royalsum"/>
          <p:cNvPicPr>
            <a:picLocks noChangeAspect="1" noChangeArrowheads="1"/>
          </p:cNvPicPr>
          <p:nvPr/>
        </p:nvPicPr>
        <p:blipFill>
          <a:blip r:embed="rId3"/>
          <a:srcRect/>
          <a:stretch>
            <a:fillRect/>
          </a:stretch>
        </p:blipFill>
        <p:spPr bwMode="auto">
          <a:xfrm>
            <a:off x="3689350" y="1520825"/>
            <a:ext cx="6030913" cy="4087813"/>
          </a:xfrm>
          <a:prstGeom prst="rect">
            <a:avLst/>
          </a:prstGeom>
          <a:noFill/>
        </p:spPr>
      </p:pic>
      <p:sp>
        <p:nvSpPr>
          <p:cNvPr id="580614" name="Text Box 6"/>
          <p:cNvSpPr txBox="1">
            <a:spLocks noChangeArrowheads="1"/>
          </p:cNvSpPr>
          <p:nvPr/>
        </p:nvSpPr>
        <p:spPr bwMode="auto">
          <a:xfrm>
            <a:off x="285750" y="2611438"/>
            <a:ext cx="3082925" cy="1187450"/>
          </a:xfrm>
          <a:prstGeom prst="rect">
            <a:avLst/>
          </a:prstGeom>
          <a:solidFill>
            <a:srgbClr val="CCFF66"/>
          </a:solidFill>
          <a:ln w="9525">
            <a:noFill/>
            <a:miter lim="800000"/>
            <a:headEnd/>
            <a:tailEnd/>
          </a:ln>
          <a:effectLst/>
        </p:spPr>
        <p:txBody>
          <a:bodyPr>
            <a:spAutoFit/>
          </a:bodyPr>
          <a:lstStyle/>
          <a:p>
            <a:r>
              <a:rPr lang="en-US" u="none"/>
              <a:t>Flash ADC (Auqiris)</a:t>
            </a:r>
          </a:p>
          <a:p>
            <a:r>
              <a:rPr lang="en-US" u="none"/>
              <a:t>8 channel: 7 Tel + NSB</a:t>
            </a:r>
          </a:p>
          <a:p>
            <a:r>
              <a:rPr lang="en-US" u="none"/>
              <a:t>1GHz sampling</a:t>
            </a:r>
          </a:p>
        </p:txBody>
      </p:sp>
      <p:pic>
        <p:nvPicPr>
          <p:cNvPr id="580615" name="Picture 7" descr="acqiris-raw"/>
          <p:cNvPicPr>
            <a:picLocks noChangeAspect="1" noChangeArrowheads="1"/>
          </p:cNvPicPr>
          <p:nvPr/>
        </p:nvPicPr>
        <p:blipFill>
          <a:blip r:embed="rId4"/>
          <a:srcRect/>
          <a:stretch>
            <a:fillRect/>
          </a:stretch>
        </p:blipFill>
        <p:spPr bwMode="auto">
          <a:xfrm>
            <a:off x="546100" y="4268788"/>
            <a:ext cx="3013075" cy="1731962"/>
          </a:xfrm>
          <a:prstGeom prst="rect">
            <a:avLst/>
          </a:prstGeom>
          <a:noFill/>
        </p:spPr>
      </p:pic>
      <p:sp>
        <p:nvSpPr>
          <p:cNvPr id="580616" name="Text Box 8"/>
          <p:cNvSpPr txBox="1">
            <a:spLocks noChangeArrowheads="1"/>
          </p:cNvSpPr>
          <p:nvPr/>
        </p:nvSpPr>
        <p:spPr bwMode="auto">
          <a:xfrm>
            <a:off x="5470525" y="5661025"/>
            <a:ext cx="2136775" cy="457200"/>
          </a:xfrm>
          <a:prstGeom prst="rect">
            <a:avLst/>
          </a:prstGeom>
          <a:solidFill>
            <a:srgbClr val="FFFFCC"/>
          </a:solidFill>
          <a:ln w="9525">
            <a:noFill/>
            <a:miter lim="800000"/>
            <a:headEnd/>
            <a:tailEnd/>
          </a:ln>
          <a:effectLst/>
        </p:spPr>
        <p:txBody>
          <a:bodyPr wrap="none">
            <a:spAutoFit/>
          </a:bodyPr>
          <a:lstStyle/>
          <a:p>
            <a:r>
              <a:rPr lang="en-US" u="none"/>
              <a:t>Telescope pulse</a:t>
            </a:r>
          </a:p>
        </p:txBody>
      </p:sp>
      <p:sp>
        <p:nvSpPr>
          <p:cNvPr id="580617" name="Text Box 9"/>
          <p:cNvSpPr txBox="1">
            <a:spLocks noChangeArrowheads="1"/>
          </p:cNvSpPr>
          <p:nvPr/>
        </p:nvSpPr>
        <p:spPr bwMode="auto">
          <a:xfrm rot="10800000">
            <a:off x="3417888" y="2239963"/>
            <a:ext cx="549275" cy="2751137"/>
          </a:xfrm>
          <a:prstGeom prst="rect">
            <a:avLst/>
          </a:prstGeom>
          <a:noFill/>
          <a:ln w="9525">
            <a:noFill/>
            <a:miter lim="800000"/>
            <a:headEnd/>
            <a:tailEnd/>
          </a:ln>
          <a:effectLst/>
        </p:spPr>
        <p:txBody>
          <a:bodyPr vert="eaVert" wrap="none">
            <a:spAutoFit/>
          </a:bodyPr>
          <a:lstStyle/>
          <a:p>
            <a:r>
              <a:rPr lang="en-US" u="none"/>
              <a:t>Sum of 7 PMT pulses</a:t>
            </a:r>
          </a:p>
        </p:txBody>
      </p:sp>
      <p:pic>
        <p:nvPicPr>
          <p:cNvPr id="580618" name="Picture 10" descr="Image071"/>
          <p:cNvPicPr>
            <a:picLocks noChangeAspect="1" noChangeArrowheads="1"/>
          </p:cNvPicPr>
          <p:nvPr/>
        </p:nvPicPr>
        <p:blipFill>
          <a:blip r:embed="rId5" cstate="print"/>
          <a:srcRect b="35910"/>
          <a:stretch>
            <a:fillRect/>
          </a:stretch>
        </p:blipFill>
        <p:spPr bwMode="auto">
          <a:xfrm>
            <a:off x="5619750" y="247650"/>
            <a:ext cx="1423988" cy="1223963"/>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2"/>
          <p:cNvSpPr>
            <a:spLocks noGrp="1"/>
          </p:cNvSpPr>
          <p:nvPr>
            <p:ph idx="4294967295"/>
          </p:nvPr>
        </p:nvSpPr>
        <p:spPr>
          <a:xfrm>
            <a:off x="0" y="1200151"/>
            <a:ext cx="4686300" cy="3543300"/>
          </a:xfrm>
          <a:solidFill>
            <a:srgbClr val="FFFFCC"/>
          </a:solidFill>
          <a:ln>
            <a:solidFill>
              <a:schemeClr val="tx1"/>
            </a:solidFill>
          </a:ln>
        </p:spPr>
        <p:txBody>
          <a:bodyPr lIns="91440" tIns="45720" rIns="91440" bIns="45720"/>
          <a:lstStyle/>
          <a:p>
            <a:pPr marL="342900" indent="-342900" defTabSz="457200" eaLnBrk="1" hangingPunct="1"/>
            <a:r>
              <a:rPr lang="en-GB" sz="2000" dirty="0" smtClean="0"/>
              <a:t>At the earth, most of the </a:t>
            </a:r>
            <a:r>
              <a:rPr lang="en-GB" sz="2000" b="1" dirty="0" smtClean="0">
                <a:solidFill>
                  <a:schemeClr val="tx1"/>
                </a:solidFill>
              </a:rPr>
              <a:t>cosmic rays</a:t>
            </a:r>
            <a:r>
              <a:rPr lang="en-GB" sz="2000" b="1" dirty="0" smtClean="0">
                <a:solidFill>
                  <a:srgbClr val="FF0066"/>
                </a:solidFill>
              </a:rPr>
              <a:t> </a:t>
            </a:r>
            <a:r>
              <a:rPr lang="en-GB" sz="2000" dirty="0" smtClean="0"/>
              <a:t>are protons: deflected by intergalactic magnetic fields (do not point back to source) .</a:t>
            </a:r>
            <a:endParaRPr lang="en-GB" sz="2000" b="1" dirty="0" smtClean="0"/>
          </a:p>
          <a:p>
            <a:pPr marL="342900" indent="-342900" defTabSz="457200" eaLnBrk="1" hangingPunct="1"/>
            <a:r>
              <a:rPr lang="en-GB" sz="2000" b="1" dirty="0" smtClean="0"/>
              <a:t>Gamma rays</a:t>
            </a:r>
            <a:r>
              <a:rPr lang="en-GB" sz="2000" dirty="0" smtClean="0"/>
              <a:t> (photons): easier to detect; propagate in a  straight line but may be absorbed en route. </a:t>
            </a:r>
          </a:p>
          <a:p>
            <a:pPr marL="342900" indent="-342900" defTabSz="457200" eaLnBrk="1" hangingPunct="1"/>
            <a:r>
              <a:rPr lang="en-GB" sz="2000" b="1" dirty="0" smtClean="0"/>
              <a:t>Neutrinos</a:t>
            </a:r>
            <a:r>
              <a:rPr lang="en-GB" sz="2000" dirty="0" smtClean="0"/>
              <a:t>: propagate in a  straight line, not absorbed but difficult to detect, need large detectors.</a:t>
            </a:r>
          </a:p>
        </p:txBody>
      </p:sp>
      <p:sp>
        <p:nvSpPr>
          <p:cNvPr id="12291" name="Titre 1"/>
          <p:cNvSpPr txBox="1">
            <a:spLocks/>
          </p:cNvSpPr>
          <p:nvPr/>
        </p:nvSpPr>
        <p:spPr bwMode="auto">
          <a:xfrm>
            <a:off x="0" y="0"/>
            <a:ext cx="9720263" cy="1146175"/>
          </a:xfrm>
          <a:prstGeom prst="rect">
            <a:avLst/>
          </a:prstGeom>
          <a:solidFill>
            <a:schemeClr val="accent1"/>
          </a:solidFill>
          <a:ln w="9525">
            <a:noFill/>
            <a:miter lim="800000"/>
            <a:headEnd/>
            <a:tailEnd/>
          </a:ln>
        </p:spPr>
        <p:txBody>
          <a:bodyPr anchor="ctr"/>
          <a:lstStyle/>
          <a:p>
            <a:pPr algn="ctr" defTabSz="457200" eaLnBrk="1" hangingPunct="1"/>
            <a:r>
              <a:rPr lang="nl-BE" sz="4400" u="none">
                <a:solidFill>
                  <a:schemeClr val="tx1"/>
                </a:solidFill>
                <a:latin typeface="Calibri" pitchFamily="34" charset="0"/>
                <a:ea typeface="MS PGothic" pitchFamily="34" charset="-128"/>
              </a:rPr>
              <a:t>Multi-messenger astronomy</a:t>
            </a:r>
            <a:endParaRPr lang="fr-FR" sz="4400" u="none">
              <a:solidFill>
                <a:schemeClr val="tx1"/>
              </a:solidFill>
              <a:latin typeface="Calibri" pitchFamily="34" charset="0"/>
              <a:ea typeface="MS PGothic" pitchFamily="34" charset="-128"/>
            </a:endParaRPr>
          </a:p>
        </p:txBody>
      </p:sp>
      <p:pic>
        <p:nvPicPr>
          <p:cNvPr id="12292" name="Image 7" descr="multi.png"/>
          <p:cNvPicPr>
            <a:picLocks noChangeAspect="1"/>
          </p:cNvPicPr>
          <p:nvPr/>
        </p:nvPicPr>
        <p:blipFill>
          <a:blip r:embed="rId2"/>
          <a:srcRect/>
          <a:stretch>
            <a:fillRect/>
          </a:stretch>
        </p:blipFill>
        <p:spPr bwMode="auto">
          <a:xfrm>
            <a:off x="4740275" y="1200151"/>
            <a:ext cx="4689475" cy="3461838"/>
          </a:xfrm>
          <a:prstGeom prst="rect">
            <a:avLst/>
          </a:prstGeom>
          <a:noFill/>
          <a:ln w="9525">
            <a:noFill/>
            <a:miter lim="800000"/>
            <a:headEnd/>
            <a:tailEnd/>
          </a:ln>
        </p:spPr>
      </p:pic>
      <p:pic>
        <p:nvPicPr>
          <p:cNvPr id="5" name="Picture 8" descr="Sin título-1 copia"/>
          <p:cNvPicPr>
            <a:picLocks noChangeAspect="1" noChangeArrowheads="1"/>
          </p:cNvPicPr>
          <p:nvPr/>
        </p:nvPicPr>
        <p:blipFill>
          <a:blip r:embed="rId3">
            <a:lum bright="-10000" contrast="30000"/>
          </a:blip>
          <a:srcRect/>
          <a:stretch>
            <a:fillRect/>
          </a:stretch>
        </p:blipFill>
        <p:spPr bwMode="auto">
          <a:xfrm>
            <a:off x="447676" y="4735512"/>
            <a:ext cx="8567737" cy="1744663"/>
          </a:xfrm>
          <a:prstGeom prst="rect">
            <a:avLst/>
          </a:prstGeom>
          <a:noFill/>
          <a:ln w="9525">
            <a:noFill/>
            <a:miter lim="800000"/>
            <a:headEnd/>
            <a:tailEnd/>
          </a:ln>
        </p:spPr>
      </p:pic>
      <p:pic>
        <p:nvPicPr>
          <p:cNvPr id="6" name="Picture 9" descr="g3_l"/>
          <p:cNvPicPr>
            <a:picLocks noChangeAspect="1" noChangeArrowheads="1"/>
          </p:cNvPicPr>
          <p:nvPr/>
        </p:nvPicPr>
        <p:blipFill>
          <a:blip r:embed="rId4"/>
          <a:srcRect/>
          <a:stretch>
            <a:fillRect/>
          </a:stretch>
        </p:blipFill>
        <p:spPr bwMode="auto">
          <a:xfrm>
            <a:off x="1008063" y="4910137"/>
            <a:ext cx="2184400" cy="1570038"/>
          </a:xfrm>
          <a:prstGeom prst="rect">
            <a:avLst/>
          </a:prstGeom>
          <a:noFill/>
          <a:ln w="9525">
            <a:noFill/>
            <a:miter lim="800000"/>
            <a:headEnd/>
            <a:tailEnd/>
          </a:ln>
        </p:spPr>
      </p:pic>
      <p:pic>
        <p:nvPicPr>
          <p:cNvPr id="7" name="Picture 10" descr="CAIF0XM7"/>
          <p:cNvPicPr>
            <a:picLocks noChangeAspect="1" noChangeArrowheads="1"/>
          </p:cNvPicPr>
          <p:nvPr/>
        </p:nvPicPr>
        <p:blipFill>
          <a:blip r:embed="rId5"/>
          <a:srcRect/>
          <a:stretch>
            <a:fillRect/>
          </a:stretch>
        </p:blipFill>
        <p:spPr bwMode="auto">
          <a:xfrm>
            <a:off x="7523163" y="5218113"/>
            <a:ext cx="1328737" cy="930275"/>
          </a:xfrm>
          <a:prstGeom prst="rect">
            <a:avLst/>
          </a:prstGeom>
          <a:noFill/>
          <a:ln w="9525">
            <a:noFill/>
            <a:miter lim="800000"/>
            <a:headEnd/>
            <a:tailEnd/>
          </a:ln>
        </p:spPr>
      </p:pic>
      <p:sp>
        <p:nvSpPr>
          <p:cNvPr id="8" name="Line 12"/>
          <p:cNvSpPr>
            <a:spLocks noChangeShapeType="1"/>
          </p:cNvSpPr>
          <p:nvPr/>
        </p:nvSpPr>
        <p:spPr bwMode="auto">
          <a:xfrm flipV="1">
            <a:off x="2700338" y="5475288"/>
            <a:ext cx="3121025" cy="1587"/>
          </a:xfrm>
          <a:prstGeom prst="line">
            <a:avLst/>
          </a:prstGeom>
          <a:noFill/>
          <a:ln w="28575">
            <a:solidFill>
              <a:srgbClr val="FFFF00"/>
            </a:solidFill>
            <a:round/>
            <a:headEnd/>
            <a:tailEnd type="stealth" w="lg" len="lg"/>
          </a:ln>
        </p:spPr>
        <p:txBody>
          <a:bodyPr>
            <a:spAutoFit/>
          </a:bodyPr>
          <a:lstStyle/>
          <a:p>
            <a:endParaRPr lang="en-US"/>
          </a:p>
        </p:txBody>
      </p:sp>
      <p:sp>
        <p:nvSpPr>
          <p:cNvPr id="9" name="Line 13"/>
          <p:cNvSpPr>
            <a:spLocks noChangeShapeType="1"/>
          </p:cNvSpPr>
          <p:nvPr/>
        </p:nvSpPr>
        <p:spPr bwMode="auto">
          <a:xfrm flipV="1">
            <a:off x="2643188" y="5738813"/>
            <a:ext cx="5156200" cy="1587"/>
          </a:xfrm>
          <a:prstGeom prst="line">
            <a:avLst/>
          </a:prstGeom>
          <a:noFill/>
          <a:ln w="28575">
            <a:solidFill>
              <a:srgbClr val="FF0000"/>
            </a:solidFill>
            <a:prstDash val="lgDash"/>
            <a:round/>
            <a:headEnd/>
            <a:tailEnd type="stealth" w="lg" len="lg"/>
          </a:ln>
        </p:spPr>
        <p:txBody>
          <a:bodyPr>
            <a:spAutoFit/>
          </a:bodyPr>
          <a:lstStyle/>
          <a:p>
            <a:endParaRPr lang="en-US"/>
          </a:p>
        </p:txBody>
      </p:sp>
      <p:sp>
        <p:nvSpPr>
          <p:cNvPr id="10" name="Freeform 15"/>
          <p:cNvSpPr>
            <a:spLocks/>
          </p:cNvSpPr>
          <p:nvPr/>
        </p:nvSpPr>
        <p:spPr bwMode="auto">
          <a:xfrm rot="10800000">
            <a:off x="2740025" y="5918200"/>
            <a:ext cx="5449888" cy="274638"/>
          </a:xfrm>
          <a:custGeom>
            <a:avLst/>
            <a:gdLst>
              <a:gd name="T0" fmla="*/ 0 w 3544"/>
              <a:gd name="T1" fmla="*/ 468 h 619"/>
              <a:gd name="T2" fmla="*/ 510 w 3544"/>
              <a:gd name="T3" fmla="*/ 14 h 619"/>
              <a:gd name="T4" fmla="*/ 1588 w 3544"/>
              <a:gd name="T5" fmla="*/ 553 h 619"/>
              <a:gd name="T6" fmla="*/ 2126 w 3544"/>
              <a:gd name="T7" fmla="*/ 411 h 619"/>
              <a:gd name="T8" fmla="*/ 2665 w 3544"/>
              <a:gd name="T9" fmla="*/ 581 h 619"/>
              <a:gd name="T10" fmla="*/ 3260 w 3544"/>
              <a:gd name="T11" fmla="*/ 383 h 619"/>
              <a:gd name="T12" fmla="*/ 3374 w 3544"/>
              <a:gd name="T13" fmla="*/ 326 h 619"/>
              <a:gd name="T14" fmla="*/ 3544 w 3544"/>
              <a:gd name="T15" fmla="*/ 241 h 619"/>
              <a:gd name="T16" fmla="*/ 0 60000 65536"/>
              <a:gd name="T17" fmla="*/ 0 60000 65536"/>
              <a:gd name="T18" fmla="*/ 0 60000 65536"/>
              <a:gd name="T19" fmla="*/ 0 60000 65536"/>
              <a:gd name="T20" fmla="*/ 0 60000 65536"/>
              <a:gd name="T21" fmla="*/ 0 60000 65536"/>
              <a:gd name="T22" fmla="*/ 0 60000 65536"/>
              <a:gd name="T23" fmla="*/ 0 60000 65536"/>
              <a:gd name="T24" fmla="*/ 0 w 3544"/>
              <a:gd name="T25" fmla="*/ 0 h 619"/>
              <a:gd name="T26" fmla="*/ 3544 w 3544"/>
              <a:gd name="T27" fmla="*/ 619 h 6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4" h="619">
                <a:moveTo>
                  <a:pt x="0" y="468"/>
                </a:moveTo>
                <a:cubicBezTo>
                  <a:pt x="122" y="234"/>
                  <a:pt x="245" y="0"/>
                  <a:pt x="510" y="14"/>
                </a:cubicBezTo>
                <a:cubicBezTo>
                  <a:pt x="775" y="28"/>
                  <a:pt x="1319" y="487"/>
                  <a:pt x="1588" y="553"/>
                </a:cubicBezTo>
                <a:cubicBezTo>
                  <a:pt x="1857" y="619"/>
                  <a:pt x="1947" y="406"/>
                  <a:pt x="2126" y="411"/>
                </a:cubicBezTo>
                <a:cubicBezTo>
                  <a:pt x="2305" y="416"/>
                  <a:pt x="2476" y="586"/>
                  <a:pt x="2665" y="581"/>
                </a:cubicBezTo>
                <a:cubicBezTo>
                  <a:pt x="2854" y="576"/>
                  <a:pt x="3142" y="426"/>
                  <a:pt x="3260" y="383"/>
                </a:cubicBezTo>
                <a:cubicBezTo>
                  <a:pt x="3378" y="340"/>
                  <a:pt x="3327" y="350"/>
                  <a:pt x="3374" y="326"/>
                </a:cubicBezTo>
                <a:cubicBezTo>
                  <a:pt x="3421" y="302"/>
                  <a:pt x="3482" y="271"/>
                  <a:pt x="3544" y="241"/>
                </a:cubicBezTo>
              </a:path>
            </a:pathLst>
          </a:custGeom>
          <a:noFill/>
          <a:ln w="19050">
            <a:solidFill>
              <a:srgbClr val="FF9900"/>
            </a:solidFill>
            <a:round/>
            <a:headEnd type="stealth" w="lg" len="lg"/>
            <a:tailEnd/>
          </a:ln>
        </p:spPr>
        <p:txBody>
          <a:bodyPr>
            <a:spAutoFit/>
          </a:bodyPr>
          <a:lstStyle/>
          <a:p>
            <a:endParaRPr lang="en-US"/>
          </a:p>
        </p:txBody>
      </p:sp>
      <p:sp>
        <p:nvSpPr>
          <p:cNvPr id="13" name="Text Box 11"/>
          <p:cNvSpPr txBox="1">
            <a:spLocks noChangeArrowheads="1"/>
          </p:cNvSpPr>
          <p:nvPr/>
        </p:nvSpPr>
        <p:spPr bwMode="auto">
          <a:xfrm>
            <a:off x="4124325" y="5035550"/>
            <a:ext cx="309563" cy="457200"/>
          </a:xfrm>
          <a:prstGeom prst="rect">
            <a:avLst/>
          </a:prstGeom>
          <a:noFill/>
          <a:ln w="9525" algn="ctr">
            <a:noFill/>
            <a:miter lim="800000"/>
            <a:headEnd/>
            <a:tailEnd/>
          </a:ln>
        </p:spPr>
        <p:txBody>
          <a:bodyPr wrap="none">
            <a:spAutoFit/>
          </a:bodyPr>
          <a:lstStyle/>
          <a:p>
            <a:pPr algn="ctr"/>
            <a:r>
              <a:rPr lang="en-US" sz="2400" b="1" u="none" dirty="0">
                <a:solidFill>
                  <a:srgbClr val="FFFF00"/>
                </a:solidFill>
                <a:latin typeface="Century Gothic" pitchFamily="34" charset="0"/>
                <a:sym typeface="Symbol" pitchFamily="18" charset="2"/>
              </a:rPr>
              <a:t></a:t>
            </a:r>
          </a:p>
        </p:txBody>
      </p:sp>
      <p:sp>
        <p:nvSpPr>
          <p:cNvPr id="14" name="Rectangle 14"/>
          <p:cNvSpPr>
            <a:spLocks noChangeArrowheads="1"/>
          </p:cNvSpPr>
          <p:nvPr/>
        </p:nvSpPr>
        <p:spPr bwMode="auto">
          <a:xfrm>
            <a:off x="6645275" y="5327650"/>
            <a:ext cx="315913" cy="396875"/>
          </a:xfrm>
          <a:prstGeom prst="rect">
            <a:avLst/>
          </a:prstGeom>
          <a:noFill/>
          <a:ln w="9525">
            <a:noFill/>
            <a:miter lim="800000"/>
            <a:headEnd/>
            <a:tailEnd/>
          </a:ln>
        </p:spPr>
        <p:txBody>
          <a:bodyPr wrap="none">
            <a:spAutoFit/>
          </a:bodyPr>
          <a:lstStyle/>
          <a:p>
            <a:r>
              <a:rPr lang="en-US" b="1" u="none" dirty="0">
                <a:solidFill>
                  <a:srgbClr val="FF0000"/>
                </a:solidFill>
                <a:sym typeface="Symbol" pitchFamily="18" charset="2"/>
              </a:rPr>
              <a:t></a:t>
            </a:r>
          </a:p>
        </p:txBody>
      </p:sp>
      <p:sp>
        <p:nvSpPr>
          <p:cNvPr id="15" name="Text Box 16"/>
          <p:cNvSpPr txBox="1">
            <a:spLocks noChangeArrowheads="1"/>
          </p:cNvSpPr>
          <p:nvPr/>
        </p:nvSpPr>
        <p:spPr bwMode="auto">
          <a:xfrm>
            <a:off x="3905250" y="6022975"/>
            <a:ext cx="238125" cy="457200"/>
          </a:xfrm>
          <a:prstGeom prst="rect">
            <a:avLst/>
          </a:prstGeom>
          <a:noFill/>
          <a:ln w="9525" algn="ctr">
            <a:noFill/>
            <a:miter lim="800000"/>
            <a:headEnd/>
            <a:tailEnd/>
          </a:ln>
        </p:spPr>
        <p:txBody>
          <a:bodyPr>
            <a:spAutoFit/>
          </a:bodyPr>
          <a:lstStyle/>
          <a:p>
            <a:pPr algn="ctr"/>
            <a:r>
              <a:rPr lang="en-US" sz="2400" b="1" u="none" dirty="0">
                <a:solidFill>
                  <a:srgbClr val="FF9900"/>
                </a:solidFill>
                <a:latin typeface="Century Gothic" pitchFamily="34" charset="0"/>
              </a:rPr>
              <a:t>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ppt_w/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ext Box 2"/>
          <p:cNvSpPr txBox="1">
            <a:spLocks noChangeArrowheads="1"/>
          </p:cNvSpPr>
          <p:nvPr/>
        </p:nvSpPr>
        <p:spPr bwMode="auto">
          <a:xfrm>
            <a:off x="1809750" y="0"/>
            <a:ext cx="5246688" cy="441325"/>
          </a:xfrm>
          <a:prstGeom prst="rect">
            <a:avLst/>
          </a:prstGeom>
          <a:noFill/>
          <a:ln w="9525">
            <a:noFill/>
            <a:miter lim="800000"/>
            <a:headEnd/>
            <a:tailEnd/>
          </a:ln>
        </p:spPr>
        <p:txBody>
          <a:bodyPr wrap="none" lIns="0" tIns="0" rIns="0" bIns="0">
            <a:spAutoFit/>
          </a:bodyPr>
          <a:lstStyle/>
          <a:p>
            <a:pPr defTabSz="838200" eaLnBrk="1">
              <a:buClr>
                <a:srgbClr val="000000"/>
              </a:buClr>
              <a:buSzPct val="45000"/>
              <a:buFont typeface="StarSymbol" charset="0"/>
              <a:buNone/>
              <a:tabLst>
                <a:tab pos="665163" algn="l"/>
                <a:tab pos="1328738" algn="l"/>
                <a:tab pos="1993900" algn="l"/>
                <a:tab pos="2659063" algn="l"/>
                <a:tab pos="3324225" algn="l"/>
                <a:tab pos="3987800" algn="l"/>
                <a:tab pos="4651375" algn="l"/>
              </a:tabLst>
            </a:pPr>
            <a:r>
              <a:rPr lang="en-GB" sz="2900" b="1" i="1" u="none">
                <a:solidFill>
                  <a:srgbClr val="B84700"/>
                </a:solidFill>
                <a:latin typeface="Nimbus Roman No9 L" pitchFamily="16" charset="0"/>
              </a:rPr>
              <a:t>Expected Performance of HAGAR</a:t>
            </a:r>
          </a:p>
        </p:txBody>
      </p:sp>
      <p:sp>
        <p:nvSpPr>
          <p:cNvPr id="348163" name="Text Box 3"/>
          <p:cNvSpPr txBox="1">
            <a:spLocks noChangeArrowheads="1"/>
          </p:cNvSpPr>
          <p:nvPr/>
        </p:nvSpPr>
        <p:spPr bwMode="auto">
          <a:xfrm rot="10828132" flipV="1">
            <a:off x="457200" y="819150"/>
            <a:ext cx="8953500" cy="1158875"/>
          </a:xfrm>
          <a:prstGeom prst="rect">
            <a:avLst/>
          </a:prstGeom>
          <a:noFill/>
          <a:ln w="9525">
            <a:noFill/>
            <a:miter lim="800000"/>
            <a:headEnd/>
            <a:tailEnd/>
          </a:ln>
        </p:spPr>
        <p:txBody>
          <a:bodyPr lIns="0" tIns="0" rIns="0" bIns="0">
            <a:spAutoFit/>
          </a:bodyPr>
          <a:lstStyle/>
          <a:p>
            <a:pPr defTabSz="838200" eaLnBrk="1">
              <a:buClr>
                <a:srgbClr val="000000"/>
              </a:buClr>
              <a:buSzPct val="105000"/>
              <a:buFont typeface="Wingdings" pitchFamily="2" charset="2"/>
              <a:buChar char="Ø"/>
              <a:tabLst>
                <a:tab pos="665163" algn="l"/>
                <a:tab pos="1328738" algn="l"/>
                <a:tab pos="1993900" algn="l"/>
                <a:tab pos="2659063" algn="l"/>
                <a:tab pos="3324225" algn="l"/>
                <a:tab pos="3987800" algn="l"/>
                <a:tab pos="4651375" algn="l"/>
                <a:tab pos="5318125" algn="l"/>
                <a:tab pos="5983288" algn="l"/>
                <a:tab pos="6646863" algn="l"/>
                <a:tab pos="7310438" algn="l"/>
              </a:tabLst>
            </a:pPr>
            <a:r>
              <a:rPr lang="en-GB" sz="2600" b="1" u="none">
                <a:solidFill>
                  <a:schemeClr val="tx1"/>
                </a:solidFill>
                <a:latin typeface="Nimbus Roman No9 L" pitchFamily="16" charset="0"/>
              </a:rPr>
              <a:t>Simulations of extensive air showers using CORSIKA</a:t>
            </a:r>
          </a:p>
          <a:p>
            <a:pPr defTabSz="838200" eaLnBrk="1">
              <a:buClr>
                <a:srgbClr val="000000"/>
              </a:buClr>
              <a:buSzPct val="105000"/>
              <a:buFont typeface="Wingdings" pitchFamily="2" charset="2"/>
              <a:buNone/>
              <a:tabLst>
                <a:tab pos="665163" algn="l"/>
                <a:tab pos="1328738" algn="l"/>
                <a:tab pos="1993900" algn="l"/>
                <a:tab pos="2659063" algn="l"/>
                <a:tab pos="3324225" algn="l"/>
                <a:tab pos="3987800" algn="l"/>
                <a:tab pos="4651375" algn="l"/>
                <a:tab pos="5318125" algn="l"/>
                <a:tab pos="5983288" algn="l"/>
                <a:tab pos="6646863" algn="l"/>
                <a:tab pos="7310438" algn="l"/>
              </a:tabLst>
            </a:pPr>
            <a:endParaRPr lang="en-GB" sz="2600" b="1" u="none">
              <a:solidFill>
                <a:schemeClr val="tx1"/>
              </a:solidFill>
              <a:latin typeface="Nimbus Roman No9 L" pitchFamily="16" charset="0"/>
            </a:endParaRPr>
          </a:p>
          <a:p>
            <a:pPr defTabSz="838200" eaLnBrk="1">
              <a:buClr>
                <a:srgbClr val="000000"/>
              </a:buClr>
              <a:buSzPct val="105000"/>
              <a:buFont typeface="Wingdings" pitchFamily="2" charset="2"/>
              <a:buChar char="Ø"/>
              <a:tabLst>
                <a:tab pos="665163" algn="l"/>
                <a:tab pos="1328738" algn="l"/>
                <a:tab pos="1993900" algn="l"/>
                <a:tab pos="2659063" algn="l"/>
                <a:tab pos="3324225" algn="l"/>
                <a:tab pos="3987800" algn="l"/>
                <a:tab pos="4651375" algn="l"/>
                <a:tab pos="5318125" algn="l"/>
                <a:tab pos="5983288" algn="l"/>
                <a:tab pos="6646863" algn="l"/>
                <a:tab pos="7310438" algn="l"/>
              </a:tabLst>
            </a:pPr>
            <a:r>
              <a:rPr lang="en-GB" b="1" i="1" u="none">
                <a:solidFill>
                  <a:schemeClr val="tx1"/>
                </a:solidFill>
              </a:rPr>
              <a:t>Detector Simulation: </a:t>
            </a:r>
            <a:r>
              <a:rPr lang="en-GB" b="1" u="none">
                <a:solidFill>
                  <a:srgbClr val="004A4A"/>
                </a:solidFill>
              </a:rPr>
              <a:t>Site and instrument related parameters</a:t>
            </a:r>
          </a:p>
        </p:txBody>
      </p:sp>
      <p:pic>
        <p:nvPicPr>
          <p:cNvPr id="348164" name="Picture 4"/>
          <p:cNvPicPr>
            <a:picLocks noChangeAspect="1" noChangeArrowheads="1"/>
          </p:cNvPicPr>
          <p:nvPr/>
        </p:nvPicPr>
        <p:blipFill>
          <a:blip r:embed="rId3"/>
          <a:srcRect t="15091"/>
          <a:stretch>
            <a:fillRect/>
          </a:stretch>
        </p:blipFill>
        <p:spPr bwMode="auto">
          <a:xfrm>
            <a:off x="0" y="2511425"/>
            <a:ext cx="1562100" cy="2679700"/>
          </a:xfrm>
          <a:prstGeom prst="rect">
            <a:avLst/>
          </a:prstGeom>
          <a:noFill/>
        </p:spPr>
      </p:pic>
      <p:pic>
        <p:nvPicPr>
          <p:cNvPr id="348165" name="Picture 5"/>
          <p:cNvPicPr>
            <a:picLocks noChangeAspect="1" noChangeArrowheads="1"/>
          </p:cNvPicPr>
          <p:nvPr/>
        </p:nvPicPr>
        <p:blipFill>
          <a:blip r:embed="rId4"/>
          <a:srcRect t="18225"/>
          <a:stretch>
            <a:fillRect/>
          </a:stretch>
        </p:blipFill>
        <p:spPr bwMode="auto">
          <a:xfrm>
            <a:off x="7116763" y="2120900"/>
            <a:ext cx="2603500" cy="4359275"/>
          </a:xfrm>
          <a:prstGeom prst="rect">
            <a:avLst/>
          </a:prstGeom>
          <a:noFill/>
        </p:spPr>
      </p:pic>
      <p:sp>
        <p:nvSpPr>
          <p:cNvPr id="348174" name="Text Box 14"/>
          <p:cNvSpPr txBox="1">
            <a:spLocks noChangeArrowheads="1"/>
          </p:cNvSpPr>
          <p:nvPr/>
        </p:nvSpPr>
        <p:spPr bwMode="auto">
          <a:xfrm>
            <a:off x="1328738" y="2422525"/>
            <a:ext cx="6981825" cy="2647950"/>
          </a:xfrm>
          <a:prstGeom prst="rect">
            <a:avLst/>
          </a:prstGeom>
          <a:noFill/>
          <a:ln w="9525">
            <a:noFill/>
            <a:miter lim="800000"/>
            <a:headEnd/>
            <a:tailEnd/>
          </a:ln>
        </p:spPr>
        <p:txBody>
          <a:bodyPr lIns="0" tIns="0" rIns="0" bIns="0">
            <a:spAutoFit/>
          </a:bodyPr>
          <a:lstStyle/>
          <a:p>
            <a:pPr defTabSz="838200" eaLnBrk="1">
              <a:buClr>
                <a:srgbClr val="000000"/>
              </a:buClr>
              <a:buSzPct val="40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200" u="none">
                <a:solidFill>
                  <a:schemeClr val="tx1"/>
                </a:solidFill>
                <a:latin typeface="Nimbus Roman No9 L" pitchFamily="16" charset="0"/>
              </a:rPr>
              <a:t> </a:t>
            </a:r>
            <a:r>
              <a:rPr lang="en-GB" sz="2900" u="none">
                <a:solidFill>
                  <a:srgbClr val="0000FF"/>
                </a:solidFill>
                <a:latin typeface="Nimbus Roman No9 L" pitchFamily="16" charset="0"/>
              </a:rPr>
              <a:t>Atmospheric attenuation of Cerenkov photons</a:t>
            </a:r>
          </a:p>
          <a:p>
            <a:pPr defTabSz="838200" eaLnBrk="1">
              <a:buClr>
                <a:srgbClr val="000000"/>
              </a:buClr>
              <a:buSzPct val="34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900" u="none">
                <a:solidFill>
                  <a:srgbClr val="0000FF"/>
                </a:solidFill>
                <a:latin typeface="Nimbus Roman No9 L" pitchFamily="16" charset="0"/>
              </a:rPr>
              <a:t> Reflectivity of mirrors</a:t>
            </a:r>
          </a:p>
          <a:p>
            <a:pPr defTabSz="838200" eaLnBrk="1">
              <a:buClr>
                <a:srgbClr val="000000"/>
              </a:buClr>
              <a:buSzPct val="34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900" u="none">
                <a:solidFill>
                  <a:srgbClr val="0000FF"/>
                </a:solidFill>
                <a:latin typeface="Nimbus Roman No9 L" pitchFamily="16" charset="0"/>
              </a:rPr>
              <a:t> Phototube response</a:t>
            </a:r>
          </a:p>
          <a:p>
            <a:pPr defTabSz="838200" eaLnBrk="1">
              <a:buClr>
                <a:srgbClr val="000000"/>
              </a:buClr>
              <a:buSzPct val="34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900" u="none">
                <a:solidFill>
                  <a:srgbClr val="0000FF"/>
                </a:solidFill>
                <a:latin typeface="Nimbus Roman No9 L" pitchFamily="16" charset="0"/>
              </a:rPr>
              <a:t> Attenuation of pulse in coaxial cables</a:t>
            </a:r>
          </a:p>
          <a:p>
            <a:pPr defTabSz="838200" eaLnBrk="1">
              <a:buClr>
                <a:srgbClr val="000000"/>
              </a:buClr>
              <a:buSzPct val="34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900" u="none">
                <a:solidFill>
                  <a:srgbClr val="0000FF"/>
                </a:solidFill>
                <a:latin typeface="Nimbus Roman No9 L" pitchFamily="16" charset="0"/>
              </a:rPr>
              <a:t> Discriminator thresholds</a:t>
            </a:r>
          </a:p>
          <a:p>
            <a:pPr defTabSz="838200" eaLnBrk="1">
              <a:buClr>
                <a:srgbClr val="000000"/>
              </a:buClr>
              <a:buSzPct val="34000"/>
              <a:buFont typeface="Times New Roman" pitchFamily="18" charset="0"/>
              <a:buBlip>
                <a:blip r:embed="rId5"/>
              </a:buBlip>
              <a:tabLst>
                <a:tab pos="665163" algn="l"/>
                <a:tab pos="1328738" algn="l"/>
                <a:tab pos="1993900" algn="l"/>
                <a:tab pos="2659063" algn="l"/>
                <a:tab pos="3324225" algn="l"/>
                <a:tab pos="3987800" algn="l"/>
                <a:tab pos="4651375" algn="l"/>
                <a:tab pos="5318125" algn="l"/>
                <a:tab pos="5983288" algn="l"/>
              </a:tabLst>
            </a:pPr>
            <a:r>
              <a:rPr lang="en-GB" sz="2900" u="none">
                <a:solidFill>
                  <a:srgbClr val="0000FF"/>
                </a:solidFill>
                <a:latin typeface="Nimbus Roman No9 L" pitchFamily="16" charset="0"/>
              </a:rPr>
              <a:t> Trigger generation criteria</a:t>
            </a:r>
          </a:p>
        </p:txBody>
      </p:sp>
      <p:sp>
        <p:nvSpPr>
          <p:cNvPr id="348176" name="Text Box 16"/>
          <p:cNvSpPr txBox="1">
            <a:spLocks noChangeArrowheads="1"/>
          </p:cNvSpPr>
          <p:nvPr/>
        </p:nvSpPr>
        <p:spPr bwMode="auto">
          <a:xfrm>
            <a:off x="1222375" y="5832475"/>
            <a:ext cx="3476625" cy="457200"/>
          </a:xfrm>
          <a:prstGeom prst="rect">
            <a:avLst/>
          </a:prstGeom>
          <a:solidFill>
            <a:srgbClr val="FFFFCC"/>
          </a:solidFill>
          <a:ln w="9525">
            <a:noFill/>
            <a:miter lim="800000"/>
            <a:headEnd/>
            <a:tailEnd/>
          </a:ln>
          <a:effectLst/>
        </p:spPr>
        <p:txBody>
          <a:bodyPr wrap="none">
            <a:spAutoFit/>
          </a:bodyPr>
          <a:lstStyle/>
          <a:p>
            <a:r>
              <a:rPr lang="en-US" u="none"/>
              <a:t>Collection area ~ 4x10</a:t>
            </a:r>
            <a:r>
              <a:rPr lang="en-US" u="none" baseline="30000"/>
              <a:t>4</a:t>
            </a:r>
            <a:r>
              <a:rPr lang="en-US" u="none"/>
              <a:t> m</a:t>
            </a:r>
            <a:r>
              <a:rPr lang="en-US" u="none" baseline="30000"/>
              <a:t>2</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Text Box 2"/>
          <p:cNvSpPr txBox="1">
            <a:spLocks noChangeArrowheads="1"/>
          </p:cNvSpPr>
          <p:nvPr/>
        </p:nvSpPr>
        <p:spPr bwMode="auto">
          <a:xfrm>
            <a:off x="4373563" y="3024188"/>
            <a:ext cx="195262" cy="346075"/>
          </a:xfrm>
          <a:prstGeom prst="rect">
            <a:avLst/>
          </a:prstGeom>
          <a:noFill/>
          <a:ln w="9525">
            <a:noFill/>
            <a:round/>
            <a:headEnd/>
            <a:tailEnd/>
          </a:ln>
          <a:effectLst/>
        </p:spPr>
        <p:txBody>
          <a:bodyPr wrap="none" anchor="ctr"/>
          <a:lstStyle/>
          <a:p>
            <a:endParaRPr lang="en-US"/>
          </a:p>
        </p:txBody>
      </p:sp>
      <p:pic>
        <p:nvPicPr>
          <p:cNvPr id="551939" name="Picture 3"/>
          <p:cNvPicPr>
            <a:picLocks noChangeAspect="1" noChangeArrowheads="1"/>
          </p:cNvPicPr>
          <p:nvPr/>
        </p:nvPicPr>
        <p:blipFill>
          <a:blip r:embed="rId3"/>
          <a:srcRect/>
          <a:stretch>
            <a:fillRect/>
          </a:stretch>
        </p:blipFill>
        <p:spPr bwMode="auto">
          <a:xfrm>
            <a:off x="1041400" y="1279525"/>
            <a:ext cx="7462838" cy="4738688"/>
          </a:xfrm>
          <a:prstGeom prst="rect">
            <a:avLst/>
          </a:prstGeom>
          <a:noFill/>
          <a:ln w="9525">
            <a:solidFill>
              <a:schemeClr val="tx1"/>
            </a:solidFill>
            <a:round/>
            <a:headEnd/>
            <a:tailEnd/>
          </a:ln>
          <a:effectLst/>
        </p:spPr>
      </p:pic>
      <p:sp>
        <p:nvSpPr>
          <p:cNvPr id="551940" name="Text Box 4"/>
          <p:cNvSpPr txBox="1">
            <a:spLocks noChangeArrowheads="1"/>
          </p:cNvSpPr>
          <p:nvPr/>
        </p:nvSpPr>
        <p:spPr bwMode="auto">
          <a:xfrm>
            <a:off x="1893888" y="261938"/>
            <a:ext cx="1547812" cy="466725"/>
          </a:xfrm>
          <a:prstGeom prst="rect">
            <a:avLst/>
          </a:prstGeom>
          <a:solidFill>
            <a:schemeClr val="accent1"/>
          </a:solidFill>
          <a:ln w="9525">
            <a:solidFill>
              <a:schemeClr val="accent1"/>
            </a:solidFill>
            <a:miter lim="800000"/>
            <a:headEnd/>
            <a:tailEnd/>
          </a:ln>
          <a:effectLst/>
        </p:spPr>
        <p:txBody>
          <a:bodyPr wrap="none">
            <a:spAutoFit/>
          </a:bodyPr>
          <a:lstStyle/>
          <a:p>
            <a:r>
              <a:rPr lang="en-US" b="1"/>
              <a:t>Sensitivity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descr="Space"/>
          <p:cNvPicPr>
            <a:picLocks noChangeAspect="1" noChangeArrowheads="1"/>
          </p:cNvPicPr>
          <p:nvPr/>
        </p:nvPicPr>
        <p:blipFill>
          <a:blip r:embed="rId2"/>
          <a:srcRect/>
          <a:stretch>
            <a:fillRect/>
          </a:stretch>
        </p:blipFill>
        <p:spPr bwMode="auto">
          <a:xfrm>
            <a:off x="0" y="0"/>
            <a:ext cx="9720263" cy="3778250"/>
          </a:xfrm>
          <a:prstGeom prst="rect">
            <a:avLst/>
          </a:prstGeom>
          <a:noFill/>
        </p:spPr>
      </p:pic>
      <p:pic>
        <p:nvPicPr>
          <p:cNvPr id="536579" name="Picture 3" descr="page8"/>
          <p:cNvPicPr>
            <a:picLocks noChangeAspect="1" noChangeArrowheads="1"/>
          </p:cNvPicPr>
          <p:nvPr/>
        </p:nvPicPr>
        <p:blipFill>
          <a:blip r:embed="rId3"/>
          <a:srcRect l="16519" t="12224" r="13261" b="72285"/>
          <a:stretch>
            <a:fillRect/>
          </a:stretch>
        </p:blipFill>
        <p:spPr bwMode="auto">
          <a:xfrm>
            <a:off x="3863975" y="3684588"/>
            <a:ext cx="5303838" cy="1655762"/>
          </a:xfrm>
          <a:prstGeom prst="rect">
            <a:avLst/>
          </a:prstGeom>
          <a:noFill/>
          <a:ln w="9525">
            <a:solidFill>
              <a:schemeClr val="tx1"/>
            </a:solidFill>
            <a:miter lim="800000"/>
            <a:headEnd/>
            <a:tailEnd/>
          </a:ln>
        </p:spPr>
      </p:pic>
      <p:sp>
        <p:nvSpPr>
          <p:cNvPr id="536580" name="Text Box 4"/>
          <p:cNvSpPr txBox="1">
            <a:spLocks noChangeArrowheads="1"/>
          </p:cNvSpPr>
          <p:nvPr/>
        </p:nvSpPr>
        <p:spPr bwMode="auto">
          <a:xfrm>
            <a:off x="2055813" y="5641975"/>
            <a:ext cx="5133975" cy="457200"/>
          </a:xfrm>
          <a:prstGeom prst="rect">
            <a:avLst/>
          </a:prstGeom>
          <a:solidFill>
            <a:schemeClr val="accent1"/>
          </a:solidFill>
          <a:ln w="9525">
            <a:noFill/>
            <a:miter lim="800000"/>
            <a:headEnd/>
            <a:tailEnd/>
          </a:ln>
          <a:effectLst/>
        </p:spPr>
        <p:txBody>
          <a:bodyPr wrap="none">
            <a:spAutoFit/>
          </a:bodyPr>
          <a:lstStyle/>
          <a:p>
            <a:r>
              <a:rPr lang="en-US" i="1" u="none"/>
              <a:t>Angular Resolution= 0.23 </a:t>
            </a:r>
            <a:r>
              <a:rPr lang="en-US" i="1" u="none">
                <a:cs typeface="Times New Roman" pitchFamily="18" charset="0"/>
              </a:rPr>
              <a:t>± 0</a:t>
            </a:r>
            <a:r>
              <a:rPr lang="en-US" i="1" u="none"/>
              <a:t>.09 degree</a:t>
            </a:r>
          </a:p>
        </p:txBody>
      </p:sp>
      <p:sp>
        <p:nvSpPr>
          <p:cNvPr id="536582" name="Oval 6"/>
          <p:cNvSpPr>
            <a:spLocks noChangeArrowheads="1"/>
          </p:cNvSpPr>
          <p:nvPr/>
        </p:nvSpPr>
        <p:spPr bwMode="auto">
          <a:xfrm>
            <a:off x="723900" y="3886200"/>
            <a:ext cx="2990850" cy="1581150"/>
          </a:xfrm>
          <a:prstGeom prst="ellipse">
            <a:avLst/>
          </a:prstGeom>
          <a:solidFill>
            <a:srgbClr val="00B8FF"/>
          </a:solidFill>
          <a:ln w="9525">
            <a:solidFill>
              <a:schemeClr val="tx1"/>
            </a:solidFill>
            <a:round/>
            <a:headEnd/>
            <a:tailEnd/>
          </a:ln>
          <a:effectLst/>
        </p:spPr>
        <p:txBody>
          <a:bodyPr wrap="none" anchor="ctr"/>
          <a:lstStyle/>
          <a:p>
            <a:pPr algn="ctr"/>
            <a:r>
              <a:rPr lang="en-US" u="none"/>
              <a:t>Shower front is fitted</a:t>
            </a:r>
          </a:p>
          <a:p>
            <a:pPr algn="ctr"/>
            <a:r>
              <a:rPr lang="en-US" u="none"/>
              <a:t>to plane front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ONF"/>
          <p:cNvPicPr>
            <a:picLocks noChangeAspect="1" noChangeArrowheads="1"/>
          </p:cNvPicPr>
          <p:nvPr/>
        </p:nvPicPr>
        <p:blipFill>
          <a:blip r:embed="rId2"/>
          <a:srcRect/>
          <a:stretch>
            <a:fillRect/>
          </a:stretch>
        </p:blipFill>
        <p:spPr bwMode="auto">
          <a:xfrm>
            <a:off x="1547813" y="0"/>
            <a:ext cx="6740525" cy="6500813"/>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720263" cy="647700"/>
          </a:xfrm>
          <a:solidFill>
            <a:srgbClr val="009999"/>
          </a:solidFill>
        </p:spPr>
        <p:txBody>
          <a:bodyPr/>
          <a:lstStyle/>
          <a:p>
            <a:pPr eaLnBrk="1"/>
            <a:r>
              <a:rPr lang="en-US" sz="3600" smtClean="0">
                <a:solidFill>
                  <a:srgbClr val="993300"/>
                </a:solidFill>
                <a:latin typeface="Comic Sans MS" pitchFamily="66" charset="0"/>
              </a:rPr>
              <a:t>MACE gamma-ray telescopes</a:t>
            </a:r>
            <a:endParaRPr lang="en-US" sz="2800" smtClean="0">
              <a:solidFill>
                <a:srgbClr val="993300"/>
              </a:solidFill>
              <a:latin typeface="Comic Sans MS" pitchFamily="66" charset="0"/>
            </a:endParaRPr>
          </a:p>
        </p:txBody>
      </p:sp>
      <p:sp>
        <p:nvSpPr>
          <p:cNvPr id="30723" name="Text Box 7"/>
          <p:cNvSpPr txBox="1">
            <a:spLocks noChangeArrowheads="1"/>
          </p:cNvSpPr>
          <p:nvPr/>
        </p:nvSpPr>
        <p:spPr bwMode="auto">
          <a:xfrm>
            <a:off x="4613275" y="781050"/>
            <a:ext cx="4311650" cy="1857375"/>
          </a:xfrm>
          <a:prstGeom prst="rect">
            <a:avLst/>
          </a:prstGeom>
          <a:noFill/>
          <a:ln w="9525">
            <a:solidFill>
              <a:schemeClr val="tx1"/>
            </a:solidFill>
            <a:miter lim="800000"/>
            <a:headEnd/>
            <a:tailEnd/>
          </a:ln>
        </p:spPr>
        <p:txBody>
          <a:bodyPr>
            <a:spAutoFit/>
          </a:bodyPr>
          <a:lstStyle/>
          <a:p>
            <a:r>
              <a:rPr lang="en-US" sz="2800" u="none"/>
              <a:t>21 m diameter basket</a:t>
            </a:r>
          </a:p>
          <a:p>
            <a:r>
              <a:rPr lang="en-US" sz="2800" u="none"/>
              <a:t>Energy threshold 20-40 GeV</a:t>
            </a:r>
          </a:p>
          <a:p>
            <a:r>
              <a:rPr lang="en-US" sz="2800" u="none"/>
              <a:t>Collection area –</a:t>
            </a:r>
          </a:p>
          <a:p>
            <a:r>
              <a:rPr lang="en-US" sz="2800" u="none"/>
              <a:t>	~ few times 10</a:t>
            </a:r>
            <a:r>
              <a:rPr lang="en-US" sz="2800" u="none" baseline="30000"/>
              <a:t>5</a:t>
            </a:r>
            <a:r>
              <a:rPr lang="en-US" sz="2800" u="none"/>
              <a:t> m</a:t>
            </a:r>
            <a:r>
              <a:rPr lang="en-US" sz="2800" u="none" baseline="30000"/>
              <a:t>2</a:t>
            </a:r>
          </a:p>
        </p:txBody>
      </p:sp>
      <p:pic>
        <p:nvPicPr>
          <p:cNvPr id="30724" name="Picture 3"/>
          <p:cNvPicPr>
            <a:picLocks noChangeAspect="1" noChangeArrowheads="1"/>
          </p:cNvPicPr>
          <p:nvPr/>
        </p:nvPicPr>
        <p:blipFill>
          <a:blip r:embed="rId3"/>
          <a:srcRect/>
          <a:stretch>
            <a:fillRect/>
          </a:stretch>
        </p:blipFill>
        <p:spPr bwMode="auto">
          <a:xfrm>
            <a:off x="0" y="992188"/>
            <a:ext cx="4425950" cy="5024437"/>
          </a:xfrm>
          <a:prstGeom prst="rect">
            <a:avLst/>
          </a:prstGeom>
          <a:noFill/>
          <a:ln w="9525">
            <a:noFill/>
            <a:round/>
            <a:headEnd/>
            <a:tailEnd/>
          </a:ln>
        </p:spPr>
      </p:pic>
      <p:sp>
        <p:nvSpPr>
          <p:cNvPr id="30725" name="Text Box 4"/>
          <p:cNvSpPr txBox="1">
            <a:spLocks noChangeArrowheads="1"/>
          </p:cNvSpPr>
          <p:nvPr/>
        </p:nvSpPr>
        <p:spPr bwMode="auto">
          <a:xfrm>
            <a:off x="3871913" y="2921000"/>
            <a:ext cx="5848350" cy="3289300"/>
          </a:xfrm>
          <a:prstGeom prst="rect">
            <a:avLst/>
          </a:prstGeom>
          <a:noFill/>
          <a:ln w="9525">
            <a:solidFill>
              <a:schemeClr val="tx1"/>
            </a:solidFill>
            <a:round/>
            <a:headEnd/>
            <a:tailEnd/>
          </a:ln>
        </p:spPr>
        <p:txBody>
          <a:bodyPr wrap="none" lIns="82647" tIns="41324" rIns="82647" bIns="41324"/>
          <a:lstStyle/>
          <a:p>
            <a:pPr>
              <a:buClr>
                <a:srgbClr val="008000"/>
              </a:buClr>
              <a:tabLst>
                <a:tab pos="663575" algn="l"/>
                <a:tab pos="1328738" algn="l"/>
                <a:tab pos="1993900" algn="l"/>
                <a:tab pos="2657475" algn="l"/>
                <a:tab pos="3322638" algn="l"/>
                <a:tab pos="3987800" algn="l"/>
                <a:tab pos="4652963" algn="l"/>
              </a:tabLst>
            </a:pPr>
            <a:r>
              <a:rPr lang="en-IN" b="1" u="none" dirty="0">
                <a:solidFill>
                  <a:srgbClr val="008000"/>
                </a:solidFill>
                <a:ea typeface="DejaVu Sans" charset="0"/>
                <a:cs typeface="DejaVu Sans" charset="0"/>
              </a:rPr>
              <a:t> </a:t>
            </a:r>
            <a:r>
              <a:rPr lang="en-IN" sz="1800" b="1" u="none" dirty="0">
                <a:solidFill>
                  <a:srgbClr val="008000"/>
                </a:solidFill>
                <a:ea typeface="DejaVu Sans" charset="0"/>
                <a:cs typeface="DejaVu Sans" charset="0"/>
              </a:rPr>
              <a:t> 356  (1m </a:t>
            </a:r>
            <a:r>
              <a:rPr lang="en-IN" sz="1800" b="1" u="none" dirty="0">
                <a:solidFill>
                  <a:srgbClr val="008000"/>
                </a:solidFill>
                <a:latin typeface="OpenSymbol" pitchFamily="2" charset="0"/>
                <a:ea typeface="DejaVu Sans" charset="0"/>
                <a:cs typeface="DejaVu Sans" charset="0"/>
              </a:rPr>
              <a:t>x</a:t>
            </a:r>
            <a:r>
              <a:rPr lang="en-IN" sz="1800" b="1" u="none" dirty="0">
                <a:solidFill>
                  <a:srgbClr val="008000"/>
                </a:solidFill>
                <a:ea typeface="DejaVu Sans" charset="0"/>
                <a:cs typeface="DejaVu Sans" charset="0"/>
              </a:rPr>
              <a:t>1m) diamond turned panels</a:t>
            </a:r>
          </a:p>
          <a:p>
            <a:pPr>
              <a:tabLst>
                <a:tab pos="663575" algn="l"/>
                <a:tab pos="1328738" algn="l"/>
                <a:tab pos="1993900" algn="l"/>
                <a:tab pos="2657475" algn="l"/>
                <a:tab pos="3322638" algn="l"/>
                <a:tab pos="3987800" algn="l"/>
                <a:tab pos="4652963" algn="l"/>
              </a:tabLst>
            </a:pPr>
            <a:r>
              <a:rPr lang="en-IN" sz="1800" b="1" u="none" dirty="0">
                <a:solidFill>
                  <a:srgbClr val="008000"/>
                </a:solidFill>
                <a:ea typeface="DejaVu Sans" charset="0"/>
                <a:cs typeface="DejaVu Sans" charset="0"/>
              </a:rPr>
              <a:t>        total mirror area 337 m</a:t>
            </a:r>
            <a:r>
              <a:rPr lang="en-IN" sz="1800" b="1" u="none" baseline="33000" dirty="0">
                <a:solidFill>
                  <a:srgbClr val="008000"/>
                </a:solidFill>
                <a:ea typeface="DejaVu Sans" charset="0"/>
                <a:cs typeface="DejaVu Sans" charset="0"/>
              </a:rPr>
              <a:t>2</a:t>
            </a:r>
            <a:endParaRPr lang="en-IN" sz="1800" b="1" u="none" dirty="0">
              <a:solidFill>
                <a:srgbClr val="DC2300"/>
              </a:solidFill>
              <a:ea typeface="DejaVu Sans" charset="0"/>
              <a:cs typeface="DejaVu Sans" charset="0"/>
            </a:endParaRPr>
          </a:p>
          <a:p>
            <a:pPr>
              <a:buClr>
                <a:srgbClr val="DC2300"/>
              </a:buClr>
              <a:buFont typeface="Wingdings" pitchFamily="2" charset="2"/>
              <a:buChar char=""/>
              <a:tabLst>
                <a:tab pos="663575" algn="l"/>
                <a:tab pos="1328738" algn="l"/>
                <a:tab pos="1993900" algn="l"/>
                <a:tab pos="2657475" algn="l"/>
                <a:tab pos="3322638" algn="l"/>
                <a:tab pos="3987800" algn="l"/>
                <a:tab pos="4652963" algn="l"/>
              </a:tabLst>
            </a:pPr>
            <a:r>
              <a:rPr lang="en-IN" sz="1800" b="1" u="none" dirty="0">
                <a:solidFill>
                  <a:srgbClr val="DC2300"/>
                </a:solidFill>
                <a:ea typeface="DejaVu Sans" charset="0"/>
                <a:cs typeface="DejaVu Sans" charset="0"/>
              </a:rPr>
              <a:t> Mechanical structure  170 tons, 45 m high, 25 m </a:t>
            </a:r>
            <a:r>
              <a:rPr lang="en-IN" sz="1800" b="1" u="none" dirty="0" err="1">
                <a:solidFill>
                  <a:srgbClr val="DC2300"/>
                </a:solidFill>
                <a:ea typeface="DejaVu Sans" charset="0"/>
                <a:cs typeface="DejaVu Sans" charset="0"/>
              </a:rPr>
              <a:t>dia</a:t>
            </a:r>
            <a:endParaRPr lang="en-IN" sz="1800" b="1" u="none" dirty="0">
              <a:ea typeface="DejaVu Sans" charset="0"/>
              <a:cs typeface="DejaVu Sans" charset="0"/>
            </a:endParaRPr>
          </a:p>
          <a:p>
            <a:pPr>
              <a:buClr>
                <a:srgbClr val="008000"/>
              </a:buClr>
              <a:buFont typeface="Wingdings" pitchFamily="2" charset="2"/>
              <a:buChar char=""/>
              <a:tabLst>
                <a:tab pos="663575" algn="l"/>
                <a:tab pos="1328738" algn="l"/>
                <a:tab pos="1993900" algn="l"/>
                <a:tab pos="2657475" algn="l"/>
                <a:tab pos="3322638" algn="l"/>
                <a:tab pos="3987800" algn="l"/>
                <a:tab pos="4652963" algn="l"/>
              </a:tabLst>
            </a:pPr>
            <a:r>
              <a:rPr lang="en-IN" sz="1800" b="1" u="none" dirty="0">
                <a:solidFill>
                  <a:srgbClr val="008000"/>
                </a:solidFill>
                <a:ea typeface="DejaVu Sans" charset="0"/>
                <a:cs typeface="DejaVu Sans" charset="0"/>
              </a:rPr>
              <a:t> Camera : 1088 pixels covering FOV 4</a:t>
            </a:r>
            <a:r>
              <a:rPr lang="en-IN" sz="1800" b="1" u="none" dirty="0">
                <a:solidFill>
                  <a:srgbClr val="008000"/>
                </a:solidFill>
                <a:latin typeface="OpenSymbol" pitchFamily="2" charset="0"/>
                <a:ea typeface="DejaVu Sans" charset="0"/>
                <a:cs typeface="DejaVu Sans" charset="0"/>
              </a:rPr>
              <a:t>x</a:t>
            </a:r>
            <a:r>
              <a:rPr lang="en-IN" sz="1800" b="1" u="none" dirty="0">
                <a:solidFill>
                  <a:srgbClr val="008000"/>
                </a:solidFill>
                <a:ea typeface="OpenSymbol" pitchFamily="2" charset="0"/>
                <a:cs typeface="OpenSymbol" pitchFamily="2" charset="0"/>
              </a:rPr>
              <a:t> 4 deg</a:t>
            </a:r>
            <a:endParaRPr lang="en-IN" sz="1800" b="1" u="none" dirty="0">
              <a:solidFill>
                <a:srgbClr val="008000"/>
              </a:solidFill>
              <a:latin typeface="OpenSymbol" pitchFamily="2" charset="0"/>
              <a:ea typeface="OpenSymbol" pitchFamily="2" charset="0"/>
              <a:cs typeface="OpenSymbol" pitchFamily="2" charset="0"/>
            </a:endParaRPr>
          </a:p>
          <a:p>
            <a:pPr>
              <a:tabLst>
                <a:tab pos="663575" algn="l"/>
                <a:tab pos="1328738" algn="l"/>
                <a:tab pos="1993900" algn="l"/>
                <a:tab pos="2657475" algn="l"/>
                <a:tab pos="3322638" algn="l"/>
                <a:tab pos="3987800" algn="l"/>
                <a:tab pos="4652963" algn="l"/>
              </a:tabLst>
            </a:pPr>
            <a:r>
              <a:rPr lang="en-IN" sz="1800" b="1" u="none" dirty="0">
                <a:solidFill>
                  <a:srgbClr val="008000"/>
                </a:solidFill>
                <a:ea typeface="DejaVu Sans" charset="0"/>
                <a:cs typeface="DejaVu Sans" charset="0"/>
              </a:rPr>
              <a:t>                 Size : 2.23 m </a:t>
            </a:r>
            <a:r>
              <a:rPr lang="en-IN" sz="1800" b="1" u="none" dirty="0">
                <a:solidFill>
                  <a:srgbClr val="008000"/>
                </a:solidFill>
                <a:latin typeface="OpenSymbol" pitchFamily="2" charset="0"/>
                <a:ea typeface="DejaVu Sans" charset="0"/>
                <a:cs typeface="DejaVu Sans" charset="0"/>
              </a:rPr>
              <a:t>x</a:t>
            </a:r>
            <a:r>
              <a:rPr lang="en-IN" sz="1800" b="1" u="none" dirty="0">
                <a:solidFill>
                  <a:srgbClr val="008000"/>
                </a:solidFill>
                <a:ea typeface="DejaVu Sans" charset="0"/>
                <a:cs typeface="DejaVu Sans" charset="0"/>
              </a:rPr>
              <a:t> 2.14 m </a:t>
            </a:r>
            <a:r>
              <a:rPr lang="en-IN" sz="1800" b="1" u="none" dirty="0">
                <a:solidFill>
                  <a:srgbClr val="008000"/>
                </a:solidFill>
                <a:latin typeface="OpenSymbol" pitchFamily="2" charset="0"/>
                <a:ea typeface="DejaVu Sans" charset="0"/>
                <a:cs typeface="DejaVu Sans" charset="0"/>
              </a:rPr>
              <a:t>x </a:t>
            </a:r>
            <a:r>
              <a:rPr lang="en-IN" sz="1800" b="1" u="none" dirty="0">
                <a:solidFill>
                  <a:srgbClr val="008000"/>
                </a:solidFill>
                <a:ea typeface="DejaVu Sans" charset="0"/>
                <a:cs typeface="DejaVu Sans" charset="0"/>
              </a:rPr>
              <a:t>1.327 m</a:t>
            </a:r>
          </a:p>
          <a:p>
            <a:pPr>
              <a:tabLst>
                <a:tab pos="663575" algn="l"/>
                <a:tab pos="1328738" algn="l"/>
                <a:tab pos="1993900" algn="l"/>
                <a:tab pos="2657475" algn="l"/>
                <a:tab pos="3322638" algn="l"/>
                <a:tab pos="3987800" algn="l"/>
                <a:tab pos="4652963" algn="l"/>
              </a:tabLst>
            </a:pPr>
            <a:r>
              <a:rPr lang="en-IN" sz="1800" b="1" u="none" dirty="0">
                <a:solidFill>
                  <a:srgbClr val="008000"/>
                </a:solidFill>
                <a:ea typeface="DejaVu Sans" charset="0"/>
                <a:cs typeface="DejaVu Sans" charset="0"/>
              </a:rPr>
              <a:t>                 Weight : 1200 kg</a:t>
            </a:r>
            <a:endParaRPr lang="en-IN" sz="1800" b="1" u="none" dirty="0">
              <a:ea typeface="DejaVu Sans" charset="0"/>
              <a:cs typeface="DejaVu Sans" charset="0"/>
            </a:endParaRPr>
          </a:p>
          <a:p>
            <a:pPr>
              <a:buClr>
                <a:srgbClr val="DC2300"/>
              </a:buClr>
              <a:buFont typeface="Wingdings" pitchFamily="2" charset="2"/>
              <a:buChar char=""/>
              <a:tabLst>
                <a:tab pos="663575" algn="l"/>
                <a:tab pos="1328738" algn="l"/>
                <a:tab pos="1993900" algn="l"/>
                <a:tab pos="2657475" algn="l"/>
                <a:tab pos="3322638" algn="l"/>
                <a:tab pos="3987800" algn="l"/>
                <a:tab pos="4652963" algn="l"/>
              </a:tabLst>
            </a:pPr>
            <a:r>
              <a:rPr lang="en-IN" sz="1800" b="1" u="none" dirty="0">
                <a:solidFill>
                  <a:srgbClr val="DC2300"/>
                </a:solidFill>
                <a:ea typeface="DejaVu Sans" charset="0"/>
                <a:cs typeface="DejaVu Sans" charset="0"/>
              </a:rPr>
              <a:t> Expected energy threshold 20-30 </a:t>
            </a:r>
            <a:r>
              <a:rPr lang="en-IN" sz="1800" b="1" u="none" dirty="0" err="1">
                <a:solidFill>
                  <a:srgbClr val="DC2300"/>
                </a:solidFill>
                <a:ea typeface="DejaVu Sans" charset="0"/>
                <a:cs typeface="DejaVu Sans" charset="0"/>
              </a:rPr>
              <a:t>GeV</a:t>
            </a:r>
            <a:endParaRPr lang="en-IN" sz="1800" b="1" u="none" dirty="0">
              <a:ea typeface="DejaVu Sans" charset="0"/>
              <a:cs typeface="DejaVu Sans" charset="0"/>
            </a:endParaRPr>
          </a:p>
          <a:p>
            <a:pPr>
              <a:buClr>
                <a:srgbClr val="008000"/>
              </a:buClr>
              <a:buFont typeface="Wingdings" pitchFamily="2" charset="2"/>
              <a:buChar char=""/>
              <a:tabLst>
                <a:tab pos="663575" algn="l"/>
                <a:tab pos="1328738" algn="l"/>
                <a:tab pos="1993900" algn="l"/>
                <a:tab pos="2657475" algn="l"/>
                <a:tab pos="3322638" algn="l"/>
                <a:tab pos="3987800" algn="l"/>
                <a:tab pos="4652963" algn="l"/>
              </a:tabLst>
            </a:pPr>
            <a:r>
              <a:rPr lang="en-IN" sz="1800" b="1" u="none" dirty="0">
                <a:solidFill>
                  <a:srgbClr val="008000"/>
                </a:solidFill>
                <a:ea typeface="DejaVu Sans" charset="0"/>
                <a:cs typeface="DejaVu Sans" charset="0"/>
              </a:rPr>
              <a:t> Sensitivity : 5sigma detection of Crab in few minutes</a:t>
            </a:r>
            <a:endParaRPr lang="en-IN" sz="1800" b="1" u="none" dirty="0">
              <a:solidFill>
                <a:srgbClr val="DC2300"/>
              </a:solidFill>
              <a:ea typeface="DejaVu Sans" charset="0"/>
              <a:cs typeface="DejaVu Sans" charset="0"/>
            </a:endParaRPr>
          </a:p>
          <a:p>
            <a:pPr>
              <a:buClr>
                <a:srgbClr val="DC2300"/>
              </a:buClr>
              <a:buFont typeface="Wingdings" pitchFamily="2" charset="2"/>
              <a:buChar char=""/>
              <a:tabLst>
                <a:tab pos="663575" algn="l"/>
                <a:tab pos="1328738" algn="l"/>
                <a:tab pos="1993900" algn="l"/>
                <a:tab pos="2657475" algn="l"/>
                <a:tab pos="3322638" algn="l"/>
                <a:tab pos="3987800" algn="l"/>
                <a:tab pos="4652963" algn="l"/>
              </a:tabLst>
            </a:pPr>
            <a:r>
              <a:rPr lang="en-IN" sz="1800" b="1" u="none" dirty="0">
                <a:solidFill>
                  <a:srgbClr val="DC2300"/>
                </a:solidFill>
                <a:ea typeface="DejaVu Sans" charset="0"/>
                <a:cs typeface="DejaVu Sans" charset="0"/>
              </a:rPr>
              <a:t> Installation of MACE at </a:t>
            </a:r>
            <a:r>
              <a:rPr lang="en-IN" sz="1800" b="1" u="none" dirty="0" err="1">
                <a:solidFill>
                  <a:srgbClr val="DC2300"/>
                </a:solidFill>
                <a:ea typeface="DejaVu Sans" charset="0"/>
                <a:cs typeface="DejaVu Sans" charset="0"/>
              </a:rPr>
              <a:t>Hanle</a:t>
            </a:r>
            <a:r>
              <a:rPr lang="en-IN" sz="1800" b="1" u="none" dirty="0">
                <a:solidFill>
                  <a:srgbClr val="DC2300"/>
                </a:solidFill>
                <a:ea typeface="DejaVu Sans" charset="0"/>
                <a:cs typeface="DejaVu Sans" charset="0"/>
              </a:rPr>
              <a:t> expected in 2012</a:t>
            </a:r>
          </a:p>
          <a:p>
            <a:pPr>
              <a:tabLst>
                <a:tab pos="663575" algn="l"/>
                <a:tab pos="1328738" algn="l"/>
                <a:tab pos="1993900" algn="l"/>
                <a:tab pos="2657475" algn="l"/>
                <a:tab pos="3322638" algn="l"/>
                <a:tab pos="3987800" algn="l"/>
                <a:tab pos="4652963" algn="l"/>
              </a:tabLst>
            </a:pPr>
            <a:r>
              <a:rPr lang="en-IN" sz="1800" b="1" dirty="0">
                <a:solidFill>
                  <a:srgbClr val="DC2300"/>
                </a:solidFill>
                <a:ea typeface="DejaVu Sans" charset="0"/>
                <a:cs typeface="DejaVu Sans" charset="0"/>
              </a:rPr>
              <a:t> </a:t>
            </a:r>
            <a:r>
              <a:rPr lang="en-IN" sz="1800" b="1" u="none" dirty="0">
                <a:solidFill>
                  <a:srgbClr val="DC2300"/>
                </a:solidFill>
                <a:ea typeface="DejaVu Sans" charset="0"/>
                <a:cs typeface="DejaVu Sans" charset="0"/>
              </a:rPr>
              <a:t>   Science runs expected to commence in 2013</a:t>
            </a:r>
          </a:p>
        </p:txBody>
      </p:sp>
      <p:sp>
        <p:nvSpPr>
          <p:cNvPr id="30726" name="TextBox 7"/>
          <p:cNvSpPr txBox="1">
            <a:spLocks noChangeArrowheads="1"/>
          </p:cNvSpPr>
          <p:nvPr/>
        </p:nvSpPr>
        <p:spPr bwMode="auto">
          <a:xfrm>
            <a:off x="0" y="742950"/>
            <a:ext cx="2346325" cy="400050"/>
          </a:xfrm>
          <a:prstGeom prst="rect">
            <a:avLst/>
          </a:prstGeom>
          <a:noFill/>
          <a:ln w="9525">
            <a:noFill/>
            <a:miter lim="800000"/>
            <a:headEnd/>
            <a:tailEnd/>
          </a:ln>
        </p:spPr>
        <p:txBody>
          <a:bodyPr wrap="none">
            <a:spAutoFit/>
          </a:bodyPr>
          <a:lstStyle/>
          <a:p>
            <a:r>
              <a:rPr lang="en-IN" b="1" u="none">
                <a:solidFill>
                  <a:srgbClr val="DC2300"/>
                </a:solidFill>
                <a:ea typeface="DejaVu Sans" charset="0"/>
                <a:cs typeface="DejaVu Sans" charset="0"/>
              </a:rPr>
              <a:t> Phase II of HiGRO</a:t>
            </a:r>
            <a:endParaRPr lang="en-US"/>
          </a:p>
        </p:txBody>
      </p:sp>
      <p:sp>
        <p:nvSpPr>
          <p:cNvPr id="30727" name="Text Box 5"/>
          <p:cNvSpPr txBox="1">
            <a:spLocks noChangeArrowheads="1"/>
          </p:cNvSpPr>
          <p:nvPr/>
        </p:nvSpPr>
        <p:spPr bwMode="auto">
          <a:xfrm>
            <a:off x="465138" y="5926138"/>
            <a:ext cx="2603500" cy="325437"/>
          </a:xfrm>
          <a:prstGeom prst="rect">
            <a:avLst/>
          </a:prstGeom>
          <a:noFill/>
          <a:ln w="9525">
            <a:noFill/>
            <a:round/>
            <a:headEnd/>
            <a:tailEnd/>
          </a:ln>
        </p:spPr>
        <p:txBody>
          <a:bodyPr wrap="none" lIns="82647" tIns="41324" rIns="82647" bIns="41324"/>
          <a:lstStyle/>
          <a:p>
            <a:pPr>
              <a:tabLst>
                <a:tab pos="663575" algn="l"/>
                <a:tab pos="1328738" algn="l"/>
                <a:tab pos="1993900" algn="l"/>
              </a:tabLst>
            </a:pPr>
            <a:r>
              <a:rPr lang="en-IN" b="1" i="1" u="none">
                <a:ea typeface="DejaVu Sans" charset="0"/>
                <a:cs typeface="DejaVu Sans" charset="0"/>
              </a:rPr>
              <a:t>Koul et al.  OG2.5 - 803</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720263" cy="647700"/>
          </a:xfrm>
          <a:solidFill>
            <a:srgbClr val="009999"/>
          </a:solidFill>
        </p:spPr>
        <p:txBody>
          <a:bodyPr/>
          <a:lstStyle/>
          <a:p>
            <a:pPr eaLnBrk="1"/>
            <a:r>
              <a:rPr lang="en-US" sz="3600" smtClean="0">
                <a:solidFill>
                  <a:srgbClr val="993300"/>
                </a:solidFill>
                <a:latin typeface="Comic Sans MS" pitchFamily="66" charset="0"/>
              </a:rPr>
              <a:t>MACE gamma-ray telescopes</a:t>
            </a:r>
            <a:endParaRPr lang="en-US" sz="2800" smtClean="0">
              <a:solidFill>
                <a:srgbClr val="993300"/>
              </a:solidFill>
              <a:latin typeface="Comic Sans MS" pitchFamily="66" charset="0"/>
            </a:endParaRPr>
          </a:p>
        </p:txBody>
      </p:sp>
      <p:pic>
        <p:nvPicPr>
          <p:cNvPr id="31747" name="Picture 8"/>
          <p:cNvPicPr>
            <a:picLocks noChangeAspect="1" noChangeArrowheads="1"/>
          </p:cNvPicPr>
          <p:nvPr/>
        </p:nvPicPr>
        <p:blipFill>
          <a:blip r:embed="rId3"/>
          <a:srcRect/>
          <a:stretch>
            <a:fillRect/>
          </a:stretch>
        </p:blipFill>
        <p:spPr bwMode="auto">
          <a:xfrm>
            <a:off x="0" y="639763"/>
            <a:ext cx="4435475" cy="5840412"/>
          </a:xfrm>
          <a:prstGeom prst="rect">
            <a:avLst/>
          </a:prstGeom>
          <a:noFill/>
          <a:ln w="9525">
            <a:noFill/>
            <a:miter lim="800000"/>
            <a:headEnd/>
            <a:tailEnd/>
          </a:ln>
        </p:spPr>
      </p:pic>
      <p:sp>
        <p:nvSpPr>
          <p:cNvPr id="31748" name="Text Box 7"/>
          <p:cNvSpPr txBox="1">
            <a:spLocks noChangeArrowheads="1"/>
          </p:cNvSpPr>
          <p:nvPr/>
        </p:nvSpPr>
        <p:spPr bwMode="auto">
          <a:xfrm>
            <a:off x="5408613" y="619125"/>
            <a:ext cx="4337050" cy="954088"/>
          </a:xfrm>
          <a:prstGeom prst="rect">
            <a:avLst/>
          </a:prstGeom>
          <a:noFill/>
          <a:ln w="9525">
            <a:solidFill>
              <a:schemeClr val="tx1"/>
            </a:solidFill>
            <a:miter lim="800000"/>
            <a:headEnd/>
            <a:tailEnd/>
          </a:ln>
        </p:spPr>
        <p:txBody>
          <a:bodyPr wrap="none">
            <a:spAutoFit/>
          </a:bodyPr>
          <a:lstStyle/>
          <a:p>
            <a:r>
              <a:rPr lang="en-US" sz="2800" u="none"/>
              <a:t>21 m diameter basket</a:t>
            </a:r>
          </a:p>
          <a:p>
            <a:r>
              <a:rPr lang="en-US" sz="2800" u="none"/>
              <a:t>Energy threshold 20-40 GeV</a:t>
            </a:r>
          </a:p>
        </p:txBody>
      </p:sp>
      <p:pic>
        <p:nvPicPr>
          <p:cNvPr id="31749" name="Picture 4" descr="100_1622"/>
          <p:cNvPicPr>
            <a:picLocks noChangeAspect="1" noChangeArrowheads="1"/>
          </p:cNvPicPr>
          <p:nvPr/>
        </p:nvPicPr>
        <p:blipFill>
          <a:blip r:embed="rId4"/>
          <a:srcRect/>
          <a:stretch>
            <a:fillRect/>
          </a:stretch>
        </p:blipFill>
        <p:spPr bwMode="auto">
          <a:xfrm>
            <a:off x="5124450" y="3986213"/>
            <a:ext cx="3605213" cy="2493962"/>
          </a:xfrm>
          <a:prstGeom prst="rect">
            <a:avLst/>
          </a:prstGeom>
          <a:noFill/>
          <a:ln w="9525">
            <a:noFill/>
            <a:miter lim="800000"/>
            <a:headEnd/>
            <a:tailEnd/>
          </a:ln>
        </p:spPr>
      </p:pic>
      <p:pic>
        <p:nvPicPr>
          <p:cNvPr id="31750" name="Picture 7" descr="100_1619"/>
          <p:cNvPicPr>
            <a:picLocks noChangeAspect="1" noChangeArrowheads="1"/>
          </p:cNvPicPr>
          <p:nvPr/>
        </p:nvPicPr>
        <p:blipFill>
          <a:blip r:embed="rId5"/>
          <a:srcRect/>
          <a:stretch>
            <a:fillRect/>
          </a:stretch>
        </p:blipFill>
        <p:spPr bwMode="auto">
          <a:xfrm>
            <a:off x="6243638" y="1631950"/>
            <a:ext cx="3476625" cy="2173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1041400" y="1081088"/>
            <a:ext cx="8047038" cy="5280025"/>
          </a:xfrm>
          <a:prstGeom prst="rect">
            <a:avLst/>
          </a:prstGeom>
          <a:noFill/>
          <a:ln w="9525">
            <a:noFill/>
            <a:round/>
            <a:headEnd/>
            <a:tailEnd/>
          </a:ln>
        </p:spPr>
      </p:pic>
      <p:sp>
        <p:nvSpPr>
          <p:cNvPr id="32771" name="Text Box 2"/>
          <p:cNvSpPr txBox="1">
            <a:spLocks noChangeArrowheads="1"/>
          </p:cNvSpPr>
          <p:nvPr/>
        </p:nvSpPr>
        <p:spPr bwMode="auto">
          <a:xfrm>
            <a:off x="2805113" y="209550"/>
            <a:ext cx="3616325" cy="407988"/>
          </a:xfrm>
          <a:prstGeom prst="rect">
            <a:avLst/>
          </a:prstGeom>
          <a:noFill/>
          <a:ln w="9525">
            <a:noFill/>
            <a:round/>
            <a:headEnd/>
            <a:tailEnd/>
          </a:ln>
        </p:spPr>
        <p:txBody>
          <a:bodyPr lIns="82647" tIns="41324" rIns="82647" bIns="41324"/>
          <a:lstStyle/>
          <a:p>
            <a:pPr>
              <a:tabLst>
                <a:tab pos="663575" algn="l"/>
                <a:tab pos="1328738" algn="l"/>
                <a:tab pos="1993900" algn="l"/>
                <a:tab pos="2657475" algn="l"/>
                <a:tab pos="3322638" algn="l"/>
              </a:tabLst>
            </a:pPr>
            <a:r>
              <a:rPr lang="en-IN" sz="2200" b="1" i="1">
                <a:ea typeface="DejaVu Sans" charset="0"/>
                <a:cs typeface="DejaVu Sans" charset="0"/>
              </a:rPr>
              <a:t>Status of Work on MACE</a:t>
            </a:r>
          </a:p>
        </p:txBody>
      </p:sp>
      <p:sp>
        <p:nvSpPr>
          <p:cNvPr id="32772" name="Text Box 3"/>
          <p:cNvSpPr txBox="1">
            <a:spLocks noChangeArrowheads="1"/>
          </p:cNvSpPr>
          <p:nvPr/>
        </p:nvSpPr>
        <p:spPr bwMode="auto">
          <a:xfrm>
            <a:off x="695325" y="617538"/>
            <a:ext cx="1317625" cy="358775"/>
          </a:xfrm>
          <a:prstGeom prst="rect">
            <a:avLst/>
          </a:prstGeom>
          <a:noFill/>
          <a:ln w="9525">
            <a:noFill/>
            <a:round/>
            <a:headEnd/>
            <a:tailEnd/>
          </a:ln>
        </p:spPr>
        <p:txBody>
          <a:bodyPr wrap="none" lIns="82647" tIns="41324" rIns="82647" bIns="41324"/>
          <a:lstStyle/>
          <a:p>
            <a:pPr>
              <a:tabLst>
                <a:tab pos="663575" algn="l"/>
              </a:tabLst>
            </a:pPr>
            <a:r>
              <a:rPr lang="en-IN" sz="1800" b="1">
                <a:solidFill>
                  <a:srgbClr val="DC2300"/>
                </a:solidFill>
                <a:ea typeface="DejaVu Sans" charset="0"/>
                <a:cs typeface="DejaVu Sans" charset="0"/>
              </a:rPr>
              <a:t>At Hanle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46325" y="1639888"/>
            <a:ext cx="5040313" cy="3130550"/>
            <a:chOff x="1183" y="1207"/>
            <a:chExt cx="3393" cy="2500"/>
          </a:xfrm>
        </p:grpSpPr>
        <p:pic>
          <p:nvPicPr>
            <p:cNvPr id="19480" name="Picture 3" descr="3rd_EGRET_Cat"/>
            <p:cNvPicPr>
              <a:picLocks noChangeAspect="1" noChangeArrowheads="1"/>
            </p:cNvPicPr>
            <p:nvPr/>
          </p:nvPicPr>
          <p:blipFill>
            <a:blip r:embed="rId3"/>
            <a:srcRect/>
            <a:stretch>
              <a:fillRect/>
            </a:stretch>
          </p:blipFill>
          <p:spPr bwMode="auto">
            <a:xfrm>
              <a:off x="1183" y="1207"/>
              <a:ext cx="3393" cy="2500"/>
            </a:xfrm>
            <a:prstGeom prst="rect">
              <a:avLst/>
            </a:prstGeom>
            <a:noFill/>
            <a:ln w="9525">
              <a:noFill/>
              <a:miter lim="800000"/>
              <a:headEnd/>
              <a:tailEnd/>
            </a:ln>
          </p:spPr>
        </p:pic>
        <p:pic>
          <p:nvPicPr>
            <p:cNvPr id="19481" name="Picture 4" descr="Cartoon_CGRO-round"/>
            <p:cNvPicPr>
              <a:picLocks noChangeAspect="1" noChangeArrowheads="1"/>
            </p:cNvPicPr>
            <p:nvPr/>
          </p:nvPicPr>
          <p:blipFill>
            <a:blip r:embed="rId4"/>
            <a:srcRect/>
            <a:stretch>
              <a:fillRect/>
            </a:stretch>
          </p:blipFill>
          <p:spPr bwMode="auto">
            <a:xfrm>
              <a:off x="1247" y="1253"/>
              <a:ext cx="544" cy="530"/>
            </a:xfrm>
            <a:prstGeom prst="rect">
              <a:avLst/>
            </a:prstGeom>
            <a:noFill/>
            <a:ln w="9525">
              <a:noFill/>
              <a:miter lim="800000"/>
              <a:headEnd/>
              <a:tailEnd/>
            </a:ln>
          </p:spPr>
        </p:pic>
      </p:grpSp>
      <p:sp>
        <p:nvSpPr>
          <p:cNvPr id="19459" name="Rectangle 5"/>
          <p:cNvSpPr>
            <a:spLocks noGrp="1" noChangeArrowheads="1"/>
          </p:cNvSpPr>
          <p:nvPr>
            <p:ph type="title"/>
          </p:nvPr>
        </p:nvSpPr>
        <p:spPr>
          <a:xfrm>
            <a:off x="2333625" y="0"/>
            <a:ext cx="4337050" cy="966788"/>
          </a:xfrm>
          <a:solidFill>
            <a:schemeClr val="accent1"/>
          </a:solidFill>
        </p:spPr>
        <p:txBody>
          <a:bodyPr/>
          <a:lstStyle/>
          <a:p>
            <a:pPr eaLnBrk="1"/>
            <a:r>
              <a:rPr lang="en-US" smtClean="0"/>
              <a:t>Potential sources</a:t>
            </a:r>
            <a:endParaRPr lang="fr-FR" smtClean="0"/>
          </a:p>
        </p:txBody>
      </p:sp>
      <p:sp>
        <p:nvSpPr>
          <p:cNvPr id="19460" name="Rectangle 6"/>
          <p:cNvSpPr>
            <a:spLocks noChangeArrowheads="1"/>
          </p:cNvSpPr>
          <p:nvPr/>
        </p:nvSpPr>
        <p:spPr bwMode="auto">
          <a:xfrm>
            <a:off x="49213" y="827088"/>
            <a:ext cx="1706562" cy="5443537"/>
          </a:xfrm>
          <a:prstGeom prst="rect">
            <a:avLst/>
          </a:prstGeom>
          <a:solidFill>
            <a:schemeClr val="bg1"/>
          </a:solidFill>
          <a:ln w="25400" algn="ctr">
            <a:noFill/>
            <a:miter lim="800000"/>
            <a:headEnd/>
            <a:tailEnd/>
          </a:ln>
        </p:spPr>
        <p:txBody>
          <a:bodyPr anchor="ctr">
            <a:spAutoFit/>
          </a:bodyPr>
          <a:lstStyle/>
          <a:p>
            <a:endParaRPr lang="en-US"/>
          </a:p>
        </p:txBody>
      </p:sp>
      <p:pic>
        <p:nvPicPr>
          <p:cNvPr id="19461" name="Picture 7" descr="Tycho-supernova-xray"/>
          <p:cNvPicPr>
            <a:picLocks noChangeAspect="1" noChangeArrowheads="1"/>
          </p:cNvPicPr>
          <p:nvPr/>
        </p:nvPicPr>
        <p:blipFill>
          <a:blip r:embed="rId5"/>
          <a:srcRect/>
          <a:stretch>
            <a:fillRect/>
          </a:stretch>
        </p:blipFill>
        <p:spPr bwMode="auto">
          <a:xfrm>
            <a:off x="369888" y="1471613"/>
            <a:ext cx="1385887" cy="1231900"/>
          </a:xfrm>
          <a:prstGeom prst="rect">
            <a:avLst/>
          </a:prstGeom>
          <a:noFill/>
          <a:ln w="9525">
            <a:noFill/>
            <a:miter lim="800000"/>
            <a:headEnd/>
            <a:tailEnd/>
          </a:ln>
        </p:spPr>
      </p:pic>
      <p:sp>
        <p:nvSpPr>
          <p:cNvPr id="19462" name="Text Box 8"/>
          <p:cNvSpPr txBox="1">
            <a:spLocks noChangeArrowheads="1"/>
          </p:cNvSpPr>
          <p:nvPr/>
        </p:nvSpPr>
        <p:spPr bwMode="auto">
          <a:xfrm>
            <a:off x="228600" y="809625"/>
            <a:ext cx="1925638" cy="392113"/>
          </a:xfrm>
          <a:prstGeom prst="rect">
            <a:avLst/>
          </a:prstGeom>
          <a:noFill/>
          <a:ln w="25400" algn="ctr">
            <a:solidFill>
              <a:schemeClr val="tx1"/>
            </a:solidFill>
            <a:miter lim="800000"/>
            <a:headEnd/>
            <a:tailEnd/>
          </a:ln>
        </p:spPr>
        <p:txBody>
          <a:bodyPr>
            <a:spAutoFit/>
          </a:bodyPr>
          <a:lstStyle/>
          <a:p>
            <a:pPr algn="ctr" eaLnBrk="1" hangingPunct="1">
              <a:spcBef>
                <a:spcPct val="50000"/>
              </a:spcBef>
            </a:pPr>
            <a:r>
              <a:rPr lang="en-US" sz="1800" u="none">
                <a:solidFill>
                  <a:schemeClr val="tx1"/>
                </a:solidFill>
                <a:latin typeface="Arial" pitchFamily="34" charset="0"/>
              </a:rPr>
              <a:t>GALACTIC</a:t>
            </a:r>
            <a:endParaRPr lang="fr-FR" sz="1800" u="none">
              <a:solidFill>
                <a:schemeClr val="tx1"/>
              </a:solidFill>
              <a:latin typeface="Arial" pitchFamily="34" charset="0"/>
            </a:endParaRPr>
          </a:p>
        </p:txBody>
      </p:sp>
      <p:sp>
        <p:nvSpPr>
          <p:cNvPr id="19463" name="Text Box 9"/>
          <p:cNvSpPr txBox="1">
            <a:spLocks noChangeArrowheads="1"/>
          </p:cNvSpPr>
          <p:nvPr/>
        </p:nvSpPr>
        <p:spPr bwMode="auto">
          <a:xfrm>
            <a:off x="274638" y="2695575"/>
            <a:ext cx="2578100" cy="287338"/>
          </a:xfrm>
          <a:prstGeom prst="rect">
            <a:avLst/>
          </a:prstGeom>
          <a:noFill/>
          <a:ln w="25400" algn="ctr">
            <a:noFill/>
            <a:miter lim="800000"/>
            <a:headEnd/>
            <a:tailEnd/>
          </a:ln>
        </p:spPr>
        <p:txBody>
          <a:bodyPr>
            <a:spAutoFit/>
          </a:bodyPr>
          <a:lstStyle/>
          <a:p>
            <a:pPr eaLnBrk="1" hangingPunct="1">
              <a:spcBef>
                <a:spcPct val="50000"/>
              </a:spcBef>
            </a:pPr>
            <a:r>
              <a:rPr lang="en-US" sz="1400" u="none">
                <a:solidFill>
                  <a:schemeClr val="tx1"/>
                </a:solidFill>
                <a:latin typeface="Arial" pitchFamily="34" charset="0"/>
              </a:rPr>
              <a:t>Supernova remnants</a:t>
            </a:r>
            <a:endParaRPr lang="fr-FR" sz="1400" u="none">
              <a:solidFill>
                <a:schemeClr val="tx1"/>
              </a:solidFill>
              <a:latin typeface="Arial" pitchFamily="34" charset="0"/>
            </a:endParaRPr>
          </a:p>
        </p:txBody>
      </p:sp>
      <p:pic>
        <p:nvPicPr>
          <p:cNvPr id="19464" name="Picture 10"/>
          <p:cNvPicPr>
            <a:picLocks noChangeAspect="1" noChangeArrowheads="1"/>
          </p:cNvPicPr>
          <p:nvPr/>
        </p:nvPicPr>
        <p:blipFill>
          <a:blip r:embed="rId6"/>
          <a:srcRect/>
          <a:stretch>
            <a:fillRect/>
          </a:stretch>
        </p:blipFill>
        <p:spPr bwMode="auto">
          <a:xfrm>
            <a:off x="369888" y="3035300"/>
            <a:ext cx="1306512" cy="1225550"/>
          </a:xfrm>
          <a:prstGeom prst="rect">
            <a:avLst/>
          </a:prstGeom>
          <a:noFill/>
          <a:ln w="25400" algn="ctr">
            <a:noFill/>
            <a:miter lim="800000"/>
            <a:headEnd/>
            <a:tailEnd/>
          </a:ln>
        </p:spPr>
      </p:pic>
      <p:sp>
        <p:nvSpPr>
          <p:cNvPr id="19465" name="Text Box 11"/>
          <p:cNvSpPr txBox="1">
            <a:spLocks noChangeArrowheads="1"/>
          </p:cNvSpPr>
          <p:nvPr/>
        </p:nvSpPr>
        <p:spPr bwMode="auto">
          <a:xfrm>
            <a:off x="266700" y="4260850"/>
            <a:ext cx="2576513" cy="287338"/>
          </a:xfrm>
          <a:prstGeom prst="rect">
            <a:avLst/>
          </a:prstGeom>
          <a:noFill/>
          <a:ln w="25400" algn="ctr">
            <a:noFill/>
            <a:miter lim="800000"/>
            <a:headEnd/>
            <a:tailEnd/>
          </a:ln>
        </p:spPr>
        <p:txBody>
          <a:bodyPr>
            <a:spAutoFit/>
          </a:bodyPr>
          <a:lstStyle/>
          <a:p>
            <a:pPr eaLnBrk="1" hangingPunct="1">
              <a:spcBef>
                <a:spcPct val="50000"/>
              </a:spcBef>
            </a:pPr>
            <a:r>
              <a:rPr lang="en-US" sz="1400" u="none">
                <a:solidFill>
                  <a:schemeClr val="tx1"/>
                </a:solidFill>
                <a:latin typeface="Arial" pitchFamily="34" charset="0"/>
              </a:rPr>
              <a:t>Pulsars</a:t>
            </a:r>
            <a:endParaRPr lang="fr-FR" sz="1400" u="none">
              <a:solidFill>
                <a:schemeClr val="tx1"/>
              </a:solidFill>
              <a:latin typeface="Arial" pitchFamily="34" charset="0"/>
            </a:endParaRPr>
          </a:p>
        </p:txBody>
      </p:sp>
      <p:pic>
        <p:nvPicPr>
          <p:cNvPr id="19466" name="Picture 12"/>
          <p:cNvPicPr>
            <a:picLocks noChangeAspect="1" noChangeArrowheads="1"/>
          </p:cNvPicPr>
          <p:nvPr/>
        </p:nvPicPr>
        <p:blipFill>
          <a:blip r:embed="rId7"/>
          <a:srcRect/>
          <a:stretch>
            <a:fillRect/>
          </a:stretch>
        </p:blipFill>
        <p:spPr bwMode="auto">
          <a:xfrm>
            <a:off x="369888" y="4537075"/>
            <a:ext cx="1809750" cy="1289050"/>
          </a:xfrm>
          <a:prstGeom prst="rect">
            <a:avLst/>
          </a:prstGeom>
          <a:noFill/>
          <a:ln w="25400" algn="ctr">
            <a:noFill/>
            <a:miter lim="800000"/>
            <a:headEnd/>
            <a:tailEnd/>
          </a:ln>
        </p:spPr>
      </p:pic>
      <p:sp>
        <p:nvSpPr>
          <p:cNvPr id="19467" name="Text Box 13"/>
          <p:cNvSpPr txBox="1">
            <a:spLocks noChangeArrowheads="1"/>
          </p:cNvSpPr>
          <p:nvPr/>
        </p:nvSpPr>
        <p:spPr bwMode="auto">
          <a:xfrm>
            <a:off x="447675" y="5856288"/>
            <a:ext cx="1795463" cy="641350"/>
          </a:xfrm>
          <a:prstGeom prst="rect">
            <a:avLst/>
          </a:prstGeom>
          <a:noFill/>
          <a:ln w="25400" algn="ctr">
            <a:noFill/>
            <a:miter lim="800000"/>
            <a:headEnd/>
            <a:tailEnd/>
          </a:ln>
        </p:spPr>
        <p:txBody>
          <a:bodyPr>
            <a:spAutoFit/>
          </a:bodyPr>
          <a:lstStyle/>
          <a:p>
            <a:pPr eaLnBrk="1" hangingPunct="1">
              <a:spcBef>
                <a:spcPct val="50000"/>
              </a:spcBef>
            </a:pPr>
            <a:r>
              <a:rPr lang="en-US" sz="1800" u="none">
                <a:solidFill>
                  <a:schemeClr val="tx1"/>
                </a:solidFill>
                <a:latin typeface="Arial" pitchFamily="34" charset="0"/>
              </a:rPr>
              <a:t>Micro-quasars X-ray Binaries</a:t>
            </a:r>
            <a:endParaRPr lang="fr-FR" sz="1800" u="none">
              <a:solidFill>
                <a:schemeClr val="tx1"/>
              </a:solidFill>
              <a:latin typeface="Arial" pitchFamily="34" charset="0"/>
            </a:endParaRPr>
          </a:p>
        </p:txBody>
      </p:sp>
      <p:sp>
        <p:nvSpPr>
          <p:cNvPr id="19468" name="Text Box 14"/>
          <p:cNvSpPr txBox="1">
            <a:spLocks noChangeArrowheads="1"/>
          </p:cNvSpPr>
          <p:nvPr/>
        </p:nvSpPr>
        <p:spPr bwMode="auto">
          <a:xfrm>
            <a:off x="7221538" y="781050"/>
            <a:ext cx="2441575" cy="392113"/>
          </a:xfrm>
          <a:prstGeom prst="rect">
            <a:avLst/>
          </a:prstGeom>
          <a:solidFill>
            <a:srgbClr val="FFFFCC">
              <a:alpha val="39999"/>
            </a:srgbClr>
          </a:solidFill>
          <a:ln w="25400" algn="ctr">
            <a:solidFill>
              <a:schemeClr val="tx1"/>
            </a:solidFill>
            <a:miter lim="800000"/>
            <a:headEnd/>
            <a:tailEnd/>
          </a:ln>
        </p:spPr>
        <p:txBody>
          <a:bodyPr>
            <a:spAutoFit/>
          </a:bodyPr>
          <a:lstStyle/>
          <a:p>
            <a:pPr algn="ctr" eaLnBrk="1" hangingPunct="1">
              <a:spcBef>
                <a:spcPct val="50000"/>
              </a:spcBef>
            </a:pPr>
            <a:r>
              <a:rPr lang="en-US" sz="1800" u="none">
                <a:solidFill>
                  <a:schemeClr val="tx1"/>
                </a:solidFill>
                <a:latin typeface="Arial" pitchFamily="34" charset="0"/>
              </a:rPr>
              <a:t>EXTRAGALACTIC</a:t>
            </a:r>
            <a:endParaRPr lang="fr-FR" sz="1800" u="none">
              <a:solidFill>
                <a:schemeClr val="tx1"/>
              </a:solidFill>
              <a:latin typeface="Arial" pitchFamily="34" charset="0"/>
            </a:endParaRPr>
          </a:p>
        </p:txBody>
      </p:sp>
      <p:pic>
        <p:nvPicPr>
          <p:cNvPr id="19469" name="Picture 15" descr="grb"/>
          <p:cNvPicPr>
            <a:picLocks noChangeAspect="1" noChangeArrowheads="1"/>
          </p:cNvPicPr>
          <p:nvPr/>
        </p:nvPicPr>
        <p:blipFill>
          <a:blip r:embed="rId8"/>
          <a:srcRect/>
          <a:stretch>
            <a:fillRect/>
          </a:stretch>
        </p:blipFill>
        <p:spPr bwMode="auto">
          <a:xfrm>
            <a:off x="8289925" y="1322388"/>
            <a:ext cx="1400175" cy="1254125"/>
          </a:xfrm>
          <a:prstGeom prst="rect">
            <a:avLst/>
          </a:prstGeom>
          <a:noFill/>
          <a:ln w="9525">
            <a:noFill/>
            <a:miter lim="800000"/>
            <a:headEnd/>
            <a:tailEnd/>
          </a:ln>
        </p:spPr>
      </p:pic>
      <p:sp>
        <p:nvSpPr>
          <p:cNvPr id="19470" name="Text Box 16"/>
          <p:cNvSpPr txBox="1">
            <a:spLocks noChangeArrowheads="1"/>
          </p:cNvSpPr>
          <p:nvPr/>
        </p:nvSpPr>
        <p:spPr bwMode="auto">
          <a:xfrm>
            <a:off x="8612188" y="2622550"/>
            <a:ext cx="1071562" cy="287338"/>
          </a:xfrm>
          <a:prstGeom prst="rect">
            <a:avLst/>
          </a:prstGeom>
          <a:noFill/>
          <a:ln w="25400" algn="ctr">
            <a:noFill/>
            <a:miter lim="800000"/>
            <a:headEnd/>
            <a:tailEnd/>
          </a:ln>
        </p:spPr>
        <p:txBody>
          <a:bodyPr>
            <a:spAutoFit/>
          </a:bodyPr>
          <a:lstStyle/>
          <a:p>
            <a:pPr algn="ctr" eaLnBrk="1" hangingPunct="1">
              <a:spcBef>
                <a:spcPct val="50000"/>
              </a:spcBef>
            </a:pPr>
            <a:r>
              <a:rPr lang="en-US" sz="1400" u="none">
                <a:solidFill>
                  <a:schemeClr val="tx1"/>
                </a:solidFill>
                <a:latin typeface="Arial" pitchFamily="34" charset="0"/>
              </a:rPr>
              <a:t>GRBs</a:t>
            </a:r>
            <a:endParaRPr lang="fr-FR" sz="1400" u="none">
              <a:solidFill>
                <a:schemeClr val="tx1"/>
              </a:solidFill>
              <a:latin typeface="Arial" pitchFamily="34" charset="0"/>
            </a:endParaRPr>
          </a:p>
        </p:txBody>
      </p:sp>
      <p:sp>
        <p:nvSpPr>
          <p:cNvPr id="19471" name="Text Box 17"/>
          <p:cNvSpPr txBox="1">
            <a:spLocks noChangeArrowheads="1"/>
          </p:cNvSpPr>
          <p:nvPr/>
        </p:nvSpPr>
        <p:spPr bwMode="auto">
          <a:xfrm>
            <a:off x="8534400" y="3429000"/>
            <a:ext cx="1071563" cy="304800"/>
          </a:xfrm>
          <a:prstGeom prst="rect">
            <a:avLst/>
          </a:prstGeom>
          <a:noFill/>
          <a:ln w="25400" algn="ctr">
            <a:noFill/>
            <a:miter lim="800000"/>
            <a:headEnd/>
            <a:tailEnd/>
          </a:ln>
        </p:spPr>
        <p:txBody>
          <a:bodyPr>
            <a:spAutoFit/>
          </a:bodyPr>
          <a:lstStyle/>
          <a:p>
            <a:pPr algn="ctr" eaLnBrk="1" hangingPunct="1">
              <a:spcBef>
                <a:spcPct val="50000"/>
              </a:spcBef>
            </a:pPr>
            <a:r>
              <a:rPr lang="en-US" sz="1400" u="none">
                <a:solidFill>
                  <a:schemeClr val="tx1"/>
                </a:solidFill>
                <a:latin typeface="Arial" pitchFamily="34" charset="0"/>
              </a:rPr>
              <a:t>AGNs</a:t>
            </a:r>
            <a:endParaRPr lang="fr-FR" sz="1400" u="none">
              <a:solidFill>
                <a:schemeClr val="tx1"/>
              </a:solidFill>
              <a:latin typeface="Arial" pitchFamily="34" charset="0"/>
            </a:endParaRPr>
          </a:p>
        </p:txBody>
      </p:sp>
      <p:pic>
        <p:nvPicPr>
          <p:cNvPr id="19472" name="Picture 18" descr="AGN"/>
          <p:cNvPicPr>
            <a:picLocks noChangeAspect="1" noChangeArrowheads="1"/>
          </p:cNvPicPr>
          <p:nvPr/>
        </p:nvPicPr>
        <p:blipFill>
          <a:blip r:embed="rId9"/>
          <a:srcRect/>
          <a:stretch>
            <a:fillRect/>
          </a:stretch>
        </p:blipFill>
        <p:spPr bwMode="auto">
          <a:xfrm>
            <a:off x="7261225" y="3708400"/>
            <a:ext cx="2457450" cy="1089025"/>
          </a:xfrm>
          <a:prstGeom prst="rect">
            <a:avLst/>
          </a:prstGeom>
          <a:noFill/>
          <a:ln w="9525">
            <a:noFill/>
            <a:miter lim="800000"/>
            <a:headEnd/>
            <a:tailEnd/>
          </a:ln>
        </p:spPr>
      </p:pic>
      <p:sp>
        <p:nvSpPr>
          <p:cNvPr id="19473" name="Oval 21"/>
          <p:cNvSpPr>
            <a:spLocks noChangeArrowheads="1"/>
          </p:cNvSpPr>
          <p:nvPr/>
        </p:nvSpPr>
        <p:spPr bwMode="auto">
          <a:xfrm>
            <a:off x="8659813" y="2609850"/>
            <a:ext cx="995362" cy="361950"/>
          </a:xfrm>
          <a:prstGeom prst="ellipse">
            <a:avLst/>
          </a:prstGeom>
          <a:noFill/>
          <a:ln w="25400" algn="ctr">
            <a:solidFill>
              <a:srgbClr val="FF0000"/>
            </a:solidFill>
            <a:round/>
            <a:headEnd/>
            <a:tailEnd/>
          </a:ln>
        </p:spPr>
        <p:txBody>
          <a:bodyPr wrap="none" anchor="ctr">
            <a:spAutoFit/>
          </a:bodyPr>
          <a:lstStyle/>
          <a:p>
            <a:endParaRPr lang="en-US"/>
          </a:p>
        </p:txBody>
      </p:sp>
      <p:sp>
        <p:nvSpPr>
          <p:cNvPr id="19474" name="Text Box 24"/>
          <p:cNvSpPr txBox="1">
            <a:spLocks noChangeArrowheads="1"/>
          </p:cNvSpPr>
          <p:nvPr/>
        </p:nvSpPr>
        <p:spPr bwMode="auto">
          <a:xfrm>
            <a:off x="2536825" y="5519738"/>
            <a:ext cx="4892675" cy="461665"/>
          </a:xfrm>
          <a:prstGeom prst="rect">
            <a:avLst/>
          </a:prstGeom>
          <a:solidFill>
            <a:srgbClr val="CCFF66"/>
          </a:solidFill>
          <a:ln w="9525">
            <a:solidFill>
              <a:schemeClr val="tx1"/>
            </a:solidFill>
            <a:miter lim="800000"/>
            <a:headEnd/>
            <a:tailEnd/>
          </a:ln>
        </p:spPr>
        <p:txBody>
          <a:bodyPr wrap="square">
            <a:spAutoFit/>
          </a:bodyPr>
          <a:lstStyle/>
          <a:p>
            <a:r>
              <a:rPr lang="en-US" u="none" dirty="0"/>
              <a:t>Origin &amp; Acceleration of cosmic rays</a:t>
            </a:r>
          </a:p>
        </p:txBody>
      </p:sp>
      <p:grpSp>
        <p:nvGrpSpPr>
          <p:cNvPr id="3" name="Group 3"/>
          <p:cNvGrpSpPr>
            <a:grpSpLocks/>
          </p:cNvGrpSpPr>
          <p:nvPr/>
        </p:nvGrpSpPr>
        <p:grpSpPr bwMode="auto">
          <a:xfrm>
            <a:off x="7608888" y="4924425"/>
            <a:ext cx="2012950" cy="1617663"/>
            <a:chOff x="3606" y="845"/>
            <a:chExt cx="2017" cy="1716"/>
          </a:xfrm>
        </p:grpSpPr>
        <p:sp>
          <p:nvSpPr>
            <p:cNvPr id="19476" name="Text Box 4"/>
            <p:cNvSpPr txBox="1">
              <a:spLocks noChangeArrowheads="1"/>
            </p:cNvSpPr>
            <p:nvPr/>
          </p:nvSpPr>
          <p:spPr bwMode="auto">
            <a:xfrm>
              <a:off x="4710" y="2115"/>
              <a:ext cx="894" cy="446"/>
            </a:xfrm>
            <a:prstGeom prst="rect">
              <a:avLst/>
            </a:prstGeom>
            <a:noFill/>
            <a:ln w="9525">
              <a:noFill/>
              <a:miter lim="800000"/>
              <a:headEnd/>
              <a:tailEnd/>
            </a:ln>
          </p:spPr>
          <p:txBody>
            <a:bodyPr wrap="none">
              <a:spAutoFit/>
            </a:bodyPr>
            <a:lstStyle/>
            <a:p>
              <a:pPr algn="ctr" eaLnBrk="1" hangingPunct="1">
                <a:lnSpc>
                  <a:spcPct val="90000"/>
                </a:lnSpc>
                <a:spcBef>
                  <a:spcPct val="20000"/>
                </a:spcBef>
                <a:buClr>
                  <a:schemeClr val="folHlink"/>
                </a:buClr>
                <a:buSzPct val="75000"/>
                <a:buFont typeface="Monotype Sorts"/>
                <a:buNone/>
              </a:pPr>
              <a:r>
                <a:rPr kumimoji="1" lang="en-US" altLang="ja-JP" sz="2400" u="none">
                  <a:solidFill>
                    <a:schemeClr val="tx1"/>
                  </a:solidFill>
                  <a:latin typeface="Tahoma" pitchFamily="34" charset="0"/>
                  <a:ea typeface="MS PGothic" pitchFamily="34" charset="-128"/>
                </a:rPr>
                <a:t>GRBs</a:t>
              </a:r>
              <a:endParaRPr lang="es-ES" altLang="ja-JP" sz="2400" u="none">
                <a:solidFill>
                  <a:schemeClr val="tx1"/>
                </a:solidFill>
                <a:latin typeface="Tahoma" pitchFamily="34" charset="0"/>
                <a:ea typeface="MS PGothic" pitchFamily="34" charset="-128"/>
              </a:endParaRPr>
            </a:p>
          </p:txBody>
        </p:sp>
        <p:pic>
          <p:nvPicPr>
            <p:cNvPr id="19477" name="Picture 5"/>
            <p:cNvPicPr>
              <a:picLocks noChangeAspect="1" noChangeArrowheads="1"/>
            </p:cNvPicPr>
            <p:nvPr/>
          </p:nvPicPr>
          <p:blipFill>
            <a:blip r:embed="rId10"/>
            <a:srcRect/>
            <a:stretch>
              <a:fillRect/>
            </a:stretch>
          </p:blipFill>
          <p:spPr bwMode="auto">
            <a:xfrm>
              <a:off x="3606" y="890"/>
              <a:ext cx="998" cy="997"/>
            </a:xfrm>
            <a:prstGeom prst="rect">
              <a:avLst/>
            </a:prstGeom>
            <a:noFill/>
            <a:ln w="15875">
              <a:solidFill>
                <a:srgbClr val="FFFF66"/>
              </a:solidFill>
              <a:miter lim="800000"/>
              <a:headEnd/>
              <a:tailEnd/>
            </a:ln>
          </p:spPr>
        </p:pic>
        <p:sp>
          <p:nvSpPr>
            <p:cNvPr id="19478" name="Text Box 6"/>
            <p:cNvSpPr txBox="1">
              <a:spLocks noChangeArrowheads="1"/>
            </p:cNvSpPr>
            <p:nvPr/>
          </p:nvSpPr>
          <p:spPr bwMode="auto">
            <a:xfrm>
              <a:off x="3665" y="1979"/>
              <a:ext cx="911" cy="446"/>
            </a:xfrm>
            <a:prstGeom prst="rect">
              <a:avLst/>
            </a:prstGeom>
            <a:noFill/>
            <a:ln w="9525">
              <a:noFill/>
              <a:miter lim="800000"/>
              <a:headEnd/>
              <a:tailEnd/>
            </a:ln>
          </p:spPr>
          <p:txBody>
            <a:bodyPr wrap="none">
              <a:spAutoFit/>
            </a:bodyPr>
            <a:lstStyle/>
            <a:p>
              <a:pPr algn="ctr" eaLnBrk="1" hangingPunct="1">
                <a:lnSpc>
                  <a:spcPct val="90000"/>
                </a:lnSpc>
                <a:spcBef>
                  <a:spcPct val="20000"/>
                </a:spcBef>
                <a:buClr>
                  <a:schemeClr val="folHlink"/>
                </a:buClr>
                <a:buSzPct val="75000"/>
                <a:buFont typeface="Monotype Sorts"/>
                <a:buNone/>
              </a:pPr>
              <a:r>
                <a:rPr kumimoji="1" lang="en-US" altLang="ja-JP" sz="2400" u="none">
                  <a:solidFill>
                    <a:schemeClr val="tx1"/>
                  </a:solidFill>
                  <a:latin typeface="Tahoma" pitchFamily="34" charset="0"/>
                  <a:ea typeface="MS PGothic" pitchFamily="34" charset="-128"/>
                </a:rPr>
                <a:t>AGNs</a:t>
              </a:r>
              <a:endParaRPr lang="es-ES" altLang="ja-JP" sz="2400" u="none">
                <a:solidFill>
                  <a:schemeClr val="tx1"/>
                </a:solidFill>
                <a:latin typeface="Tahoma" pitchFamily="34" charset="0"/>
                <a:ea typeface="MS PGothic" pitchFamily="34" charset="-128"/>
              </a:endParaRPr>
            </a:p>
          </p:txBody>
        </p:sp>
        <p:pic>
          <p:nvPicPr>
            <p:cNvPr id="19479" name="Picture 7"/>
            <p:cNvPicPr>
              <a:picLocks noChangeAspect="1" noChangeArrowheads="1"/>
            </p:cNvPicPr>
            <p:nvPr/>
          </p:nvPicPr>
          <p:blipFill>
            <a:blip r:embed="rId11"/>
            <a:srcRect/>
            <a:stretch>
              <a:fillRect/>
            </a:stretch>
          </p:blipFill>
          <p:spPr bwMode="auto">
            <a:xfrm>
              <a:off x="4785" y="845"/>
              <a:ext cx="838" cy="1134"/>
            </a:xfrm>
            <a:prstGeom prst="rect">
              <a:avLst/>
            </a:prstGeom>
            <a:noFill/>
            <a:ln w="15875">
              <a:solidFill>
                <a:srgbClr val="FFFF66"/>
              </a:solid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2"/>
          <a:srcRect l="14488" t="9909" r="11940" b="17612"/>
          <a:stretch>
            <a:fillRect/>
          </a:stretch>
        </p:blipFill>
        <p:spPr bwMode="auto">
          <a:xfrm>
            <a:off x="593725" y="852488"/>
            <a:ext cx="8140700" cy="5283200"/>
          </a:xfrm>
          <a:prstGeom prst="rect">
            <a:avLst/>
          </a:prstGeom>
          <a:noFill/>
        </p:spPr>
      </p:pic>
      <p:sp>
        <p:nvSpPr>
          <p:cNvPr id="320515" name="Text Box 3"/>
          <p:cNvSpPr txBox="1">
            <a:spLocks noChangeArrowheads="1"/>
          </p:cNvSpPr>
          <p:nvPr/>
        </p:nvSpPr>
        <p:spPr bwMode="auto">
          <a:xfrm>
            <a:off x="3290888" y="285750"/>
            <a:ext cx="4168775" cy="466725"/>
          </a:xfrm>
          <a:prstGeom prst="rect">
            <a:avLst/>
          </a:prstGeom>
          <a:noFill/>
          <a:ln w="9525">
            <a:solidFill>
              <a:srgbClr val="CC6600"/>
            </a:solidFill>
            <a:miter lim="800000"/>
            <a:headEnd/>
            <a:tailEnd/>
          </a:ln>
          <a:effectLst/>
        </p:spPr>
        <p:txBody>
          <a:bodyPr wrap="none">
            <a:spAutoFit/>
          </a:bodyPr>
          <a:lstStyle/>
          <a:p>
            <a:pPr algn="l"/>
            <a:r>
              <a:rPr lang="en-US" sz="2400"/>
              <a:t>Shell type Supernova Remnants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ChangeArrowheads="1"/>
          </p:cNvSpPr>
          <p:nvPr/>
        </p:nvSpPr>
        <p:spPr bwMode="auto">
          <a:xfrm>
            <a:off x="12700" y="0"/>
            <a:ext cx="9707563" cy="6473825"/>
          </a:xfrm>
          <a:prstGeom prst="rect">
            <a:avLst/>
          </a:prstGeom>
          <a:solidFill>
            <a:srgbClr val="FFCCFF"/>
          </a:solidFill>
          <a:ln w="38160">
            <a:solidFill>
              <a:srgbClr val="FF9999"/>
            </a:solidFill>
            <a:miter lim="800000"/>
            <a:headEnd/>
            <a:tailEnd/>
          </a:ln>
          <a:effectLst/>
        </p:spPr>
        <p:txBody>
          <a:bodyPr wrap="none" anchor="ctr"/>
          <a:lstStyle/>
          <a:p>
            <a:pPr algn="ctr"/>
            <a:endParaRPr lang="en-US"/>
          </a:p>
        </p:txBody>
      </p:sp>
      <p:sp>
        <p:nvSpPr>
          <p:cNvPr id="664579" name="Text Box 3"/>
          <p:cNvSpPr txBox="1">
            <a:spLocks noChangeArrowheads="1"/>
          </p:cNvSpPr>
          <p:nvPr/>
        </p:nvSpPr>
        <p:spPr bwMode="auto">
          <a:xfrm>
            <a:off x="1885950" y="384175"/>
            <a:ext cx="5961063" cy="573088"/>
          </a:xfrm>
          <a:prstGeom prst="rect">
            <a:avLst/>
          </a:prstGeom>
          <a:solidFill>
            <a:srgbClr val="FFCC00"/>
          </a:solidFill>
          <a:ln w="9525">
            <a:noFill/>
            <a:round/>
            <a:headEnd/>
            <a:tailEnd/>
          </a:ln>
          <a:effectLst/>
        </p:spPr>
        <p:txBody>
          <a:bodyPr lIns="82647" tIns="68895" rIns="82647" bIns="42976">
            <a:spAutoFit/>
          </a:bodyPr>
          <a:lstStyle/>
          <a:p>
            <a:pPr defTabSz="412750" eaLnBrk="1">
              <a:lnSpc>
                <a:spcPct val="93000"/>
              </a:lnSpc>
              <a:spcBef>
                <a:spcPts val="1838"/>
              </a:spcBef>
              <a:buSzPct val="100000"/>
              <a:tabLst>
                <a:tab pos="665163" algn="l"/>
                <a:tab pos="1328738" algn="l"/>
                <a:tab pos="1993900" algn="l"/>
                <a:tab pos="2659063" algn="l"/>
                <a:tab pos="3324225" algn="l"/>
                <a:tab pos="3987800" algn="l"/>
                <a:tab pos="4652963" algn="l"/>
                <a:tab pos="5318125" algn="l"/>
              </a:tabLst>
            </a:pPr>
            <a:r>
              <a:rPr lang="en-IN" sz="2900" u="none"/>
              <a:t>Current Status of Pulsar Search</a:t>
            </a:r>
          </a:p>
        </p:txBody>
      </p:sp>
      <p:pic>
        <p:nvPicPr>
          <p:cNvPr id="664580" name="Picture 4"/>
          <p:cNvPicPr>
            <a:picLocks noChangeAspect="1" noChangeArrowheads="1"/>
          </p:cNvPicPr>
          <p:nvPr/>
        </p:nvPicPr>
        <p:blipFill>
          <a:blip r:embed="rId3">
            <a:lum bright="-30000" contrast="30000"/>
          </a:blip>
          <a:srcRect b="47870"/>
          <a:stretch>
            <a:fillRect/>
          </a:stretch>
        </p:blipFill>
        <p:spPr bwMode="auto">
          <a:xfrm>
            <a:off x="1041400" y="1244600"/>
            <a:ext cx="3644900" cy="1687513"/>
          </a:xfrm>
          <a:prstGeom prst="rect">
            <a:avLst/>
          </a:prstGeom>
          <a:noFill/>
          <a:ln w="9525">
            <a:noFill/>
            <a:round/>
            <a:headEnd/>
            <a:tailEnd/>
          </a:ln>
          <a:effectLst/>
        </p:spPr>
      </p:pic>
      <p:pic>
        <p:nvPicPr>
          <p:cNvPr id="664581" name="Picture 5"/>
          <p:cNvPicPr>
            <a:picLocks noChangeAspect="1" noChangeArrowheads="1"/>
          </p:cNvPicPr>
          <p:nvPr/>
        </p:nvPicPr>
        <p:blipFill>
          <a:blip r:embed="rId4" cstate="print"/>
          <a:srcRect/>
          <a:stretch>
            <a:fillRect/>
          </a:stretch>
        </p:blipFill>
        <p:spPr bwMode="auto">
          <a:xfrm>
            <a:off x="1041400" y="3086100"/>
            <a:ext cx="3644900" cy="2932113"/>
          </a:xfrm>
          <a:prstGeom prst="rect">
            <a:avLst/>
          </a:prstGeom>
          <a:noFill/>
          <a:ln w="9525">
            <a:noFill/>
            <a:round/>
            <a:headEnd/>
            <a:tailEnd/>
          </a:ln>
          <a:effectLst/>
        </p:spPr>
      </p:pic>
      <p:pic>
        <p:nvPicPr>
          <p:cNvPr id="664582" name="Picture 6"/>
          <p:cNvPicPr>
            <a:picLocks noChangeAspect="1" noChangeArrowheads="1"/>
          </p:cNvPicPr>
          <p:nvPr/>
        </p:nvPicPr>
        <p:blipFill>
          <a:blip r:embed="rId5" cstate="print"/>
          <a:srcRect/>
          <a:stretch>
            <a:fillRect/>
          </a:stretch>
        </p:blipFill>
        <p:spPr bwMode="auto">
          <a:xfrm>
            <a:off x="5081588" y="1093788"/>
            <a:ext cx="4189412" cy="2547937"/>
          </a:xfrm>
          <a:prstGeom prst="rect">
            <a:avLst/>
          </a:prstGeom>
          <a:noFill/>
          <a:ln w="9525">
            <a:noFill/>
            <a:round/>
            <a:headEnd/>
            <a:tailEnd/>
          </a:ln>
          <a:effectLst/>
        </p:spPr>
      </p:pic>
      <p:pic>
        <p:nvPicPr>
          <p:cNvPr id="664583" name="Picture 7"/>
          <p:cNvPicPr>
            <a:picLocks noChangeAspect="1" noChangeArrowheads="1"/>
          </p:cNvPicPr>
          <p:nvPr/>
        </p:nvPicPr>
        <p:blipFill>
          <a:blip r:embed="rId6"/>
          <a:srcRect/>
          <a:stretch>
            <a:fillRect/>
          </a:stretch>
        </p:blipFill>
        <p:spPr bwMode="auto">
          <a:xfrm>
            <a:off x="5135563" y="3759200"/>
            <a:ext cx="4122737" cy="2720975"/>
          </a:xfrm>
          <a:prstGeom prst="rect">
            <a:avLst/>
          </a:prstGeom>
          <a:noFill/>
          <a:ln w="9525">
            <a:noFill/>
            <a:round/>
            <a:headEnd/>
            <a:tailEnd/>
          </a:ln>
          <a:effectLst/>
        </p:spPr>
      </p:pic>
      <p:sp>
        <p:nvSpPr>
          <p:cNvPr id="664585" name="Text Box 9"/>
          <p:cNvSpPr txBox="1">
            <a:spLocks noChangeArrowheads="1"/>
          </p:cNvSpPr>
          <p:nvPr/>
        </p:nvSpPr>
        <p:spPr bwMode="auto">
          <a:xfrm>
            <a:off x="8156575" y="1371600"/>
            <a:ext cx="1101725" cy="296863"/>
          </a:xfrm>
          <a:prstGeom prst="rect">
            <a:avLst/>
          </a:prstGeom>
          <a:noFill/>
          <a:ln w="9525">
            <a:noFill/>
            <a:round/>
            <a:headEnd/>
            <a:tailEnd/>
          </a:ln>
          <a:effectLst/>
        </p:spPr>
        <p:txBody>
          <a:bodyPr lIns="82647" tIns="55902" rIns="82647" bIns="41324"/>
          <a:lstStyle/>
          <a:p>
            <a:pPr defTabSz="412750" eaLnBrk="1">
              <a:lnSpc>
                <a:spcPct val="93000"/>
              </a:lnSpc>
              <a:buClr>
                <a:srgbClr val="000000"/>
              </a:buClr>
              <a:buSzPct val="100000"/>
              <a:buFont typeface="Times New Roman" pitchFamily="18" charset="0"/>
              <a:buNone/>
              <a:tabLst>
                <a:tab pos="665163" algn="l"/>
              </a:tabLst>
            </a:pPr>
            <a:r>
              <a:rPr lang="en-IN" sz="1700" u="none">
                <a:latin typeface="Arial" charset="0"/>
              </a:rPr>
              <a:t>MAGIC</a:t>
            </a:r>
          </a:p>
        </p:txBody>
      </p:sp>
      <p:sp>
        <p:nvSpPr>
          <p:cNvPr id="664586" name="Oval 10"/>
          <p:cNvSpPr>
            <a:spLocks noChangeArrowheads="1"/>
          </p:cNvSpPr>
          <p:nvPr/>
        </p:nvSpPr>
        <p:spPr bwMode="auto">
          <a:xfrm rot="-1849660">
            <a:off x="165100" y="204788"/>
            <a:ext cx="1252538" cy="914400"/>
          </a:xfrm>
          <a:prstGeom prst="ellipse">
            <a:avLst/>
          </a:prstGeom>
          <a:solidFill>
            <a:srgbClr val="00B8FF"/>
          </a:solidFill>
          <a:ln w="9525">
            <a:solidFill>
              <a:schemeClr val="tx1"/>
            </a:solidFill>
            <a:round/>
            <a:headEnd/>
            <a:tailEnd/>
          </a:ln>
          <a:effectLst/>
        </p:spPr>
        <p:txBody>
          <a:bodyPr wrap="none" anchor="ctr"/>
          <a:lstStyle/>
          <a:p>
            <a:pPr algn="ctr"/>
            <a:r>
              <a:rPr lang="en-US" u="none"/>
              <a:t>Crab</a:t>
            </a:r>
          </a:p>
        </p:txBody>
      </p:sp>
      <p:sp>
        <p:nvSpPr>
          <p:cNvPr id="664587" name="Text Box 11"/>
          <p:cNvSpPr txBox="1">
            <a:spLocks noChangeArrowheads="1"/>
          </p:cNvSpPr>
          <p:nvPr/>
        </p:nvSpPr>
        <p:spPr bwMode="auto">
          <a:xfrm>
            <a:off x="7869238" y="1687513"/>
            <a:ext cx="1851025" cy="336550"/>
          </a:xfrm>
          <a:prstGeom prst="rect">
            <a:avLst/>
          </a:prstGeom>
          <a:noFill/>
          <a:ln w="9525">
            <a:noFill/>
            <a:miter lim="800000"/>
            <a:headEnd/>
            <a:tailEnd/>
          </a:ln>
          <a:effectLst/>
        </p:spPr>
        <p:txBody>
          <a:bodyPr wrap="none">
            <a:spAutoFit/>
          </a:bodyPr>
          <a:lstStyle/>
          <a:p>
            <a:r>
              <a:rPr lang="en-US" sz="1600" u="none"/>
              <a:t>E</a:t>
            </a:r>
            <a:r>
              <a:rPr lang="en-US" sz="1600" u="none" baseline="-25000"/>
              <a:t>c</a:t>
            </a:r>
            <a:r>
              <a:rPr lang="en-US" sz="1600" u="none"/>
              <a:t>=17.7</a:t>
            </a:r>
            <a:r>
              <a:rPr lang="en-US" sz="1600" u="none">
                <a:cs typeface="Times New Roman" pitchFamily="18" charset="0"/>
              </a:rPr>
              <a:t>±</a:t>
            </a:r>
            <a:r>
              <a:rPr lang="en-US" sz="1600" u="none"/>
              <a:t>2.8</a:t>
            </a:r>
            <a:r>
              <a:rPr lang="en-US" sz="1600" u="none">
                <a:cs typeface="Times New Roman" pitchFamily="18" charset="0"/>
              </a:rPr>
              <a:t>±</a:t>
            </a:r>
            <a:r>
              <a:rPr lang="en-US" sz="1600" u="none"/>
              <a:t>5 GeV</a:t>
            </a:r>
          </a:p>
        </p:txBody>
      </p:sp>
      <p:sp>
        <p:nvSpPr>
          <p:cNvPr id="664588" name="Text Box 12"/>
          <p:cNvSpPr txBox="1">
            <a:spLocks noChangeArrowheads="1"/>
          </p:cNvSpPr>
          <p:nvPr/>
        </p:nvSpPr>
        <p:spPr bwMode="auto">
          <a:xfrm>
            <a:off x="5724525" y="4737100"/>
            <a:ext cx="2227263" cy="336550"/>
          </a:xfrm>
          <a:prstGeom prst="rect">
            <a:avLst/>
          </a:prstGeom>
          <a:noFill/>
          <a:ln w="9525">
            <a:noFill/>
            <a:miter lim="800000"/>
            <a:headEnd/>
            <a:tailEnd/>
          </a:ln>
          <a:effectLst/>
        </p:spPr>
        <p:txBody>
          <a:bodyPr wrap="none">
            <a:spAutoFit/>
          </a:bodyPr>
          <a:lstStyle/>
          <a:p>
            <a:r>
              <a:rPr lang="en-US" sz="1600" u="none"/>
              <a:t>E</a:t>
            </a:r>
            <a:r>
              <a:rPr lang="en-US" sz="1600" u="none" baseline="-25000"/>
              <a:t>c</a:t>
            </a:r>
            <a:r>
              <a:rPr lang="en-US" sz="1600" u="none"/>
              <a:t>=8.8</a:t>
            </a:r>
            <a:r>
              <a:rPr lang="en-US" sz="1600" u="none">
                <a:cs typeface="Times New Roman" pitchFamily="18" charset="0"/>
              </a:rPr>
              <a:t>±</a:t>
            </a:r>
            <a:r>
              <a:rPr lang="en-US" sz="1600" u="none"/>
              <a:t>1.1+2.9-1.1 GeV</a:t>
            </a:r>
          </a:p>
        </p:txBody>
      </p:sp>
      <p:sp>
        <p:nvSpPr>
          <p:cNvPr id="664590" name="Text Box 14"/>
          <p:cNvSpPr txBox="1">
            <a:spLocks noChangeArrowheads="1"/>
          </p:cNvSpPr>
          <p:nvPr/>
        </p:nvSpPr>
        <p:spPr bwMode="auto">
          <a:xfrm>
            <a:off x="200025" y="6022975"/>
            <a:ext cx="4657725" cy="457200"/>
          </a:xfrm>
          <a:prstGeom prst="rect">
            <a:avLst/>
          </a:prstGeom>
          <a:noFill/>
          <a:ln w="9525">
            <a:noFill/>
            <a:miter lim="800000"/>
            <a:headEnd/>
            <a:tailEnd/>
          </a:ln>
          <a:effectLst/>
        </p:spPr>
        <p:txBody>
          <a:bodyPr wrap="none">
            <a:spAutoFit/>
          </a:bodyPr>
          <a:lstStyle/>
          <a:p>
            <a:r>
              <a:rPr lang="en-US" sz="1200" u="none"/>
              <a:t>Cutoff energy limits the height of emission (to avoid absorption)</a:t>
            </a:r>
          </a:p>
          <a:p>
            <a:r>
              <a:rPr lang="en-US" sz="1200" u="none"/>
              <a:t>to be beyond 4/6 stellar radius, which means polar cap model is ruled out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714375" y="204788"/>
            <a:ext cx="8299450" cy="1081087"/>
          </a:xfrm>
          <a:solidFill>
            <a:srgbClr val="CCFF66"/>
          </a:solidFill>
        </p:spPr>
        <p:txBody>
          <a:bodyPr/>
          <a:lstStyle/>
          <a:p>
            <a:r>
              <a:rPr lang="en-US"/>
              <a:t>Gamma-ray Production</a:t>
            </a:r>
          </a:p>
        </p:txBody>
      </p:sp>
      <p:pic>
        <p:nvPicPr>
          <p:cNvPr id="247811" name="Picture 3" descr="acceleration"/>
          <p:cNvPicPr>
            <a:picLocks noGrp="1" noChangeAspect="1" noChangeArrowheads="1"/>
          </p:cNvPicPr>
          <p:nvPr>
            <p:ph sz="half" idx="1"/>
          </p:nvPr>
        </p:nvPicPr>
        <p:blipFill>
          <a:blip r:embed="rId2"/>
          <a:srcRect/>
          <a:stretch>
            <a:fillRect/>
          </a:stretch>
        </p:blipFill>
        <p:spPr>
          <a:xfrm>
            <a:off x="657225" y="1535113"/>
            <a:ext cx="4073525" cy="2444750"/>
          </a:xfrm>
        </p:spPr>
      </p:pic>
      <p:pic>
        <p:nvPicPr>
          <p:cNvPr id="247812" name="Picture 4" descr="HEproduction"/>
          <p:cNvPicPr>
            <a:picLocks noChangeAspect="1" noChangeArrowheads="1"/>
          </p:cNvPicPr>
          <p:nvPr/>
        </p:nvPicPr>
        <p:blipFill>
          <a:blip r:embed="rId3"/>
          <a:srcRect/>
          <a:stretch>
            <a:fillRect/>
          </a:stretch>
        </p:blipFill>
        <p:spPr bwMode="auto">
          <a:xfrm>
            <a:off x="681038" y="4267200"/>
            <a:ext cx="3810000" cy="1971675"/>
          </a:xfrm>
          <a:prstGeom prst="rect">
            <a:avLst/>
          </a:prstGeom>
          <a:noFill/>
          <a:ln w="9525">
            <a:solidFill>
              <a:schemeClr val="accent2"/>
            </a:solidFill>
            <a:miter lim="800000"/>
            <a:headEnd/>
            <a:tailEnd/>
          </a:ln>
        </p:spPr>
      </p:pic>
      <p:pic>
        <p:nvPicPr>
          <p:cNvPr id="247813" name="Picture 5" descr="Production-Mechnism"/>
          <p:cNvPicPr>
            <a:picLocks noChangeAspect="1" noChangeArrowheads="1"/>
          </p:cNvPicPr>
          <p:nvPr/>
        </p:nvPicPr>
        <p:blipFill>
          <a:blip r:embed="rId4"/>
          <a:srcRect/>
          <a:stretch>
            <a:fillRect/>
          </a:stretch>
        </p:blipFill>
        <p:spPr bwMode="auto">
          <a:xfrm>
            <a:off x="0" y="-14362113"/>
            <a:ext cx="5334000" cy="4832350"/>
          </a:xfrm>
          <a:prstGeom prst="rect">
            <a:avLst/>
          </a:prstGeom>
          <a:noFill/>
        </p:spPr>
      </p:pic>
      <p:pic>
        <p:nvPicPr>
          <p:cNvPr id="247814" name="Picture 6" descr="Production-Mechnism"/>
          <p:cNvPicPr>
            <a:picLocks noChangeAspect="1" noChangeArrowheads="1"/>
          </p:cNvPicPr>
          <p:nvPr/>
        </p:nvPicPr>
        <p:blipFill>
          <a:blip r:embed="rId4"/>
          <a:srcRect r="2164" b="48558"/>
          <a:stretch>
            <a:fillRect/>
          </a:stretch>
        </p:blipFill>
        <p:spPr bwMode="auto">
          <a:xfrm>
            <a:off x="4556125" y="1363663"/>
            <a:ext cx="4343400" cy="2895600"/>
          </a:xfrm>
          <a:prstGeom prst="rect">
            <a:avLst/>
          </a:prstGeom>
          <a:noFill/>
          <a:ln w="9525">
            <a:solidFill>
              <a:schemeClr val="bg1"/>
            </a:solidFill>
            <a:miter lim="800000"/>
            <a:headEnd/>
            <a:tailEnd/>
          </a:ln>
        </p:spPr>
      </p:pic>
      <p:pic>
        <p:nvPicPr>
          <p:cNvPr id="247815" name="Picture 7" descr="Production-Mechnism"/>
          <p:cNvPicPr>
            <a:picLocks noChangeAspect="1" noChangeArrowheads="1"/>
          </p:cNvPicPr>
          <p:nvPr/>
        </p:nvPicPr>
        <p:blipFill>
          <a:blip r:embed="rId4"/>
          <a:srcRect l="2417" t="86031" r="957" b="5269"/>
          <a:stretch>
            <a:fillRect/>
          </a:stretch>
        </p:blipFill>
        <p:spPr bwMode="auto">
          <a:xfrm>
            <a:off x="4570413" y="4252913"/>
            <a:ext cx="4343400" cy="533400"/>
          </a:xfrm>
          <a:prstGeom prst="rect">
            <a:avLst/>
          </a:prstGeom>
          <a:noFill/>
        </p:spPr>
      </p:pic>
      <p:sp>
        <p:nvSpPr>
          <p:cNvPr id="247816" name="Text Box 8"/>
          <p:cNvSpPr txBox="1">
            <a:spLocks noChangeArrowheads="1"/>
          </p:cNvSpPr>
          <p:nvPr/>
        </p:nvSpPr>
        <p:spPr bwMode="auto">
          <a:xfrm>
            <a:off x="4637088" y="4910138"/>
            <a:ext cx="4335462" cy="739775"/>
          </a:xfrm>
          <a:prstGeom prst="rect">
            <a:avLst/>
          </a:prstGeom>
          <a:noFill/>
          <a:ln w="9525">
            <a:solidFill>
              <a:srgbClr val="CC6600"/>
            </a:solidFill>
            <a:miter lim="800000"/>
            <a:headEnd/>
            <a:tailEnd/>
          </a:ln>
          <a:effectLst/>
        </p:spPr>
        <p:txBody>
          <a:bodyPr>
            <a:spAutoFit/>
          </a:bodyPr>
          <a:lstStyle/>
          <a:p>
            <a:r>
              <a:rPr lang="en-US" sz="1400" u="none"/>
              <a:t>High Energy Gamma-rays are due to the presence of</a:t>
            </a:r>
          </a:p>
          <a:p>
            <a:r>
              <a:rPr lang="en-US" sz="1400" u="none"/>
              <a:t>Energetic electrons/protons, High Magnetic fields.</a:t>
            </a:r>
          </a:p>
          <a:p>
            <a:r>
              <a:rPr lang="en-US" sz="1400" u="none"/>
              <a:t>These are potential sites for acceleration of Cosmic-rays.  </a:t>
            </a:r>
            <a:endParaRPr lang="en-US" u="none"/>
          </a:p>
        </p:txBody>
      </p:sp>
      <p:sp>
        <p:nvSpPr>
          <p:cNvPr id="247817" name="Text Box 9"/>
          <p:cNvSpPr txBox="1">
            <a:spLocks noChangeArrowheads="1"/>
          </p:cNvSpPr>
          <p:nvPr/>
        </p:nvSpPr>
        <p:spPr bwMode="auto">
          <a:xfrm>
            <a:off x="4522788" y="5867400"/>
            <a:ext cx="2992437" cy="346075"/>
          </a:xfrm>
          <a:prstGeom prst="rect">
            <a:avLst/>
          </a:prstGeom>
          <a:noFill/>
          <a:ln w="9525">
            <a:solidFill>
              <a:schemeClr val="accent2"/>
            </a:solidFill>
            <a:miter lim="800000"/>
            <a:headEnd/>
            <a:tailEnd/>
          </a:ln>
          <a:effectLst/>
        </p:spPr>
        <p:txBody>
          <a:bodyPr wrap="none">
            <a:spAutoFit/>
          </a:bodyPr>
          <a:lstStyle/>
          <a:p>
            <a:r>
              <a:rPr lang="en-US" sz="1600" u="none"/>
              <a:t>+ GRB, Decay of dark matter, etc.</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2466975" y="209550"/>
            <a:ext cx="4587875" cy="407988"/>
          </a:xfrm>
          <a:prstGeom prst="rect">
            <a:avLst/>
          </a:prstGeom>
          <a:noFill/>
          <a:ln w="9525">
            <a:noFill/>
            <a:round/>
            <a:headEnd/>
            <a:tailEnd/>
          </a:ln>
        </p:spPr>
        <p:txBody>
          <a:bodyPr lIns="82647" tIns="41324" rIns="82647" bIns="41324"/>
          <a:lstStyle/>
          <a:p>
            <a:pPr>
              <a:tabLst>
                <a:tab pos="663575" algn="l"/>
                <a:tab pos="1328738" algn="l"/>
                <a:tab pos="1993900" algn="l"/>
                <a:tab pos="2657475" algn="l"/>
                <a:tab pos="3322638" algn="l"/>
                <a:tab pos="3987800" algn="l"/>
              </a:tabLst>
            </a:pPr>
            <a:r>
              <a:rPr lang="en-IN" sz="2200" b="1" i="1" u="none">
                <a:ea typeface="DejaVu Sans" charset="0"/>
                <a:cs typeface="DejaVu Sans" charset="0"/>
              </a:rPr>
              <a:t>Results from  HAGAR : Mkn421</a:t>
            </a:r>
          </a:p>
        </p:txBody>
      </p:sp>
      <p:pic>
        <p:nvPicPr>
          <p:cNvPr id="24579" name="Picture 2"/>
          <p:cNvPicPr>
            <a:picLocks noChangeAspect="1" noChangeArrowheads="1"/>
          </p:cNvPicPr>
          <p:nvPr/>
        </p:nvPicPr>
        <p:blipFill>
          <a:blip r:embed="rId3"/>
          <a:srcRect/>
          <a:stretch>
            <a:fillRect/>
          </a:stretch>
        </p:blipFill>
        <p:spPr bwMode="auto">
          <a:xfrm>
            <a:off x="4095750" y="1333500"/>
            <a:ext cx="5624513" cy="4992688"/>
          </a:xfrm>
          <a:prstGeom prst="rect">
            <a:avLst/>
          </a:prstGeom>
          <a:noFill/>
          <a:ln w="9525">
            <a:noFill/>
            <a:round/>
            <a:headEnd/>
            <a:tailEnd/>
          </a:ln>
        </p:spPr>
      </p:pic>
      <p:sp>
        <p:nvSpPr>
          <p:cNvPr id="24580" name="Text Box 3"/>
          <p:cNvSpPr txBox="1">
            <a:spLocks noChangeArrowheads="1"/>
          </p:cNvSpPr>
          <p:nvPr/>
        </p:nvSpPr>
        <p:spPr bwMode="auto">
          <a:xfrm>
            <a:off x="0" y="5197475"/>
            <a:ext cx="3867150" cy="1282700"/>
          </a:xfrm>
          <a:prstGeom prst="rect">
            <a:avLst/>
          </a:prstGeom>
          <a:noFill/>
          <a:ln w="9525">
            <a:noFill/>
            <a:round/>
            <a:headEnd/>
            <a:tailEnd/>
          </a:ln>
        </p:spPr>
        <p:txBody>
          <a:bodyPr lIns="82647" tIns="41324" rIns="82647" bIns="41324"/>
          <a:lstStyle/>
          <a:p>
            <a:pPr algn="ctr">
              <a:tabLst>
                <a:tab pos="663575" algn="l"/>
                <a:tab pos="1328738" algn="l"/>
                <a:tab pos="1993900" algn="l"/>
              </a:tabLst>
            </a:pPr>
            <a:r>
              <a:rPr lang="en-IN" sz="3200" b="1" i="1" u="none">
                <a:ea typeface="DejaVu Sans" charset="0"/>
                <a:cs typeface="DejaVu Sans" charset="0"/>
              </a:rPr>
              <a:t>Amit Shukla et al. </a:t>
            </a:r>
            <a:r>
              <a:rPr lang="en-IN" b="1" i="1" u="none">
                <a:ea typeface="DejaVu Sans" charset="0"/>
                <a:cs typeface="DejaVu Sans" charset="0"/>
              </a:rPr>
              <a:t>OG2.3 – 977 @ ICRC,  Beijing</a:t>
            </a:r>
          </a:p>
        </p:txBody>
      </p:sp>
      <p:sp>
        <p:nvSpPr>
          <p:cNvPr id="24581" name="Text Box 4"/>
          <p:cNvSpPr txBox="1">
            <a:spLocks noChangeArrowheads="1"/>
          </p:cNvSpPr>
          <p:nvPr/>
        </p:nvSpPr>
        <p:spPr bwMode="auto">
          <a:xfrm>
            <a:off x="2428875" y="617538"/>
            <a:ext cx="4351338" cy="387350"/>
          </a:xfrm>
          <a:prstGeom prst="rect">
            <a:avLst/>
          </a:prstGeom>
          <a:noFill/>
          <a:ln w="9525">
            <a:noFill/>
            <a:round/>
            <a:headEnd/>
            <a:tailEnd/>
          </a:ln>
        </p:spPr>
        <p:txBody>
          <a:bodyPr wrap="none" lIns="82647" tIns="41324" rIns="82647" bIns="41324"/>
          <a:lstStyle/>
          <a:p>
            <a:pPr>
              <a:tabLst>
                <a:tab pos="663575" algn="l"/>
                <a:tab pos="1328738" algn="l"/>
                <a:tab pos="1993900" algn="l"/>
                <a:tab pos="2657475" algn="l"/>
                <a:tab pos="3322638" algn="l"/>
                <a:tab pos="3987800" algn="l"/>
              </a:tabLst>
            </a:pPr>
            <a:r>
              <a:rPr lang="en-IN" b="1" u="none">
                <a:solidFill>
                  <a:srgbClr val="008000"/>
                </a:solidFill>
                <a:ea typeface="DejaVu Sans" charset="0"/>
                <a:cs typeface="DejaVu Sans" charset="0"/>
              </a:rPr>
              <a:t>Flaring activity in February, 2010</a:t>
            </a:r>
          </a:p>
        </p:txBody>
      </p:sp>
      <p:sp>
        <p:nvSpPr>
          <p:cNvPr id="24582" name="Text Box 5"/>
          <p:cNvSpPr txBox="1">
            <a:spLocks noChangeArrowheads="1"/>
          </p:cNvSpPr>
          <p:nvPr/>
        </p:nvSpPr>
        <p:spPr bwMode="auto">
          <a:xfrm>
            <a:off x="100013" y="1616075"/>
            <a:ext cx="3990975" cy="696913"/>
          </a:xfrm>
          <a:prstGeom prst="rect">
            <a:avLst/>
          </a:prstGeom>
          <a:noFill/>
          <a:ln w="9525">
            <a:noFill/>
            <a:round/>
            <a:headEnd/>
            <a:tailEnd/>
          </a:ln>
        </p:spPr>
        <p:txBody>
          <a:bodyPr lIns="82647" tIns="41324" rIns="82647" bIns="41324"/>
          <a:lstStyle/>
          <a:p>
            <a:pPr>
              <a:tabLst>
                <a:tab pos="663575" algn="l"/>
                <a:tab pos="1328738" algn="l"/>
                <a:tab pos="1993900" algn="l"/>
                <a:tab pos="2657475" algn="l"/>
                <a:tab pos="3322638" algn="l"/>
              </a:tabLst>
            </a:pPr>
            <a:r>
              <a:rPr lang="en-IN" b="1" u="none">
                <a:solidFill>
                  <a:srgbClr val="000080"/>
                </a:solidFill>
                <a:ea typeface="DejaVu Sans" charset="0"/>
                <a:cs typeface="DejaVu Sans" charset="0"/>
              </a:rPr>
              <a:t>HAGAR observation period :</a:t>
            </a:r>
          </a:p>
          <a:p>
            <a:pPr>
              <a:tabLst>
                <a:tab pos="663575" algn="l"/>
                <a:tab pos="1328738" algn="l"/>
                <a:tab pos="1993900" algn="l"/>
                <a:tab pos="2657475" algn="l"/>
                <a:tab pos="3322638" algn="l"/>
              </a:tabLst>
            </a:pPr>
            <a:r>
              <a:rPr lang="en-IN" b="1" u="none">
                <a:solidFill>
                  <a:srgbClr val="000080"/>
                </a:solidFill>
                <a:ea typeface="DejaVu Sans" charset="0"/>
                <a:cs typeface="DejaVu Sans" charset="0"/>
              </a:rPr>
              <a:t>   13 – 20 February, 2010</a:t>
            </a:r>
          </a:p>
        </p:txBody>
      </p:sp>
      <p:sp>
        <p:nvSpPr>
          <p:cNvPr id="24583" name="Text Box 6"/>
          <p:cNvSpPr txBox="1">
            <a:spLocks noChangeArrowheads="1"/>
          </p:cNvSpPr>
          <p:nvPr/>
        </p:nvSpPr>
        <p:spPr bwMode="auto">
          <a:xfrm>
            <a:off x="100013" y="2597150"/>
            <a:ext cx="3552825" cy="1204913"/>
          </a:xfrm>
          <a:prstGeom prst="rect">
            <a:avLst/>
          </a:prstGeom>
          <a:noFill/>
          <a:ln w="9525">
            <a:noFill/>
            <a:round/>
            <a:headEnd/>
            <a:tailEnd/>
          </a:ln>
        </p:spPr>
        <p:txBody>
          <a:bodyPr lIns="82647" tIns="41324" rIns="82647" bIns="41324"/>
          <a:lstStyle/>
          <a:p>
            <a:pPr>
              <a:tabLst>
                <a:tab pos="663575" algn="l"/>
                <a:tab pos="1328738" algn="l"/>
                <a:tab pos="1993900" algn="l"/>
                <a:tab pos="2657475" algn="l"/>
                <a:tab pos="3322638" algn="l"/>
              </a:tabLst>
            </a:pPr>
            <a:r>
              <a:rPr lang="en-IN" sz="1800" b="1" u="none">
                <a:solidFill>
                  <a:srgbClr val="DC2300"/>
                </a:solidFill>
                <a:ea typeface="DejaVu Sans" charset="0"/>
                <a:cs typeface="DejaVu Sans" charset="0"/>
              </a:rPr>
              <a:t>Total duration  :  479 Minutes</a:t>
            </a:r>
          </a:p>
          <a:p>
            <a:pPr>
              <a:lnSpc>
                <a:spcPct val="83000"/>
              </a:lnSpc>
              <a:tabLst>
                <a:tab pos="663575" algn="l"/>
                <a:tab pos="1328738" algn="l"/>
                <a:tab pos="1993900" algn="l"/>
                <a:tab pos="2657475" algn="l"/>
                <a:tab pos="3322638" algn="l"/>
              </a:tabLst>
            </a:pPr>
            <a:r>
              <a:rPr lang="en-IN" sz="1800" b="1" u="none">
                <a:solidFill>
                  <a:srgbClr val="DC2300"/>
                </a:solidFill>
                <a:latin typeface="StarSymbol" charset="2"/>
                <a:ea typeface="StarSymbol" charset="2"/>
                <a:cs typeface="StarSymbol" charset="2"/>
              </a:rPr>
              <a:t></a:t>
            </a:r>
            <a:r>
              <a:rPr lang="en-IN" sz="1800" b="1" u="none">
                <a:solidFill>
                  <a:srgbClr val="DC2300"/>
                </a:solidFill>
                <a:ea typeface="DejaVu Sans" charset="0"/>
                <a:cs typeface="DejaVu Sans" charset="0"/>
              </a:rPr>
              <a:t> ray rate ~ 13.4 ± 1 /Minute</a:t>
            </a:r>
          </a:p>
          <a:p>
            <a:pPr>
              <a:tabLst>
                <a:tab pos="663575" algn="l"/>
                <a:tab pos="1328738" algn="l"/>
                <a:tab pos="1993900" algn="l"/>
                <a:tab pos="2657475" algn="l"/>
                <a:tab pos="3322638" algn="l"/>
              </a:tabLst>
            </a:pPr>
            <a:r>
              <a:rPr lang="en-IN" sz="1800" b="1" u="none">
                <a:solidFill>
                  <a:srgbClr val="DC2300"/>
                </a:solidFill>
                <a:ea typeface="DejaVu Sans" charset="0"/>
                <a:cs typeface="DejaVu Sans" charset="0"/>
              </a:rPr>
              <a:t>      above 250 GeV</a:t>
            </a:r>
          </a:p>
          <a:p>
            <a:pPr>
              <a:tabLst>
                <a:tab pos="663575" algn="l"/>
                <a:tab pos="1328738" algn="l"/>
                <a:tab pos="1993900" algn="l"/>
                <a:tab pos="2657475" algn="l"/>
                <a:tab pos="3322638" algn="l"/>
              </a:tabLst>
            </a:pPr>
            <a:r>
              <a:rPr lang="en-IN" sz="1800" b="1" u="none">
                <a:solidFill>
                  <a:srgbClr val="DC2300"/>
                </a:solidFill>
                <a:ea typeface="DejaVu Sans" charset="0"/>
                <a:cs typeface="DejaVu Sans" charset="0"/>
              </a:rPr>
              <a:t>Significance : 12.7</a:t>
            </a:r>
            <a:r>
              <a:rPr lang="el-GR" sz="1800" b="1" u="none">
                <a:solidFill>
                  <a:srgbClr val="DC2300"/>
                </a:solidFill>
                <a:ea typeface="DejaVu Sans" charset="0"/>
                <a:cs typeface="Times New Roman" pitchFamily="18" charset="0"/>
              </a:rPr>
              <a:t>σ</a:t>
            </a:r>
            <a:endParaRPr lang="en-IN" sz="1800" b="1" u="none">
              <a:solidFill>
                <a:srgbClr val="DC2300"/>
              </a:solidFill>
              <a:latin typeface="StarSymbol" charset="2"/>
              <a:ea typeface="StarSymbol" charset="2"/>
              <a:cs typeface="StarSymbol" charset="2"/>
            </a:endParaRPr>
          </a:p>
        </p:txBody>
      </p:sp>
      <p:sp>
        <p:nvSpPr>
          <p:cNvPr id="24584" name="Text Box 7"/>
          <p:cNvSpPr txBox="1">
            <a:spLocks noChangeArrowheads="1"/>
          </p:cNvSpPr>
          <p:nvPr/>
        </p:nvSpPr>
        <p:spPr bwMode="auto">
          <a:xfrm>
            <a:off x="173038" y="4165600"/>
            <a:ext cx="3417887" cy="641350"/>
          </a:xfrm>
          <a:prstGeom prst="rect">
            <a:avLst/>
          </a:prstGeom>
          <a:noFill/>
          <a:ln w="9525">
            <a:noFill/>
            <a:round/>
            <a:headEnd/>
            <a:tailEnd/>
          </a:ln>
        </p:spPr>
        <p:txBody>
          <a:bodyPr wrap="none" lIns="82647" tIns="41324" rIns="82647" bIns="41324"/>
          <a:lstStyle/>
          <a:p>
            <a:pPr>
              <a:tabLst>
                <a:tab pos="663575" algn="l"/>
                <a:tab pos="1328738" algn="l"/>
                <a:tab pos="1993900" algn="l"/>
                <a:tab pos="2657475" algn="l"/>
              </a:tabLst>
            </a:pPr>
            <a:r>
              <a:rPr lang="en-IN" sz="1800" b="1" u="none">
                <a:solidFill>
                  <a:srgbClr val="000080"/>
                </a:solidFill>
                <a:ea typeface="DejaVu Sans" charset="0"/>
                <a:cs typeface="DejaVu Sans" charset="0"/>
              </a:rPr>
              <a:t>Hint of correlated variability</a:t>
            </a:r>
          </a:p>
          <a:p>
            <a:pPr>
              <a:tabLst>
                <a:tab pos="663575" algn="l"/>
                <a:tab pos="1328738" algn="l"/>
                <a:tab pos="1993900" algn="l"/>
                <a:tab pos="2657475" algn="l"/>
              </a:tabLst>
            </a:pPr>
            <a:r>
              <a:rPr lang="en-IN" sz="1800" b="1" u="none">
                <a:solidFill>
                  <a:srgbClr val="000080"/>
                </a:solidFill>
                <a:ea typeface="DejaVu Sans" charset="0"/>
                <a:cs typeface="DejaVu Sans" charset="0"/>
              </a:rPr>
              <a:t>  in various bands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Ashu\png\workshop\New_mw2.png"/>
          <p:cNvPicPr>
            <a:picLocks noChangeAspect="1" noChangeArrowheads="1"/>
          </p:cNvPicPr>
          <p:nvPr/>
        </p:nvPicPr>
        <p:blipFill>
          <a:blip r:embed="rId2"/>
          <a:srcRect/>
          <a:stretch>
            <a:fillRect/>
          </a:stretch>
        </p:blipFill>
        <p:spPr bwMode="auto">
          <a:xfrm>
            <a:off x="809625" y="287338"/>
            <a:ext cx="8512175" cy="6048375"/>
          </a:xfrm>
          <a:prstGeom prst="rect">
            <a:avLst/>
          </a:prstGeom>
          <a:noFill/>
          <a:ln w="9525">
            <a:noFill/>
            <a:miter lim="800000"/>
            <a:headEnd/>
            <a:tailEnd/>
          </a:ln>
        </p:spPr>
      </p:pic>
      <p:sp>
        <p:nvSpPr>
          <p:cNvPr id="3" name="Rectangle 2"/>
          <p:cNvSpPr/>
          <p:nvPr/>
        </p:nvSpPr>
        <p:spPr>
          <a:xfrm>
            <a:off x="3482975" y="576263"/>
            <a:ext cx="971550" cy="5472112"/>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4454525" y="576263"/>
            <a:ext cx="323850" cy="5472112"/>
          </a:xfrm>
          <a:prstGeom prst="rect">
            <a:avLst/>
          </a:prstGeom>
          <a:solidFill>
            <a:srgbClr val="FFC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5184775" y="576263"/>
            <a:ext cx="647700" cy="5472112"/>
          </a:xfrm>
          <a:prstGeom prst="rect">
            <a:avLst/>
          </a:prstGeom>
          <a:solidFill>
            <a:srgbClr val="53D2FF">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4778375" y="576263"/>
            <a:ext cx="406400" cy="5472112"/>
          </a:xfrm>
          <a:prstGeom prst="rect">
            <a:avLst/>
          </a:prstGeom>
          <a:solidFill>
            <a:srgbClr val="E9235C">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1" name="Rectangle 7"/>
          <p:cNvSpPr>
            <a:spLocks noChangeArrowheads="1"/>
          </p:cNvSpPr>
          <p:nvPr/>
        </p:nvSpPr>
        <p:spPr bwMode="auto">
          <a:xfrm rot="-5400000">
            <a:off x="3502819" y="397669"/>
            <a:ext cx="663575" cy="261937"/>
          </a:xfrm>
          <a:prstGeom prst="rect">
            <a:avLst/>
          </a:prstGeom>
          <a:noFill/>
          <a:ln w="9525">
            <a:noFill/>
            <a:miter lim="800000"/>
            <a:headEnd/>
            <a:tailEnd/>
          </a:ln>
        </p:spPr>
        <p:txBody>
          <a:bodyPr wrap="none">
            <a:spAutoFit/>
          </a:bodyPr>
          <a:lstStyle/>
          <a:p>
            <a:r>
              <a:rPr lang="en-US" sz="1100" b="1">
                <a:latin typeface="Calibri" charset="0"/>
              </a:rPr>
              <a:t>EPOCH1</a:t>
            </a:r>
          </a:p>
        </p:txBody>
      </p:sp>
      <p:sp>
        <p:nvSpPr>
          <p:cNvPr id="26632" name="Rectangle 10"/>
          <p:cNvSpPr>
            <a:spLocks noChangeArrowheads="1"/>
          </p:cNvSpPr>
          <p:nvPr/>
        </p:nvSpPr>
        <p:spPr bwMode="auto">
          <a:xfrm rot="-5400000">
            <a:off x="4344194" y="421482"/>
            <a:ext cx="661987" cy="260350"/>
          </a:xfrm>
          <a:prstGeom prst="rect">
            <a:avLst/>
          </a:prstGeom>
          <a:noFill/>
          <a:ln w="9525">
            <a:noFill/>
            <a:miter lim="800000"/>
            <a:headEnd/>
            <a:tailEnd/>
          </a:ln>
        </p:spPr>
        <p:txBody>
          <a:bodyPr wrap="none">
            <a:spAutoFit/>
          </a:bodyPr>
          <a:lstStyle/>
          <a:p>
            <a:r>
              <a:rPr lang="en-US" sz="1100" b="1">
                <a:latin typeface="Calibri" charset="0"/>
              </a:rPr>
              <a:t>EPOCH2</a:t>
            </a:r>
          </a:p>
        </p:txBody>
      </p:sp>
      <p:sp>
        <p:nvSpPr>
          <p:cNvPr id="26633" name="Rectangle 11"/>
          <p:cNvSpPr>
            <a:spLocks noChangeArrowheads="1"/>
          </p:cNvSpPr>
          <p:nvPr/>
        </p:nvSpPr>
        <p:spPr bwMode="auto">
          <a:xfrm rot="-5400000">
            <a:off x="4749800" y="420688"/>
            <a:ext cx="661987" cy="261938"/>
          </a:xfrm>
          <a:prstGeom prst="rect">
            <a:avLst/>
          </a:prstGeom>
          <a:noFill/>
          <a:ln w="9525">
            <a:noFill/>
            <a:miter lim="800000"/>
            <a:headEnd/>
            <a:tailEnd/>
          </a:ln>
        </p:spPr>
        <p:txBody>
          <a:bodyPr wrap="none">
            <a:spAutoFit/>
          </a:bodyPr>
          <a:lstStyle/>
          <a:p>
            <a:r>
              <a:rPr lang="en-US" sz="1100" b="1">
                <a:latin typeface="Calibri" charset="0"/>
              </a:rPr>
              <a:t>EPOCH3</a:t>
            </a:r>
          </a:p>
        </p:txBody>
      </p:sp>
      <p:sp>
        <p:nvSpPr>
          <p:cNvPr id="26634" name="Rectangle 12"/>
          <p:cNvSpPr>
            <a:spLocks noChangeArrowheads="1"/>
          </p:cNvSpPr>
          <p:nvPr/>
        </p:nvSpPr>
        <p:spPr bwMode="auto">
          <a:xfrm rot="-5400000">
            <a:off x="5235575" y="420688"/>
            <a:ext cx="661987" cy="261938"/>
          </a:xfrm>
          <a:prstGeom prst="rect">
            <a:avLst/>
          </a:prstGeom>
          <a:noFill/>
          <a:ln w="9525">
            <a:noFill/>
            <a:miter lim="800000"/>
            <a:headEnd/>
            <a:tailEnd/>
          </a:ln>
        </p:spPr>
        <p:txBody>
          <a:bodyPr wrap="none">
            <a:spAutoFit/>
          </a:bodyPr>
          <a:lstStyle/>
          <a:p>
            <a:r>
              <a:rPr lang="en-US" sz="1100" b="1">
                <a:latin typeface="Calibri" charset="0"/>
              </a:rPr>
              <a:t>EPOCH4</a:t>
            </a:r>
          </a:p>
        </p:txBody>
      </p:sp>
      <p:sp>
        <p:nvSpPr>
          <p:cNvPr id="14" name="Rectangle 13"/>
          <p:cNvSpPr/>
          <p:nvPr/>
        </p:nvSpPr>
        <p:spPr>
          <a:xfrm>
            <a:off x="3725863" y="0"/>
            <a:ext cx="2368550" cy="400050"/>
          </a:xfrm>
          <a:prstGeom prst="rect">
            <a:avLst/>
          </a:prstGeom>
        </p:spPr>
        <p:txBody>
          <a:bodyPr wrap="none">
            <a:spAutoFit/>
          </a:bodyPr>
          <a:lstStyle/>
          <a:p>
            <a:pPr fontAlgn="auto">
              <a:spcBef>
                <a:spcPts val="0"/>
              </a:spcBef>
              <a:spcAft>
                <a:spcPts val="0"/>
              </a:spcAft>
              <a:defRPr/>
            </a:pPr>
            <a:r>
              <a:rPr lang="en-US" b="1" spc="150" dirty="0">
                <a:ln w="11430"/>
                <a:solidFill>
                  <a:srgbClr val="FF0000"/>
                </a:solidFill>
                <a:effectLst>
                  <a:outerShdw blurRad="25400" algn="tl" rotWithShape="0">
                    <a:srgbClr val="000000">
                      <a:alpha val="43000"/>
                    </a:srgbClr>
                  </a:outerShdw>
                </a:effectLst>
                <a:latin typeface="+mn-lt"/>
              </a:rPr>
              <a:t>13-19 Feb, 2010</a:t>
            </a:r>
            <a:endParaRPr lang="en-US" dirty="0">
              <a:solidFill>
                <a:srgbClr val="FF0000"/>
              </a:solidFill>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shu\png\workshop\ep1.png"/>
          <p:cNvPicPr>
            <a:picLocks noChangeAspect="1" noChangeArrowheads="1"/>
          </p:cNvPicPr>
          <p:nvPr/>
        </p:nvPicPr>
        <p:blipFill>
          <a:blip r:embed="rId2"/>
          <a:srcRect/>
          <a:stretch>
            <a:fillRect/>
          </a:stretch>
        </p:blipFill>
        <p:spPr bwMode="auto">
          <a:xfrm>
            <a:off x="242888" y="647700"/>
            <a:ext cx="4292600" cy="2725738"/>
          </a:xfrm>
          <a:prstGeom prst="rect">
            <a:avLst/>
          </a:prstGeom>
          <a:noFill/>
          <a:ln w="9525">
            <a:noFill/>
            <a:miter lim="800000"/>
            <a:headEnd/>
            <a:tailEnd/>
          </a:ln>
        </p:spPr>
      </p:pic>
      <p:pic>
        <p:nvPicPr>
          <p:cNvPr id="27651" name="Picture 3" descr="C:\Ashu\png\workshop\ep2.png"/>
          <p:cNvPicPr>
            <a:picLocks noChangeAspect="1" noChangeArrowheads="1"/>
          </p:cNvPicPr>
          <p:nvPr/>
        </p:nvPicPr>
        <p:blipFill>
          <a:blip r:embed="rId3"/>
          <a:srcRect/>
          <a:stretch>
            <a:fillRect/>
          </a:stretch>
        </p:blipFill>
        <p:spPr bwMode="auto">
          <a:xfrm>
            <a:off x="4535488" y="720725"/>
            <a:ext cx="4213225" cy="2673350"/>
          </a:xfrm>
          <a:prstGeom prst="rect">
            <a:avLst/>
          </a:prstGeom>
          <a:noFill/>
          <a:ln w="9525">
            <a:noFill/>
            <a:miter lim="800000"/>
            <a:headEnd/>
            <a:tailEnd/>
          </a:ln>
        </p:spPr>
      </p:pic>
      <p:pic>
        <p:nvPicPr>
          <p:cNvPr id="27652" name="Picture 4" descr="C:\Ashu\png\workshop\ep3.png"/>
          <p:cNvPicPr>
            <a:picLocks noChangeAspect="1" noChangeArrowheads="1"/>
          </p:cNvPicPr>
          <p:nvPr/>
        </p:nvPicPr>
        <p:blipFill>
          <a:blip r:embed="rId4"/>
          <a:srcRect/>
          <a:stretch>
            <a:fillRect/>
          </a:stretch>
        </p:blipFill>
        <p:spPr bwMode="auto">
          <a:xfrm>
            <a:off x="242888" y="3311525"/>
            <a:ext cx="4292600" cy="2725738"/>
          </a:xfrm>
          <a:prstGeom prst="rect">
            <a:avLst/>
          </a:prstGeom>
          <a:noFill/>
          <a:ln w="9525">
            <a:noFill/>
            <a:miter lim="800000"/>
            <a:headEnd/>
            <a:tailEnd/>
          </a:ln>
        </p:spPr>
      </p:pic>
      <p:pic>
        <p:nvPicPr>
          <p:cNvPr id="27653" name="Picture 5" descr="C:\Ashu\png\workshop\ep4.png"/>
          <p:cNvPicPr>
            <a:picLocks noChangeAspect="1" noChangeArrowheads="1"/>
          </p:cNvPicPr>
          <p:nvPr/>
        </p:nvPicPr>
        <p:blipFill>
          <a:blip r:embed="rId5"/>
          <a:srcRect/>
          <a:stretch>
            <a:fillRect/>
          </a:stretch>
        </p:blipFill>
        <p:spPr bwMode="auto">
          <a:xfrm>
            <a:off x="4535488" y="3384550"/>
            <a:ext cx="4213225" cy="2673350"/>
          </a:xfrm>
          <a:prstGeom prst="rect">
            <a:avLst/>
          </a:prstGeom>
          <a:noFill/>
          <a:ln w="9525">
            <a:noFill/>
            <a:miter lim="800000"/>
            <a:headEnd/>
            <a:tailEnd/>
          </a:ln>
        </p:spPr>
      </p:pic>
      <p:sp>
        <p:nvSpPr>
          <p:cNvPr id="27654" name="TextBox 7"/>
          <p:cNvSpPr txBox="1">
            <a:spLocks noChangeArrowheads="1"/>
          </p:cNvSpPr>
          <p:nvPr/>
        </p:nvSpPr>
        <p:spPr bwMode="auto">
          <a:xfrm>
            <a:off x="1133475" y="2519363"/>
            <a:ext cx="1047750" cy="400050"/>
          </a:xfrm>
          <a:prstGeom prst="rect">
            <a:avLst/>
          </a:prstGeom>
          <a:noFill/>
          <a:ln w="9525">
            <a:noFill/>
            <a:miter lim="800000"/>
            <a:headEnd/>
            <a:tailEnd/>
          </a:ln>
        </p:spPr>
        <p:txBody>
          <a:bodyPr wrap="none">
            <a:spAutoFit/>
          </a:bodyPr>
          <a:lstStyle/>
          <a:p>
            <a:r>
              <a:rPr lang="en-US" b="1">
                <a:latin typeface="Calibri" charset="0"/>
              </a:rPr>
              <a:t>EPOCH1</a:t>
            </a:r>
          </a:p>
        </p:txBody>
      </p:sp>
      <p:sp>
        <p:nvSpPr>
          <p:cNvPr id="27655" name="Rectangle 8"/>
          <p:cNvSpPr>
            <a:spLocks noChangeArrowheads="1"/>
          </p:cNvSpPr>
          <p:nvPr/>
        </p:nvSpPr>
        <p:spPr bwMode="auto">
          <a:xfrm>
            <a:off x="5589588" y="2376488"/>
            <a:ext cx="1046162" cy="400050"/>
          </a:xfrm>
          <a:prstGeom prst="rect">
            <a:avLst/>
          </a:prstGeom>
          <a:noFill/>
          <a:ln w="9525">
            <a:noFill/>
            <a:miter lim="800000"/>
            <a:headEnd/>
            <a:tailEnd/>
          </a:ln>
        </p:spPr>
        <p:txBody>
          <a:bodyPr wrap="none">
            <a:spAutoFit/>
          </a:bodyPr>
          <a:lstStyle/>
          <a:p>
            <a:r>
              <a:rPr lang="en-US" b="1">
                <a:latin typeface="Calibri" charset="0"/>
              </a:rPr>
              <a:t>EPOCH2</a:t>
            </a:r>
          </a:p>
        </p:txBody>
      </p:sp>
      <p:sp>
        <p:nvSpPr>
          <p:cNvPr id="27656" name="Rectangle 9"/>
          <p:cNvSpPr>
            <a:spLocks noChangeArrowheads="1"/>
          </p:cNvSpPr>
          <p:nvPr/>
        </p:nvSpPr>
        <p:spPr bwMode="auto">
          <a:xfrm>
            <a:off x="1457325" y="4968875"/>
            <a:ext cx="1047750" cy="400050"/>
          </a:xfrm>
          <a:prstGeom prst="rect">
            <a:avLst/>
          </a:prstGeom>
          <a:noFill/>
          <a:ln w="9525">
            <a:noFill/>
            <a:miter lim="800000"/>
            <a:headEnd/>
            <a:tailEnd/>
          </a:ln>
        </p:spPr>
        <p:txBody>
          <a:bodyPr wrap="none">
            <a:spAutoFit/>
          </a:bodyPr>
          <a:lstStyle/>
          <a:p>
            <a:r>
              <a:rPr lang="en-US" b="1">
                <a:latin typeface="Calibri" charset="0"/>
              </a:rPr>
              <a:t>EPOCH3</a:t>
            </a:r>
          </a:p>
        </p:txBody>
      </p:sp>
      <p:sp>
        <p:nvSpPr>
          <p:cNvPr id="27657" name="Rectangle 10"/>
          <p:cNvSpPr>
            <a:spLocks noChangeArrowheads="1"/>
          </p:cNvSpPr>
          <p:nvPr/>
        </p:nvSpPr>
        <p:spPr bwMode="auto">
          <a:xfrm>
            <a:off x="7370763" y="5040313"/>
            <a:ext cx="1047750" cy="400050"/>
          </a:xfrm>
          <a:prstGeom prst="rect">
            <a:avLst/>
          </a:prstGeom>
          <a:noFill/>
          <a:ln w="9525">
            <a:noFill/>
            <a:miter lim="800000"/>
            <a:headEnd/>
            <a:tailEnd/>
          </a:ln>
        </p:spPr>
        <p:txBody>
          <a:bodyPr wrap="none">
            <a:spAutoFit/>
          </a:bodyPr>
          <a:lstStyle/>
          <a:p>
            <a:r>
              <a:rPr lang="en-US" b="1">
                <a:latin typeface="Calibri" charset="0"/>
              </a:rPr>
              <a:t>EPOCH4</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Ashu\png\workshop\ep_all.png"/>
          <p:cNvPicPr>
            <a:picLocks noChangeAspect="1" noChangeArrowheads="1"/>
          </p:cNvPicPr>
          <p:nvPr/>
        </p:nvPicPr>
        <p:blipFill>
          <a:blip r:embed="rId2"/>
          <a:srcRect/>
          <a:stretch>
            <a:fillRect/>
          </a:stretch>
        </p:blipFill>
        <p:spPr bwMode="auto">
          <a:xfrm>
            <a:off x="404813" y="144463"/>
            <a:ext cx="5184775" cy="3290887"/>
          </a:xfrm>
          <a:prstGeom prst="rect">
            <a:avLst/>
          </a:prstGeom>
          <a:noFill/>
          <a:ln w="9525">
            <a:noFill/>
            <a:miter lim="800000"/>
            <a:headEnd/>
            <a:tailEnd/>
          </a:ln>
        </p:spPr>
      </p:pic>
      <p:graphicFrame>
        <p:nvGraphicFramePr>
          <p:cNvPr id="5" name="Table 4"/>
          <p:cNvGraphicFramePr>
            <a:graphicFrameLocks noGrp="1"/>
          </p:cNvGraphicFramePr>
          <p:nvPr/>
        </p:nvGraphicFramePr>
        <p:xfrm>
          <a:off x="323850" y="3355975"/>
          <a:ext cx="9072246" cy="3204753"/>
        </p:xfrm>
        <a:graphic>
          <a:graphicData uri="http://schemas.openxmlformats.org/drawingml/2006/table">
            <a:tbl>
              <a:tblPr firstRow="1" bandRow="1">
                <a:tableStyleId>{17292A2E-F333-43FB-9621-5CBBE7FDCDCB}</a:tableStyleId>
              </a:tblPr>
              <a:tblGrid>
                <a:gridCol w="810022"/>
                <a:gridCol w="972026"/>
                <a:gridCol w="1134031"/>
                <a:gridCol w="1296035"/>
                <a:gridCol w="1215033"/>
                <a:gridCol w="1377037"/>
                <a:gridCol w="1053028"/>
                <a:gridCol w="567015"/>
                <a:gridCol w="648019"/>
              </a:tblGrid>
              <a:tr h="4960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effectLst/>
                        </a:rPr>
                        <a:t>Epoch</a:t>
                      </a:r>
                      <a:endParaRPr lang="en-US" sz="1300" b="1" dirty="0" smtClean="0">
                        <a:solidFill>
                          <a:schemeClr val="bg1"/>
                        </a:solidFill>
                        <a:effectLst/>
                        <a:latin typeface="Arial" charset="0"/>
                        <a:ea typeface="+mn-ea"/>
                        <a:cs typeface="Arial" charset="0"/>
                      </a:endParaRPr>
                    </a:p>
                  </a:txBody>
                  <a:tcPr marL="90967" marR="90967" marT="46441" marB="46441"/>
                </a:tc>
                <a:tc>
                  <a:txBody>
                    <a:bodyPr/>
                    <a:lstStyle/>
                    <a:p>
                      <a:pPr algn="ctr"/>
                      <a:r>
                        <a:rPr lang="en-US" sz="1300" dirty="0" smtClean="0">
                          <a:effectLst/>
                        </a:rPr>
                        <a:t>Doppler</a:t>
                      </a:r>
                      <a:r>
                        <a:rPr lang="en-US" sz="1300" baseline="0" dirty="0" smtClean="0">
                          <a:effectLst/>
                        </a:rPr>
                        <a:t> factor</a:t>
                      </a:r>
                      <a:endParaRPr lang="en-US" sz="1300" b="1" dirty="0">
                        <a:solidFill>
                          <a:schemeClr val="bg1"/>
                        </a:solidFill>
                        <a:effectLst/>
                      </a:endParaRPr>
                    </a:p>
                  </a:txBody>
                  <a:tcPr marL="90967" marR="90967" marT="46441" marB="46441"/>
                </a:tc>
                <a:tc>
                  <a:txBody>
                    <a:bodyPr/>
                    <a:lstStyle/>
                    <a:p>
                      <a:pPr algn="ctr"/>
                      <a:r>
                        <a:rPr lang="en-US" sz="1300" dirty="0" smtClean="0">
                          <a:effectLst/>
                        </a:rPr>
                        <a:t>Magnetic</a:t>
                      </a:r>
                      <a:r>
                        <a:rPr lang="en-US" sz="1300" baseline="0" dirty="0" smtClean="0">
                          <a:effectLst/>
                        </a:rPr>
                        <a:t> field [G]</a:t>
                      </a:r>
                      <a:endParaRPr lang="en-US" sz="1300" b="1" dirty="0">
                        <a:solidFill>
                          <a:schemeClr val="bg1"/>
                        </a:solidFill>
                        <a:effectLst/>
                      </a:endParaRPr>
                    </a:p>
                  </a:txBody>
                  <a:tcPr marL="90967" marR="90967" marT="46441" marB="46441"/>
                </a:tc>
                <a:tc>
                  <a:txBody>
                    <a:bodyPr/>
                    <a:lstStyle/>
                    <a:p>
                      <a:pPr algn="ct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300" dirty="0" err="1" smtClean="0">
                          <a:effectLst/>
                        </a:rPr>
                        <a:t>U_e</a:t>
                      </a:r>
                      <a:r>
                        <a:rPr lang="en-US" sz="1300" dirty="0" smtClean="0">
                          <a:effectLst/>
                        </a:rPr>
                        <a:t>     [erg/cc]</a:t>
                      </a:r>
                      <a:endParaRPr lang="en-US" sz="1300" b="1" dirty="0">
                        <a:solidFill>
                          <a:schemeClr val="bg1"/>
                        </a:solidFill>
                        <a:effectLst/>
                      </a:endParaRPr>
                    </a:p>
                  </a:txBody>
                  <a:tcPr marL="90967" marR="90967" marT="46441" marB="46441"/>
                </a:tc>
                <a:tc>
                  <a:txBody>
                    <a:bodyPr/>
                    <a:lstStyle/>
                    <a:p>
                      <a:pPr algn="ct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300" dirty="0" smtClean="0">
                          <a:effectLst/>
                        </a:rPr>
                        <a:t>Log </a:t>
                      </a:r>
                      <a:r>
                        <a:rPr lang="en-US" sz="1300" dirty="0" err="1" smtClean="0">
                          <a:effectLst/>
                        </a:rPr>
                        <a:t>E_min</a:t>
                      </a:r>
                      <a:r>
                        <a:rPr lang="en-US" sz="1300" dirty="0" smtClean="0">
                          <a:effectLst/>
                        </a:rPr>
                        <a:t> [</a:t>
                      </a:r>
                      <a:r>
                        <a:rPr lang="en-US" sz="1300" dirty="0" err="1" smtClean="0">
                          <a:effectLst/>
                        </a:rPr>
                        <a:t>eV</a:t>
                      </a:r>
                      <a:r>
                        <a:rPr lang="en-US" sz="1300" dirty="0" smtClean="0">
                          <a:effectLst/>
                        </a:rPr>
                        <a:t>]</a:t>
                      </a:r>
                      <a:endParaRPr lang="en-US" sz="1300" b="1" dirty="0">
                        <a:solidFill>
                          <a:schemeClr val="bg1"/>
                        </a:solidFill>
                        <a:effectLst/>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300" dirty="0" smtClean="0">
                          <a:effectLst/>
                        </a:rPr>
                        <a:t>Log </a:t>
                      </a:r>
                      <a:r>
                        <a:rPr lang="en-US" sz="1300" dirty="0" err="1" smtClean="0">
                          <a:effectLst/>
                        </a:rPr>
                        <a:t>E_max</a:t>
                      </a:r>
                      <a:r>
                        <a:rPr lang="en-US" sz="1300" dirty="0" smtClean="0">
                          <a:effectLst/>
                        </a:rPr>
                        <a:t> [</a:t>
                      </a:r>
                      <a:r>
                        <a:rPr lang="en-US" sz="1300" dirty="0" err="1" smtClean="0">
                          <a:effectLst/>
                        </a:rPr>
                        <a:t>eV</a:t>
                      </a:r>
                      <a:r>
                        <a:rPr lang="en-US" sz="1300" dirty="0" smtClean="0">
                          <a:effectLst/>
                        </a:rPr>
                        <a:t>]</a:t>
                      </a:r>
                      <a:endParaRPr lang="en-US" sz="1300" b="1" dirty="0">
                        <a:solidFill>
                          <a:schemeClr val="bg1"/>
                        </a:solidFill>
                        <a:effectLst/>
                      </a:endParaRPr>
                    </a:p>
                  </a:txBody>
                  <a:tcPr marL="90967" marR="90967" marT="46441" marB="46441"/>
                </a:tc>
                <a:tc>
                  <a:txBody>
                    <a:bodyPr/>
                    <a:lstStyle/>
                    <a:p>
                      <a:pPr algn="ctr"/>
                      <a:r>
                        <a:rPr lang="en-US" sz="1300" dirty="0" err="1" smtClean="0">
                          <a:effectLst/>
                        </a:rPr>
                        <a:t>E_break</a:t>
                      </a:r>
                      <a:r>
                        <a:rPr lang="en-US" sz="1300" dirty="0" smtClean="0">
                          <a:effectLst/>
                        </a:rPr>
                        <a:t> [</a:t>
                      </a:r>
                      <a:r>
                        <a:rPr lang="en-US" sz="1300" dirty="0" err="1" smtClean="0">
                          <a:effectLst/>
                        </a:rPr>
                        <a:t>eV</a:t>
                      </a:r>
                      <a:r>
                        <a:rPr lang="en-US" sz="1300" dirty="0" smtClean="0">
                          <a:effectLst/>
                        </a:rPr>
                        <a:t>]</a:t>
                      </a:r>
                      <a:endParaRPr lang="en-US" sz="1300" b="1" dirty="0">
                        <a:solidFill>
                          <a:schemeClr val="bg1"/>
                        </a:solidFill>
                        <a:effectLst/>
                      </a:endParaRPr>
                    </a:p>
                  </a:txBody>
                  <a:tcPr marL="90967" marR="90967" marT="46441" marB="464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300" dirty="0" smtClean="0">
                          <a:effectLst/>
                        </a:rPr>
                        <a:t>P1</a:t>
                      </a:r>
                      <a:endParaRPr lang="en-US" sz="1300" b="1" dirty="0">
                        <a:solidFill>
                          <a:schemeClr val="bg1"/>
                        </a:solidFill>
                        <a:effectLst/>
                      </a:endParaRPr>
                    </a:p>
                  </a:txBody>
                  <a:tcPr marL="90967" marR="90967" marT="46441" marB="464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effectLst/>
                        </a:rPr>
                        <a:t>P2</a:t>
                      </a:r>
                      <a:endParaRPr lang="en-US" sz="1300" b="1" dirty="0" smtClean="0">
                        <a:solidFill>
                          <a:schemeClr val="bg1"/>
                        </a:solidFill>
                        <a:effectLst/>
                      </a:endParaRPr>
                    </a:p>
                  </a:txBody>
                  <a:tcPr marL="90967" marR="90967" marT="46441" marB="46441"/>
                </a:tc>
              </a:tr>
              <a:tr h="4960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smtClean="0"/>
                        <a:t>Epoch</a:t>
                      </a:r>
                      <a:r>
                        <a:rPr lang="en-US" sz="1300" b="1" baseline="0" dirty="0" smtClean="0"/>
                        <a:t> 1</a:t>
                      </a:r>
                      <a:endParaRPr lang="en-US" sz="1300" b="1" i="0" dirty="0">
                        <a:solidFill>
                          <a:schemeClr val="bg1"/>
                        </a:solidFill>
                      </a:endParaRPr>
                    </a:p>
                  </a:txBody>
                  <a:tcPr marL="90967" marR="90967" marT="46441" marB="464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tx1"/>
                          </a:solidFill>
                        </a:rPr>
                        <a:t>20</a:t>
                      </a:r>
                      <a:endParaRPr lang="en-US" sz="1300" b="1" i="0" dirty="0">
                        <a:solidFill>
                          <a:schemeClr val="tx1"/>
                        </a:solidFill>
                      </a:endParaRPr>
                    </a:p>
                  </a:txBody>
                  <a:tcPr marL="90967" marR="90967" marT="46441" marB="46441"/>
                </a:tc>
                <a:tc>
                  <a:txBody>
                    <a:bodyPr/>
                    <a:lstStyle/>
                    <a:p>
                      <a:pPr algn="ctr"/>
                      <a:r>
                        <a:rPr lang="en-US" sz="1300" b="1" dirty="0" smtClean="0"/>
                        <a:t>0.027</a:t>
                      </a:r>
                      <a:endParaRPr lang="en-US" sz="1300" b="1" i="0" dirty="0">
                        <a:solidFill>
                          <a:schemeClr val="bg1"/>
                        </a:solidFill>
                      </a:endParaRPr>
                    </a:p>
                  </a:txBody>
                  <a:tcPr marL="90967" marR="90967" marT="46441" marB="46441"/>
                </a:tc>
                <a:tc>
                  <a:txBody>
                    <a:bodyPr/>
                    <a:lstStyle/>
                    <a:p>
                      <a:pPr algn="ctr"/>
                      <a:r>
                        <a:rPr lang="en-US" sz="1300" b="1" dirty="0" smtClean="0"/>
                        <a:t>0.9 x 10</a:t>
                      </a:r>
                      <a:r>
                        <a:rPr lang="en-US" sz="1300" b="1" baseline="30000" dirty="0" smtClean="0"/>
                        <a:t>-3</a:t>
                      </a:r>
                      <a:endParaRPr lang="en-US" sz="1300" b="1" i="0" baseline="30000" dirty="0">
                        <a:solidFill>
                          <a:schemeClr val="bg1"/>
                        </a:solidFill>
                      </a:endParaRPr>
                    </a:p>
                  </a:txBody>
                  <a:tcPr marL="90967" marR="90967" marT="46441" marB="46441"/>
                </a:tc>
                <a:tc>
                  <a:txBody>
                    <a:bodyPr/>
                    <a:lstStyle/>
                    <a:p>
                      <a:pPr algn="ctr"/>
                      <a:r>
                        <a:rPr lang="en-US" sz="1300" b="1" dirty="0" smtClean="0"/>
                        <a:t>9.2</a:t>
                      </a:r>
                      <a:endParaRPr lang="en-US" sz="1300" b="1" i="0" dirty="0">
                        <a:solidFill>
                          <a:schemeClr val="bg1"/>
                        </a:solidFill>
                      </a:endParaRPr>
                    </a:p>
                  </a:txBody>
                  <a:tcPr marL="90967" marR="90967" marT="46441" marB="46441"/>
                </a:tc>
                <a:tc>
                  <a:txBody>
                    <a:bodyPr/>
                    <a:lstStyle/>
                    <a:p>
                      <a:pPr algn="ctr"/>
                      <a:r>
                        <a:rPr lang="en-US" sz="1300" b="1" dirty="0" smtClean="0"/>
                        <a:t>12.1</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11.3</a:t>
                      </a:r>
                      <a:endParaRPr lang="en-US" sz="1300" b="1" i="0" dirty="0">
                        <a:solidFill>
                          <a:schemeClr val="bg1"/>
                        </a:solidFill>
                      </a:endParaRPr>
                    </a:p>
                  </a:txBody>
                  <a:tcPr marL="90967" marR="90967" marT="46441" marB="46441"/>
                </a:tc>
                <a:tc>
                  <a:txBody>
                    <a:bodyPr/>
                    <a:lstStyle/>
                    <a:p>
                      <a:pPr algn="ctr"/>
                      <a:r>
                        <a:rPr lang="en-US" sz="1300" b="1" dirty="0" smtClean="0"/>
                        <a:t>2.2</a:t>
                      </a:r>
                      <a:endParaRPr lang="en-US" sz="1300" b="1" i="0" dirty="0">
                        <a:solidFill>
                          <a:schemeClr val="bg1"/>
                        </a:solidFill>
                      </a:endParaRPr>
                    </a:p>
                  </a:txBody>
                  <a:tcPr marL="90967" marR="90967" marT="46441" marB="46441"/>
                </a:tc>
                <a:tc>
                  <a:txBody>
                    <a:bodyPr/>
                    <a:lstStyle/>
                    <a:p>
                      <a:pPr algn="ctr"/>
                      <a:r>
                        <a:rPr lang="en-US" sz="1300" b="1" dirty="0" smtClean="0"/>
                        <a:t>4.6</a:t>
                      </a:r>
                      <a:endParaRPr lang="en-US" sz="1300" b="1" i="0" dirty="0">
                        <a:solidFill>
                          <a:schemeClr val="bg1"/>
                        </a:solidFill>
                      </a:endParaRPr>
                    </a:p>
                  </a:txBody>
                  <a:tcPr marL="90967" marR="90967" marT="46441" marB="46441"/>
                </a:tc>
              </a:tr>
              <a:tr h="504956">
                <a:tc>
                  <a:txBody>
                    <a:bodyPr/>
                    <a:lstStyle/>
                    <a:p>
                      <a:pPr algn="ctr"/>
                      <a:r>
                        <a:rPr lang="en-US" sz="1300" b="1" dirty="0" smtClean="0"/>
                        <a:t>Epoch2</a:t>
                      </a:r>
                      <a:endParaRPr lang="en-US" sz="1300" b="1" i="0" dirty="0">
                        <a:solidFill>
                          <a:schemeClr val="bg1"/>
                        </a:solidFill>
                      </a:endParaRPr>
                    </a:p>
                  </a:txBody>
                  <a:tcPr marL="90967" marR="90967" marT="46441" marB="46441"/>
                </a:tc>
                <a:tc>
                  <a:txBody>
                    <a:bodyPr/>
                    <a:lstStyle/>
                    <a:p>
                      <a:pPr algn="ctr"/>
                      <a:r>
                        <a:rPr lang="en-US" sz="1300" b="1" dirty="0" smtClean="0"/>
                        <a:t>26</a:t>
                      </a:r>
                      <a:endParaRPr lang="en-US" sz="1300" b="1" i="0" dirty="0">
                        <a:solidFill>
                          <a:schemeClr val="bg1"/>
                        </a:solidFill>
                      </a:endParaRPr>
                    </a:p>
                  </a:txBody>
                  <a:tcPr marL="90967" marR="90967" marT="46441" marB="46441"/>
                </a:tc>
                <a:tc>
                  <a:txBody>
                    <a:bodyPr/>
                    <a:lstStyle/>
                    <a:p>
                      <a:pPr algn="ctr"/>
                      <a:r>
                        <a:rPr lang="en-US" sz="1300" b="1" dirty="0" smtClean="0"/>
                        <a:t>0.019</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0.66 x 10</a:t>
                      </a:r>
                      <a:r>
                        <a:rPr lang="en-US" sz="1300" b="1" baseline="30000" dirty="0" smtClean="0"/>
                        <a:t>-3</a:t>
                      </a:r>
                      <a:endParaRPr lang="en-US" sz="1300" b="1" i="0" baseline="30000" dirty="0" smtClean="0">
                        <a:solidFill>
                          <a:schemeClr val="bg1"/>
                        </a:solidFill>
                      </a:endParaRPr>
                    </a:p>
                  </a:txBody>
                  <a:tcPr marL="90967" marR="90967" marT="46441" marB="46441"/>
                </a:tc>
                <a:tc>
                  <a:txBody>
                    <a:bodyPr/>
                    <a:lstStyle/>
                    <a:p>
                      <a:pPr algn="ctr"/>
                      <a:r>
                        <a:rPr lang="en-US" sz="1300" b="1" dirty="0" smtClean="0"/>
                        <a:t>8.7</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12.1</a:t>
                      </a:r>
                      <a:endParaRPr lang="en-US" sz="1300" b="1" i="0" dirty="0" smtClean="0">
                        <a:solidFill>
                          <a:schemeClr val="bg1"/>
                        </a:solidFill>
                      </a:endParaRPr>
                    </a:p>
                  </a:txBody>
                  <a:tcPr marL="90967" marR="90967" marT="46441" marB="46441"/>
                </a:tc>
                <a:tc>
                  <a:txBody>
                    <a:bodyPr/>
                    <a:lstStyle/>
                    <a:p>
                      <a:pPr algn="ctr"/>
                      <a:r>
                        <a:rPr lang="en-US" sz="1300" b="1" dirty="0" smtClean="0"/>
                        <a:t>11.45</a:t>
                      </a:r>
                      <a:endParaRPr lang="en-US" sz="1300" b="1" i="0" dirty="0">
                        <a:solidFill>
                          <a:schemeClr val="bg1"/>
                        </a:solidFill>
                      </a:endParaRPr>
                    </a:p>
                  </a:txBody>
                  <a:tcPr marL="90967" marR="90967" marT="46441" marB="46441"/>
                </a:tc>
                <a:tc>
                  <a:txBody>
                    <a:bodyPr/>
                    <a:lstStyle/>
                    <a:p>
                      <a:pPr algn="ctr"/>
                      <a:r>
                        <a:rPr lang="en-US" sz="1300" b="1" dirty="0" smtClean="0"/>
                        <a:t>2.2</a:t>
                      </a:r>
                      <a:endParaRPr lang="en-US" sz="1300" b="1" i="0" dirty="0">
                        <a:solidFill>
                          <a:schemeClr val="bg1"/>
                        </a:solidFill>
                      </a:endParaRPr>
                    </a:p>
                  </a:txBody>
                  <a:tcPr marL="90967" marR="90967" marT="46441" marB="46441"/>
                </a:tc>
                <a:tc>
                  <a:txBody>
                    <a:bodyPr/>
                    <a:lstStyle/>
                    <a:p>
                      <a:pPr algn="ctr"/>
                      <a:r>
                        <a:rPr lang="en-US" sz="1300" b="1" dirty="0" smtClean="0"/>
                        <a:t>4.0</a:t>
                      </a:r>
                      <a:endParaRPr lang="en-US" sz="1300" b="1" i="0" dirty="0">
                        <a:solidFill>
                          <a:schemeClr val="bg1"/>
                        </a:solidFill>
                      </a:endParaRPr>
                    </a:p>
                  </a:txBody>
                  <a:tcPr marL="90967" marR="90967" marT="46441" marB="46441"/>
                </a:tc>
              </a:tr>
              <a:tr h="5049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smtClean="0"/>
                        <a:t>Epoch3</a:t>
                      </a:r>
                      <a:endParaRPr lang="en-US" sz="1300" b="1" i="0" dirty="0">
                        <a:solidFill>
                          <a:schemeClr val="bg1"/>
                        </a:solidFill>
                      </a:endParaRPr>
                    </a:p>
                  </a:txBody>
                  <a:tcPr marL="90967" marR="90967" marT="46441" marB="46441"/>
                </a:tc>
                <a:tc>
                  <a:txBody>
                    <a:bodyPr/>
                    <a:lstStyle/>
                    <a:p>
                      <a:pPr algn="ctr"/>
                      <a:r>
                        <a:rPr lang="en-US" sz="1300" b="1" dirty="0" smtClean="0"/>
                        <a:t>25</a:t>
                      </a:r>
                      <a:endParaRPr lang="en-US" sz="1300" b="1" i="0" dirty="0">
                        <a:solidFill>
                          <a:schemeClr val="bg1"/>
                        </a:solidFill>
                      </a:endParaRPr>
                    </a:p>
                  </a:txBody>
                  <a:tcPr marL="90967" marR="90967" marT="46441" marB="46441"/>
                </a:tc>
                <a:tc>
                  <a:txBody>
                    <a:bodyPr/>
                    <a:lstStyle/>
                    <a:p>
                      <a:pPr algn="ctr"/>
                      <a:r>
                        <a:rPr lang="en-US" sz="1300" b="1" dirty="0" smtClean="0"/>
                        <a:t>0.018</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0.6x 10</a:t>
                      </a:r>
                      <a:r>
                        <a:rPr lang="en-US" sz="1300" b="1" baseline="30000" dirty="0" smtClean="0"/>
                        <a:t>-3</a:t>
                      </a:r>
                      <a:endParaRPr lang="en-US" sz="1300" b="1" i="0" baseline="30000" dirty="0" smtClean="0">
                        <a:solidFill>
                          <a:schemeClr val="bg1"/>
                        </a:solidFill>
                      </a:endParaRPr>
                    </a:p>
                  </a:txBody>
                  <a:tcPr marL="90967" marR="90967" marT="46441" marB="46441"/>
                </a:tc>
                <a:tc>
                  <a:txBody>
                    <a:bodyPr/>
                    <a:lstStyle/>
                    <a:p>
                      <a:pPr algn="ctr"/>
                      <a:r>
                        <a:rPr lang="en-US" sz="1300" b="1" dirty="0" smtClean="0"/>
                        <a:t>9.6</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12.2</a:t>
                      </a:r>
                      <a:endParaRPr lang="en-US" sz="1300" b="1" i="0" dirty="0" smtClean="0">
                        <a:solidFill>
                          <a:schemeClr val="bg1"/>
                        </a:solidFill>
                      </a:endParaRPr>
                    </a:p>
                  </a:txBody>
                  <a:tcPr marL="90967" marR="90967" marT="46441" marB="46441"/>
                </a:tc>
                <a:tc>
                  <a:txBody>
                    <a:bodyPr/>
                    <a:lstStyle/>
                    <a:p>
                      <a:pPr algn="ctr"/>
                      <a:r>
                        <a:rPr lang="en-US" sz="1300" b="1" dirty="0" smtClean="0"/>
                        <a:t>11.5</a:t>
                      </a:r>
                      <a:endParaRPr lang="en-US" sz="1300" b="1" i="0" dirty="0">
                        <a:solidFill>
                          <a:schemeClr val="bg1"/>
                        </a:solidFill>
                      </a:endParaRPr>
                    </a:p>
                  </a:txBody>
                  <a:tcPr marL="90967" marR="90967" marT="46441" marB="46441"/>
                </a:tc>
                <a:tc>
                  <a:txBody>
                    <a:bodyPr/>
                    <a:lstStyle/>
                    <a:p>
                      <a:pPr algn="ctr"/>
                      <a:r>
                        <a:rPr lang="en-US" sz="1300" b="1" dirty="0" smtClean="0"/>
                        <a:t>2.2</a:t>
                      </a:r>
                      <a:endParaRPr lang="en-US" sz="1300" b="1" i="0" dirty="0">
                        <a:solidFill>
                          <a:schemeClr val="bg1"/>
                        </a:solidFill>
                      </a:endParaRPr>
                    </a:p>
                  </a:txBody>
                  <a:tcPr marL="90967" marR="90967" marT="46441" marB="46441"/>
                </a:tc>
                <a:tc>
                  <a:txBody>
                    <a:bodyPr/>
                    <a:lstStyle/>
                    <a:p>
                      <a:pPr algn="ctr"/>
                      <a:r>
                        <a:rPr lang="en-US" sz="1300" b="1" dirty="0" smtClean="0"/>
                        <a:t>4.0</a:t>
                      </a:r>
                      <a:endParaRPr lang="en-US" sz="1300" b="1" i="0" dirty="0">
                        <a:solidFill>
                          <a:schemeClr val="bg1"/>
                        </a:solidFill>
                      </a:endParaRPr>
                    </a:p>
                  </a:txBody>
                  <a:tcPr marL="90967" marR="90967" marT="46441" marB="46441"/>
                </a:tc>
              </a:tr>
              <a:tr h="5049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smtClean="0">
                          <a:solidFill>
                            <a:schemeClr val="tx1"/>
                          </a:solidFill>
                        </a:rPr>
                        <a:t>Epoch4</a:t>
                      </a:r>
                      <a:endParaRPr lang="en-US" sz="1300" b="1" i="0" dirty="0">
                        <a:solidFill>
                          <a:schemeClr val="tx1"/>
                        </a:solidFill>
                      </a:endParaRPr>
                    </a:p>
                  </a:txBody>
                  <a:tcPr marL="90967" marR="90967" marT="46441" marB="46441"/>
                </a:tc>
                <a:tc>
                  <a:txBody>
                    <a:bodyPr/>
                    <a:lstStyle/>
                    <a:p>
                      <a:pPr algn="ctr"/>
                      <a:r>
                        <a:rPr lang="en-US" sz="1300" b="1" dirty="0" smtClean="0">
                          <a:solidFill>
                            <a:schemeClr val="tx1"/>
                          </a:solidFill>
                        </a:rPr>
                        <a:t>23</a:t>
                      </a:r>
                      <a:endParaRPr lang="en-US" sz="1300" b="1" i="0" dirty="0">
                        <a:solidFill>
                          <a:schemeClr val="tx1"/>
                        </a:solidFill>
                      </a:endParaRPr>
                    </a:p>
                  </a:txBody>
                  <a:tcPr marL="90967" marR="90967" marT="46441" marB="46441"/>
                </a:tc>
                <a:tc>
                  <a:txBody>
                    <a:bodyPr/>
                    <a:lstStyle/>
                    <a:p>
                      <a:pPr algn="ctr"/>
                      <a:r>
                        <a:rPr lang="en-US" sz="1300" b="1" dirty="0" smtClean="0"/>
                        <a:t>0.027</a:t>
                      </a:r>
                      <a:endParaRPr lang="en-US" sz="1300" b="1" i="0" dirty="0">
                        <a:solidFill>
                          <a:schemeClr val="bg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0.9 x 10</a:t>
                      </a:r>
                      <a:r>
                        <a:rPr lang="en-US" sz="1300" b="1" baseline="30000" dirty="0" smtClean="0"/>
                        <a:t>-3</a:t>
                      </a:r>
                      <a:endParaRPr lang="en-US" sz="1300" b="1" i="0" baseline="30000" dirty="0" smtClean="0">
                        <a:solidFill>
                          <a:schemeClr val="bg1"/>
                        </a:solidFill>
                      </a:endParaRPr>
                    </a:p>
                  </a:txBody>
                  <a:tcPr marL="90967" marR="90967" marT="46441" marB="46441"/>
                </a:tc>
                <a:tc>
                  <a:txBody>
                    <a:bodyPr/>
                    <a:lstStyle/>
                    <a:p>
                      <a:pPr algn="ctr"/>
                      <a:r>
                        <a:rPr lang="en-US" sz="1300" b="1" i="0" dirty="0" smtClean="0">
                          <a:solidFill>
                            <a:schemeClr val="tx1"/>
                          </a:solidFill>
                        </a:rPr>
                        <a:t>9.0</a:t>
                      </a:r>
                      <a:endParaRPr lang="en-US" sz="1300" b="1" i="0" dirty="0">
                        <a:solidFill>
                          <a:schemeClr val="tx1"/>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t>12.1</a:t>
                      </a:r>
                      <a:endParaRPr lang="en-US" sz="1300" b="1" i="0" dirty="0" smtClean="0">
                        <a:solidFill>
                          <a:schemeClr val="bg1"/>
                        </a:solidFill>
                      </a:endParaRPr>
                    </a:p>
                  </a:txBody>
                  <a:tcPr marL="90967" marR="90967" marT="46441" marB="46441"/>
                </a:tc>
                <a:tc>
                  <a:txBody>
                    <a:bodyPr/>
                    <a:lstStyle/>
                    <a:p>
                      <a:pPr algn="ctr"/>
                      <a:r>
                        <a:rPr lang="en-US" sz="1300" b="1" dirty="0" smtClean="0"/>
                        <a:t>11.5</a:t>
                      </a:r>
                      <a:endParaRPr lang="en-US" sz="1300" b="1" i="0" dirty="0">
                        <a:solidFill>
                          <a:schemeClr val="bg1"/>
                        </a:solidFill>
                      </a:endParaRPr>
                    </a:p>
                  </a:txBody>
                  <a:tcPr marL="90967" marR="90967" marT="46441" marB="46441"/>
                </a:tc>
                <a:tc>
                  <a:txBody>
                    <a:bodyPr/>
                    <a:lstStyle/>
                    <a:p>
                      <a:pPr algn="ctr"/>
                      <a:r>
                        <a:rPr lang="en-US" sz="1300" b="1" dirty="0" smtClean="0"/>
                        <a:t>2.4</a:t>
                      </a:r>
                      <a:endParaRPr lang="en-US" sz="1300" b="1" i="0" dirty="0">
                        <a:solidFill>
                          <a:schemeClr val="bg1"/>
                        </a:solidFill>
                      </a:endParaRPr>
                    </a:p>
                  </a:txBody>
                  <a:tcPr marL="90967" marR="90967" marT="46441" marB="46441"/>
                </a:tc>
                <a:tc>
                  <a:txBody>
                    <a:bodyPr/>
                    <a:lstStyle/>
                    <a:p>
                      <a:pPr algn="ctr"/>
                      <a:r>
                        <a:rPr lang="en-US" sz="1300" b="1" dirty="0" smtClean="0"/>
                        <a:t>4.3</a:t>
                      </a:r>
                      <a:endParaRPr lang="en-US" sz="1300" b="1" i="0" dirty="0">
                        <a:solidFill>
                          <a:schemeClr val="bg1"/>
                        </a:solidFill>
                      </a:endParaRPr>
                    </a:p>
                  </a:txBody>
                  <a:tcPr marL="90967" marR="90967" marT="46441" marB="46441"/>
                </a:tc>
              </a:tr>
              <a:tr h="697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err="1" smtClean="0">
                          <a:solidFill>
                            <a:srgbClr val="7030A0"/>
                          </a:solidFill>
                        </a:rPr>
                        <a:t>Avg</a:t>
                      </a:r>
                      <a:r>
                        <a:rPr lang="en-US" sz="1300" b="1" i="0" dirty="0" smtClean="0">
                          <a:solidFill>
                            <a:srgbClr val="7030A0"/>
                          </a:solidFill>
                        </a:rPr>
                        <a:t> MAGIC</a:t>
                      </a:r>
                      <a:endParaRPr lang="en-US" sz="1300" b="1" i="0" dirty="0">
                        <a:solidFill>
                          <a:srgbClr val="7030A0"/>
                        </a:solidFill>
                      </a:endParaRPr>
                    </a:p>
                  </a:txBody>
                  <a:tcPr marL="90967" marR="90967" marT="46441" marB="46441"/>
                </a:tc>
                <a:tc>
                  <a:txBody>
                    <a:bodyPr/>
                    <a:lstStyle/>
                    <a:p>
                      <a:pPr algn="ctr"/>
                      <a:r>
                        <a:rPr lang="en-US" sz="1300" b="1" i="0" dirty="0" smtClean="0">
                          <a:solidFill>
                            <a:srgbClr val="7030A0"/>
                          </a:solidFill>
                        </a:rPr>
                        <a:t>21</a:t>
                      </a:r>
                      <a:endParaRPr lang="en-US" sz="1300" b="1" i="0" dirty="0">
                        <a:solidFill>
                          <a:srgbClr val="7030A0"/>
                        </a:solidFill>
                      </a:endParaRPr>
                    </a:p>
                  </a:txBody>
                  <a:tcPr marL="90967" marR="90967" marT="46441" marB="46441"/>
                </a:tc>
                <a:tc>
                  <a:txBody>
                    <a:bodyPr/>
                    <a:lstStyle/>
                    <a:p>
                      <a:pPr algn="ctr"/>
                      <a:r>
                        <a:rPr lang="en-US" sz="1300" b="1" i="0" dirty="0" smtClean="0">
                          <a:solidFill>
                            <a:srgbClr val="7030A0"/>
                          </a:solidFill>
                        </a:rPr>
                        <a:t>0.038</a:t>
                      </a:r>
                      <a:endParaRPr lang="en-US" sz="1300" b="1" i="0" dirty="0">
                        <a:solidFill>
                          <a:srgbClr val="7030A0"/>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dirty="0" smtClean="0">
                          <a:solidFill>
                            <a:srgbClr val="7030A0"/>
                          </a:solidFill>
                        </a:rPr>
                        <a:t>1.16 x 10</a:t>
                      </a:r>
                      <a:r>
                        <a:rPr lang="en-US" sz="1300" b="1" baseline="30000" dirty="0" smtClean="0">
                          <a:solidFill>
                            <a:srgbClr val="7030A0"/>
                          </a:solidFill>
                        </a:rPr>
                        <a:t>-3</a:t>
                      </a:r>
                      <a:endParaRPr lang="en-US" sz="1300" b="1" i="0" baseline="30000" dirty="0" smtClean="0">
                        <a:solidFill>
                          <a:srgbClr val="7030A0"/>
                        </a:solidFill>
                      </a:endParaRPr>
                    </a:p>
                    <a:p>
                      <a:pPr marL="0" marR="0" indent="0" algn="ctr" defTabSz="4044208" rtl="0" eaLnBrk="1" fontAlgn="auto" latinLnBrk="0" hangingPunct="1">
                        <a:lnSpc>
                          <a:spcPct val="100000"/>
                        </a:lnSpc>
                        <a:spcBef>
                          <a:spcPts val="0"/>
                        </a:spcBef>
                        <a:spcAft>
                          <a:spcPts val="0"/>
                        </a:spcAft>
                        <a:buClrTx/>
                        <a:buSzTx/>
                        <a:buFontTx/>
                        <a:buNone/>
                        <a:tabLst/>
                        <a:defRPr/>
                      </a:pPr>
                      <a:endParaRPr lang="en-US" sz="1300" b="1" i="0" baseline="0" dirty="0" smtClean="0">
                        <a:solidFill>
                          <a:srgbClr val="7030A0"/>
                        </a:solidFill>
                      </a:endParaRPr>
                    </a:p>
                  </a:txBody>
                  <a:tcPr marL="90967" marR="90967" marT="46441" marB="46441"/>
                </a:tc>
                <a:tc>
                  <a:txBody>
                    <a:bodyPr/>
                    <a:lstStyle/>
                    <a:p>
                      <a:pPr algn="ctr"/>
                      <a:r>
                        <a:rPr lang="en-US" sz="1300" b="1" i="0" dirty="0" smtClean="0">
                          <a:solidFill>
                            <a:srgbClr val="7030A0"/>
                          </a:solidFill>
                        </a:rPr>
                        <a:t>8.6</a:t>
                      </a:r>
                      <a:endParaRPr lang="en-US" sz="1300" b="1" i="0" dirty="0">
                        <a:solidFill>
                          <a:srgbClr val="7030A0"/>
                        </a:solidFill>
                      </a:endParaRPr>
                    </a:p>
                  </a:txBody>
                  <a:tcPr marL="90967" marR="90967" marT="46441" marB="46441"/>
                </a:tc>
                <a:tc>
                  <a:txBody>
                    <a:bodyPr/>
                    <a:lstStyle/>
                    <a:p>
                      <a:pPr marL="0" marR="0" indent="0" algn="ctr" defTabSz="4044208" rtl="0" eaLnBrk="1" fontAlgn="auto" latinLnBrk="0" hangingPunct="1">
                        <a:lnSpc>
                          <a:spcPct val="100000"/>
                        </a:lnSpc>
                        <a:spcBef>
                          <a:spcPts val="0"/>
                        </a:spcBef>
                        <a:spcAft>
                          <a:spcPts val="0"/>
                        </a:spcAft>
                        <a:buClrTx/>
                        <a:buSzTx/>
                        <a:buFontTx/>
                        <a:buNone/>
                        <a:tabLst/>
                        <a:defRPr/>
                      </a:pPr>
                      <a:r>
                        <a:rPr lang="en-US" sz="1300" b="1" i="0" dirty="0" smtClean="0">
                          <a:solidFill>
                            <a:srgbClr val="7030A0"/>
                          </a:solidFill>
                        </a:rPr>
                        <a:t>13.6</a:t>
                      </a:r>
                    </a:p>
                  </a:txBody>
                  <a:tcPr marL="90967" marR="90967" marT="46441" marB="46441"/>
                </a:tc>
                <a:tc>
                  <a:txBody>
                    <a:bodyPr/>
                    <a:lstStyle/>
                    <a:p>
                      <a:pPr algn="ctr"/>
                      <a:r>
                        <a:rPr lang="en-US" sz="1300" b="1" i="0" dirty="0" smtClean="0">
                          <a:solidFill>
                            <a:srgbClr val="7030A0"/>
                          </a:solidFill>
                        </a:rPr>
                        <a:t>11.3</a:t>
                      </a:r>
                      <a:endParaRPr lang="en-US" sz="1300" b="1" i="0" dirty="0">
                        <a:solidFill>
                          <a:srgbClr val="7030A0"/>
                        </a:solidFill>
                      </a:endParaRPr>
                    </a:p>
                  </a:txBody>
                  <a:tcPr marL="90967" marR="90967" marT="46441" marB="46441"/>
                </a:tc>
                <a:tc>
                  <a:txBody>
                    <a:bodyPr/>
                    <a:lstStyle/>
                    <a:p>
                      <a:pPr algn="ctr"/>
                      <a:r>
                        <a:rPr lang="en-US" sz="1300" b="1" i="0" dirty="0" smtClean="0">
                          <a:solidFill>
                            <a:srgbClr val="7030A0"/>
                          </a:solidFill>
                        </a:rPr>
                        <a:t>2.2</a:t>
                      </a:r>
                      <a:endParaRPr lang="en-US" sz="1300" b="1" i="0" dirty="0">
                        <a:solidFill>
                          <a:srgbClr val="7030A0"/>
                        </a:solidFill>
                      </a:endParaRPr>
                    </a:p>
                  </a:txBody>
                  <a:tcPr marL="90967" marR="90967" marT="46441" marB="46441"/>
                </a:tc>
                <a:tc>
                  <a:txBody>
                    <a:bodyPr/>
                    <a:lstStyle/>
                    <a:p>
                      <a:pPr algn="ctr"/>
                      <a:r>
                        <a:rPr lang="en-US" sz="1300" b="1" i="0" dirty="0" smtClean="0">
                          <a:solidFill>
                            <a:srgbClr val="7030A0"/>
                          </a:solidFill>
                        </a:rPr>
                        <a:t>4.7</a:t>
                      </a:r>
                      <a:endParaRPr lang="en-US" sz="1300" b="1" i="0" dirty="0">
                        <a:solidFill>
                          <a:srgbClr val="7030A0"/>
                        </a:solidFill>
                      </a:endParaRPr>
                    </a:p>
                  </a:txBody>
                  <a:tcPr marL="90967" marR="90967" marT="46441" marB="46441"/>
                </a:tc>
              </a:tr>
            </a:tbl>
          </a:graphicData>
        </a:graphic>
      </p:graphicFrame>
      <p:pic>
        <p:nvPicPr>
          <p:cNvPr id="28739" name="Picture 470"/>
          <p:cNvPicPr>
            <a:picLocks noChangeAspect="1" noChangeArrowheads="1"/>
          </p:cNvPicPr>
          <p:nvPr/>
        </p:nvPicPr>
        <p:blipFill>
          <a:blip r:embed="rId3"/>
          <a:srcRect/>
          <a:stretch>
            <a:fillRect/>
          </a:stretch>
        </p:blipFill>
        <p:spPr bwMode="auto">
          <a:xfrm>
            <a:off x="5427663" y="576263"/>
            <a:ext cx="4043362" cy="245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imhugecrop"/>
          <p:cNvPicPr>
            <a:picLocks noChangeAspect="1" noChangeArrowheads="1"/>
          </p:cNvPicPr>
          <p:nvPr/>
        </p:nvPicPr>
        <p:blipFill>
          <a:blip r:embed="rId2"/>
          <a:srcRect/>
          <a:stretch>
            <a:fillRect/>
          </a:stretch>
        </p:blipFill>
        <p:spPr bwMode="auto">
          <a:xfrm>
            <a:off x="4286250" y="1674813"/>
            <a:ext cx="5434013" cy="4630737"/>
          </a:xfrm>
          <a:prstGeom prst="rect">
            <a:avLst/>
          </a:prstGeom>
          <a:noFill/>
          <a:ln w="38100">
            <a:solidFill>
              <a:srgbClr val="FFFF99"/>
            </a:solidFill>
            <a:miter lim="800000"/>
            <a:headEnd/>
            <a:tailEnd/>
          </a:ln>
        </p:spPr>
      </p:pic>
      <p:sp>
        <p:nvSpPr>
          <p:cNvPr id="20483" name="Text Box 5"/>
          <p:cNvSpPr txBox="1">
            <a:spLocks noChangeArrowheads="1"/>
          </p:cNvSpPr>
          <p:nvPr/>
        </p:nvSpPr>
        <p:spPr bwMode="auto">
          <a:xfrm>
            <a:off x="476250" y="536575"/>
            <a:ext cx="3582988" cy="812800"/>
          </a:xfrm>
          <a:prstGeom prst="rect">
            <a:avLst/>
          </a:prstGeom>
          <a:noFill/>
          <a:ln w="38100">
            <a:solidFill>
              <a:schemeClr val="tx1"/>
            </a:solidFill>
            <a:miter lim="800000"/>
            <a:headEnd/>
            <a:tailEnd/>
          </a:ln>
        </p:spPr>
        <p:txBody>
          <a:bodyPr wrap="none">
            <a:spAutoFit/>
          </a:bodyPr>
          <a:lstStyle/>
          <a:p>
            <a:pPr eaLnBrk="1" hangingPunct="1"/>
            <a:r>
              <a:rPr lang="en-GB" sz="2400" b="1" u="none">
                <a:solidFill>
                  <a:schemeClr val="tx1"/>
                </a:solidFill>
              </a:rPr>
              <a:t>image of M87 with</a:t>
            </a:r>
            <a:endParaRPr lang="en-US" sz="2400" b="1" u="none">
              <a:solidFill>
                <a:schemeClr val="tx1"/>
              </a:solidFill>
            </a:endParaRPr>
          </a:p>
          <a:p>
            <a:pPr eaLnBrk="1" hangingPunct="1"/>
            <a:r>
              <a:rPr lang="en-GB" sz="2400" b="1" u="none">
                <a:solidFill>
                  <a:schemeClr val="tx1"/>
                </a:solidFill>
              </a:rPr>
              <a:t>Hubble Space Telescope</a:t>
            </a:r>
            <a:endParaRPr lang="en-US" sz="2400" b="1" u="none">
              <a:solidFill>
                <a:schemeClr val="tx1"/>
              </a:solidFill>
            </a:endParaRPr>
          </a:p>
        </p:txBody>
      </p:sp>
      <p:sp>
        <p:nvSpPr>
          <p:cNvPr id="20484" name="Text Box 6"/>
          <p:cNvSpPr txBox="1">
            <a:spLocks noChangeArrowheads="1"/>
          </p:cNvSpPr>
          <p:nvPr/>
        </p:nvSpPr>
        <p:spPr bwMode="auto">
          <a:xfrm>
            <a:off x="6494463" y="5776913"/>
            <a:ext cx="3189287" cy="458787"/>
          </a:xfrm>
          <a:prstGeom prst="rect">
            <a:avLst/>
          </a:prstGeom>
          <a:solidFill>
            <a:schemeClr val="bg1"/>
          </a:solidFill>
          <a:ln w="28575">
            <a:solidFill>
              <a:schemeClr val="tx1"/>
            </a:solidFill>
            <a:miter lim="800000"/>
            <a:headEnd/>
            <a:tailEnd/>
          </a:ln>
        </p:spPr>
        <p:txBody>
          <a:bodyPr wrap="none">
            <a:spAutoFit/>
          </a:bodyPr>
          <a:lstStyle/>
          <a:p>
            <a:pPr eaLnBrk="1" hangingPunct="1"/>
            <a:r>
              <a:rPr lang="en-GB" sz="2400" u="none">
                <a:solidFill>
                  <a:schemeClr val="tx1"/>
                </a:solidFill>
              </a:rPr>
              <a:t>Active Galactic Nuclei</a:t>
            </a:r>
            <a:endParaRPr lang="en-US" sz="2400" u="none">
              <a:solidFill>
                <a:schemeClr val="tx1"/>
              </a:solidFill>
            </a:endParaRPr>
          </a:p>
        </p:txBody>
      </p:sp>
      <p:pic>
        <p:nvPicPr>
          <p:cNvPr id="20485" name="Picture 7" descr="agn"/>
          <p:cNvPicPr>
            <a:picLocks noChangeAspect="1" noChangeArrowheads="1"/>
          </p:cNvPicPr>
          <p:nvPr/>
        </p:nvPicPr>
        <p:blipFill>
          <a:blip r:embed="rId3"/>
          <a:srcRect/>
          <a:stretch>
            <a:fillRect/>
          </a:stretch>
        </p:blipFill>
        <p:spPr bwMode="auto">
          <a:xfrm>
            <a:off x="0" y="1879600"/>
            <a:ext cx="4554538" cy="4048125"/>
          </a:xfrm>
          <a:prstGeom prst="rect">
            <a:avLst/>
          </a:prstGeom>
          <a:noFill/>
          <a:ln w="38100">
            <a:solidFill>
              <a:srgbClr val="FFFF99"/>
            </a:solid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0" y="114300"/>
          <a:ext cx="9720263" cy="6483350"/>
        </p:xfrm>
        <a:graphic>
          <a:graphicData uri="http://schemas.openxmlformats.org/presentationml/2006/ole">
            <p:oleObj spid="_x0000_s5122" name="Acrobat Document" r:id="rId3" imgW="6857143" imgH="5144218" progId="AcroExch.Document.7">
              <p:embed/>
            </p:oleObj>
          </a:graphicData>
        </a:graphic>
      </p:graphicFrame>
      <p:sp>
        <p:nvSpPr>
          <p:cNvPr id="7171" name="Text Box 3"/>
          <p:cNvSpPr txBox="1">
            <a:spLocks noChangeArrowheads="1"/>
          </p:cNvSpPr>
          <p:nvPr/>
        </p:nvSpPr>
        <p:spPr bwMode="auto">
          <a:xfrm>
            <a:off x="598488" y="6296025"/>
            <a:ext cx="8128000" cy="184150"/>
          </a:xfrm>
          <a:prstGeom prst="rect">
            <a:avLst/>
          </a:prstGeom>
          <a:noFill/>
          <a:ln w="9525">
            <a:noFill/>
            <a:miter lim="800000"/>
            <a:headEnd/>
            <a:tailEnd/>
          </a:ln>
        </p:spPr>
        <p:txBody>
          <a:bodyPr wrap="none" lIns="83969" tIns="41985" rIns="83969" bIns="41985">
            <a:spAutoFit/>
          </a:bodyPr>
          <a:lstStyle/>
          <a:p>
            <a:pPr defTabSz="839788" eaLnBrk="1">
              <a:lnSpc>
                <a:spcPct val="50000"/>
              </a:lnSpc>
              <a:buClr>
                <a:srgbClr val="000000"/>
              </a:buClr>
              <a:buSzPct val="45000"/>
              <a:buFont typeface="Wingdings" pitchFamily="2" charset="2"/>
              <a:buNone/>
            </a:pPr>
            <a:r>
              <a:rPr lang="en-US" sz="1500" u="none">
                <a:solidFill>
                  <a:schemeClr val="bg1"/>
                </a:solidFill>
                <a:latin typeface="Arial" pitchFamily="34" charset="0"/>
              </a:rPr>
              <a:t>See T.C.Weekes, Nature V-448, 16-Aug-2007, p-760 &amp; Aharonian et al, ApJ 664(2007)L-71</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14375" y="0"/>
            <a:ext cx="6515100" cy="1081088"/>
          </a:xfrm>
          <a:solidFill>
            <a:schemeClr val="accent1"/>
          </a:solidFill>
          <a:ln>
            <a:solidFill>
              <a:schemeClr val="accent1"/>
            </a:solidFill>
          </a:ln>
        </p:spPr>
        <p:txBody>
          <a:bodyPr/>
          <a:lstStyle/>
          <a:p>
            <a:pPr eaLnBrk="1"/>
            <a:r>
              <a:rPr lang="en-US" smtClean="0"/>
              <a:t>Summary</a:t>
            </a:r>
          </a:p>
        </p:txBody>
      </p:sp>
      <p:sp>
        <p:nvSpPr>
          <p:cNvPr id="36867" name="Rectangle 3"/>
          <p:cNvSpPr>
            <a:spLocks noGrp="1" noChangeArrowheads="1"/>
          </p:cNvSpPr>
          <p:nvPr>
            <p:ph type="body" idx="1"/>
          </p:nvPr>
        </p:nvSpPr>
        <p:spPr>
          <a:xfrm>
            <a:off x="206375" y="1211263"/>
            <a:ext cx="9513888" cy="3951287"/>
          </a:xfrm>
          <a:solidFill>
            <a:srgbClr val="FFFFCC"/>
          </a:solidFill>
        </p:spPr>
        <p:txBody>
          <a:bodyPr/>
          <a:lstStyle/>
          <a:p>
            <a:pPr eaLnBrk="1">
              <a:lnSpc>
                <a:spcPct val="90000"/>
              </a:lnSpc>
            </a:pPr>
            <a:r>
              <a:rPr lang="en-US" smtClean="0"/>
              <a:t>There are many open problems in high energy astrophysics  that remain to be solved</a:t>
            </a:r>
          </a:p>
          <a:p>
            <a:pPr eaLnBrk="1">
              <a:lnSpc>
                <a:spcPct val="90000"/>
              </a:lnSpc>
            </a:pPr>
            <a:r>
              <a:rPr lang="en-US" smtClean="0"/>
              <a:t>Several large scale experiments are going on in the world , exploiting all features of the extensive air showers (some more expts. are planned)  </a:t>
            </a:r>
          </a:p>
          <a:p>
            <a:pPr eaLnBrk="1">
              <a:lnSpc>
                <a:spcPct val="90000"/>
              </a:lnSpc>
            </a:pPr>
            <a:r>
              <a:rPr lang="en-US" smtClean="0"/>
              <a:t>Some facilities within our country are available for research in the filed of  cosmic rays, gamma ray astronomy &amp; neutrino physics.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2" name="Picture 2" descr="08900006"/>
          <p:cNvPicPr>
            <a:picLocks noChangeAspect="1" noChangeArrowheads="1"/>
          </p:cNvPicPr>
          <p:nvPr/>
        </p:nvPicPr>
        <p:blipFill>
          <a:blip r:embed="rId3"/>
          <a:srcRect/>
          <a:stretch>
            <a:fillRect/>
          </a:stretch>
        </p:blipFill>
        <p:spPr bwMode="auto">
          <a:xfrm>
            <a:off x="0" y="0"/>
            <a:ext cx="9720263" cy="6510338"/>
          </a:xfrm>
          <a:prstGeom prst="rect">
            <a:avLst/>
          </a:prstGeom>
          <a:noFill/>
        </p:spPr>
      </p:pic>
      <p:sp>
        <p:nvSpPr>
          <p:cNvPr id="650243" name="Text Box 3"/>
          <p:cNvSpPr txBox="1">
            <a:spLocks noChangeArrowheads="1"/>
          </p:cNvSpPr>
          <p:nvPr/>
        </p:nvSpPr>
        <p:spPr bwMode="auto">
          <a:xfrm>
            <a:off x="3624263" y="3930650"/>
            <a:ext cx="3373437" cy="404813"/>
          </a:xfrm>
          <a:prstGeom prst="rect">
            <a:avLst/>
          </a:prstGeom>
          <a:noFill/>
          <a:ln w="9525">
            <a:noFill/>
            <a:miter lim="800000"/>
            <a:headEnd/>
            <a:tailEnd/>
          </a:ln>
          <a:effectLst/>
        </p:spPr>
        <p:txBody>
          <a:bodyPr lIns="83969" tIns="41985" rIns="83969" bIns="41985">
            <a:spAutoFit/>
          </a:bodyPr>
          <a:lstStyle/>
          <a:p>
            <a:pPr defTabSz="839788" eaLnBrk="1">
              <a:lnSpc>
                <a:spcPct val="96000"/>
              </a:lnSpc>
              <a:spcBef>
                <a:spcPct val="50000"/>
              </a:spcBef>
              <a:buClr>
                <a:srgbClr val="000000"/>
              </a:buClr>
              <a:buSzPct val="45000"/>
              <a:buFont typeface="StarSymbol" charset="0"/>
              <a:buNone/>
            </a:pPr>
            <a:r>
              <a:rPr lang="en-US" sz="2200" b="1" u="none">
                <a:solidFill>
                  <a:srgbClr val="339933"/>
                </a:solidFill>
                <a:latin typeface="Arial" charset="0"/>
              </a:rPr>
              <a:t>     </a:t>
            </a:r>
            <a:endParaRPr lang="en-US" sz="2600" b="1" u="none">
              <a:solidFill>
                <a:srgbClr val="339933"/>
              </a:solidFill>
              <a:latin typeface="Arial" charset="0"/>
            </a:endParaRPr>
          </a:p>
        </p:txBody>
      </p:sp>
      <p:sp>
        <p:nvSpPr>
          <p:cNvPr id="650244" name="Text Box 4"/>
          <p:cNvSpPr txBox="1">
            <a:spLocks noChangeArrowheads="1"/>
          </p:cNvSpPr>
          <p:nvPr/>
        </p:nvSpPr>
        <p:spPr bwMode="auto">
          <a:xfrm>
            <a:off x="3778250" y="3646488"/>
            <a:ext cx="3821113" cy="506412"/>
          </a:xfrm>
          <a:prstGeom prst="rect">
            <a:avLst/>
          </a:prstGeom>
          <a:noFill/>
          <a:ln w="9525">
            <a:noFill/>
            <a:miter lim="800000"/>
            <a:headEnd/>
            <a:tailEnd/>
          </a:ln>
          <a:effectLst/>
        </p:spPr>
        <p:txBody>
          <a:bodyPr lIns="83969" tIns="41985" rIns="83969" bIns="41985">
            <a:spAutoFit/>
          </a:bodyPr>
          <a:lstStyle/>
          <a:p>
            <a:pPr defTabSz="839788" eaLnBrk="1">
              <a:lnSpc>
                <a:spcPct val="96000"/>
              </a:lnSpc>
              <a:spcBef>
                <a:spcPct val="50000"/>
              </a:spcBef>
              <a:buClr>
                <a:srgbClr val="000000"/>
              </a:buClr>
              <a:buSzPct val="45000"/>
              <a:buFont typeface="StarSymbol" charset="0"/>
              <a:buNone/>
            </a:pPr>
            <a:r>
              <a:rPr lang="en-US" sz="2600" b="1" i="1" u="none">
                <a:solidFill>
                  <a:srgbClr val="66FF66"/>
                </a:solidFill>
                <a:latin typeface="Arial" charset="0"/>
              </a:rPr>
              <a:t>          </a:t>
            </a:r>
            <a:r>
              <a:rPr lang="en-US" sz="2900" b="1" i="1" u="none">
                <a:solidFill>
                  <a:srgbClr val="008000"/>
                </a:solidFill>
                <a:latin typeface="Arial" charset="0"/>
              </a:rPr>
              <a:t>Thanks  !</a:t>
            </a:r>
          </a:p>
        </p:txBody>
      </p:sp>
      <p:sp>
        <p:nvSpPr>
          <p:cNvPr id="650245" name="Text Box 5"/>
          <p:cNvSpPr txBox="1">
            <a:spLocks noChangeArrowheads="1"/>
          </p:cNvSpPr>
          <p:nvPr/>
        </p:nvSpPr>
        <p:spPr bwMode="auto">
          <a:xfrm>
            <a:off x="7629525" y="211138"/>
            <a:ext cx="1485900" cy="457200"/>
          </a:xfrm>
          <a:prstGeom prst="rect">
            <a:avLst/>
          </a:prstGeom>
          <a:noFill/>
          <a:ln w="9525">
            <a:noFill/>
            <a:miter lim="800000"/>
            <a:headEnd/>
            <a:tailEnd/>
          </a:ln>
          <a:effectLst/>
        </p:spPr>
        <p:txBody>
          <a:bodyPr wrap="none">
            <a:spAutoFit/>
          </a:bodyPr>
          <a:lstStyle/>
          <a:p>
            <a:r>
              <a:rPr lang="en-US"/>
              <a:t>Pachmarhi</a:t>
            </a:r>
          </a:p>
        </p:txBody>
      </p:sp>
    </p:spTree>
  </p:cSld>
  <p:clrMapOvr>
    <a:masterClrMapping/>
  </p:clrMapOvr>
  <p:transition>
    <p:sndAc>
      <p:stSnd>
        <p:snd r:embed="rId2" name="applause.wav" builtIn="1"/>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3646489"/>
            <a:ext cx="9720263" cy="2563812"/>
          </a:xfrm>
          <a:prstGeom prst="rect">
            <a:avLst/>
          </a:prstGeom>
          <a:solidFill>
            <a:srgbClr val="FFFFCC"/>
          </a:solidFill>
          <a:ln w="9525">
            <a:solidFill>
              <a:srgbClr val="CC6600"/>
            </a:solidFill>
            <a:miter lim="800000"/>
            <a:headEnd/>
            <a:tailEnd/>
          </a:ln>
        </p:spPr>
        <p:txBody>
          <a:bodyPr lIns="0" tIns="0" rIns="0" bIns="0"/>
          <a:lstStyle/>
          <a:p>
            <a:pPr marL="342900" indent="-342900" defTabSz="449263" eaLnBrk="1">
              <a:lnSpc>
                <a:spcPct val="80000"/>
              </a:lnSpc>
              <a:spcBef>
                <a:spcPct val="20000"/>
              </a:spcBef>
              <a:buClr>
                <a:srgbClr val="000000"/>
              </a:buClr>
              <a:buSzPct val="100000"/>
              <a:buFont typeface="Times New Roman" pitchFamily="18" charset="0"/>
              <a:buChar char="•"/>
            </a:pPr>
            <a:r>
              <a:rPr lang="en-US" sz="2000" u="none" dirty="0"/>
              <a:t>Gamma-ray astronomy deals with highest energy photons from space.</a:t>
            </a:r>
          </a:p>
          <a:p>
            <a:pPr marL="342900" indent="-342900" defTabSz="449263" eaLnBrk="1">
              <a:lnSpc>
                <a:spcPct val="80000"/>
              </a:lnSpc>
              <a:spcBef>
                <a:spcPct val="20000"/>
              </a:spcBef>
              <a:buClr>
                <a:srgbClr val="000000"/>
              </a:buClr>
              <a:buSzPct val="100000"/>
              <a:buFont typeface="Times New Roman" pitchFamily="18" charset="0"/>
              <a:buChar char="•"/>
            </a:pPr>
            <a:r>
              <a:rPr lang="en-US" sz="2000" u="none" dirty="0"/>
              <a:t>It gives a perspective of non-thermal universe which compliments our view  from other spectral windows.</a:t>
            </a:r>
          </a:p>
          <a:p>
            <a:pPr marL="342900" indent="-342900" defTabSz="449263" eaLnBrk="1">
              <a:lnSpc>
                <a:spcPct val="80000"/>
              </a:lnSpc>
              <a:spcBef>
                <a:spcPct val="20000"/>
              </a:spcBef>
              <a:buClr>
                <a:srgbClr val="000000"/>
              </a:buClr>
              <a:buSzPct val="100000"/>
              <a:buFont typeface="Times New Roman" pitchFamily="18" charset="0"/>
              <a:buChar char="•"/>
            </a:pPr>
            <a:r>
              <a:rPr lang="en-US" sz="2000" u="none" dirty="0"/>
              <a:t>Gamma radiation is generated  under extreme conditions in objects or phenomena like black  holes and violent explosions (supernova, hyper- nova, gamma-ray bursts etc) seen across the universe.</a:t>
            </a:r>
          </a:p>
          <a:p>
            <a:pPr marL="342900" indent="-342900" defTabSz="449263" eaLnBrk="1">
              <a:lnSpc>
                <a:spcPct val="80000"/>
              </a:lnSpc>
              <a:spcBef>
                <a:spcPct val="20000"/>
              </a:spcBef>
              <a:buClr>
                <a:srgbClr val="000000"/>
              </a:buClr>
              <a:buSzPct val="100000"/>
              <a:buFont typeface="Times New Roman" pitchFamily="18" charset="0"/>
              <a:buChar char="•"/>
            </a:pPr>
            <a:r>
              <a:rPr lang="en-US" sz="2000" u="none" dirty="0"/>
              <a:t>The objective is to study these powerful objects and violent events in order to understand Nature at its ultimate limits, which perhaps help to explore the limits of gravity and energy in the universe and to forecast our cosmic destiny</a:t>
            </a:r>
            <a:r>
              <a:rPr lang="en-US" sz="2000" i="1" u="none" dirty="0"/>
              <a:t>.  </a:t>
            </a:r>
          </a:p>
        </p:txBody>
      </p:sp>
      <p:pic>
        <p:nvPicPr>
          <p:cNvPr id="11267" name="Picture 3" descr="Gamma ray production"/>
          <p:cNvPicPr>
            <a:picLocks noChangeAspect="1" noChangeArrowheads="1"/>
          </p:cNvPicPr>
          <p:nvPr/>
        </p:nvPicPr>
        <p:blipFill>
          <a:blip r:embed="rId2"/>
          <a:srcRect/>
          <a:stretch>
            <a:fillRect/>
          </a:stretch>
        </p:blipFill>
        <p:spPr bwMode="auto">
          <a:xfrm>
            <a:off x="0" y="0"/>
            <a:ext cx="6983413" cy="3644900"/>
          </a:xfrm>
          <a:prstGeom prst="rect">
            <a:avLst/>
          </a:prstGeom>
          <a:noFill/>
          <a:ln w="9525">
            <a:noFill/>
            <a:miter lim="800000"/>
            <a:headEnd/>
            <a:tailEnd/>
          </a:ln>
        </p:spPr>
      </p:pic>
      <p:sp>
        <p:nvSpPr>
          <p:cNvPr id="11268" name="Text Box 4"/>
          <p:cNvSpPr txBox="1">
            <a:spLocks noChangeArrowheads="1"/>
          </p:cNvSpPr>
          <p:nvPr/>
        </p:nvSpPr>
        <p:spPr bwMode="auto">
          <a:xfrm>
            <a:off x="0" y="0"/>
            <a:ext cx="8501063" cy="457200"/>
          </a:xfrm>
          <a:prstGeom prst="rect">
            <a:avLst/>
          </a:prstGeom>
          <a:solidFill>
            <a:schemeClr val="accent1"/>
          </a:solidFill>
          <a:ln w="9525">
            <a:noFill/>
            <a:miter lim="800000"/>
            <a:headEnd/>
            <a:tailEnd/>
          </a:ln>
        </p:spPr>
        <p:txBody>
          <a:bodyPr>
            <a:spAutoFit/>
          </a:bodyPr>
          <a:lstStyle/>
          <a:p>
            <a:pPr algn="ctr"/>
            <a:r>
              <a:rPr lang="en-US" sz="2400">
                <a:latin typeface="FlamencoD" pitchFamily="82" charset="0"/>
              </a:rPr>
              <a:t>Transparency of Atmosphere to EM radiation</a:t>
            </a:r>
          </a:p>
        </p:txBody>
      </p:sp>
      <p:sp>
        <p:nvSpPr>
          <p:cNvPr id="11269" name="Text Box 5"/>
          <p:cNvSpPr txBox="1">
            <a:spLocks noChangeArrowheads="1"/>
          </p:cNvSpPr>
          <p:nvPr/>
        </p:nvSpPr>
        <p:spPr bwMode="auto">
          <a:xfrm>
            <a:off x="6934200" y="909638"/>
            <a:ext cx="2533649" cy="2308324"/>
          </a:xfrm>
          <a:prstGeom prst="rect">
            <a:avLst/>
          </a:prstGeom>
          <a:solidFill>
            <a:srgbClr val="CC6600"/>
          </a:solidFill>
          <a:ln w="9525">
            <a:solidFill>
              <a:schemeClr val="tx1"/>
            </a:solidFill>
            <a:miter lim="800000"/>
            <a:headEnd/>
            <a:tailEnd/>
          </a:ln>
        </p:spPr>
        <p:txBody>
          <a:bodyPr wrap="square">
            <a:spAutoFit/>
          </a:bodyPr>
          <a:lstStyle/>
          <a:p>
            <a:pPr algn="ctr"/>
            <a:r>
              <a:rPr lang="en-US" b="1" dirty="0"/>
              <a:t>Observations</a:t>
            </a:r>
          </a:p>
          <a:p>
            <a:pPr algn="ctr"/>
            <a:r>
              <a:rPr lang="en-US" u="none" dirty="0"/>
              <a:t>Satellite-based</a:t>
            </a:r>
          </a:p>
          <a:p>
            <a:pPr algn="ctr"/>
            <a:r>
              <a:rPr lang="en-US" u="none" dirty="0"/>
              <a:t>Balloon-based</a:t>
            </a:r>
          </a:p>
          <a:p>
            <a:pPr algn="ctr"/>
            <a:r>
              <a:rPr lang="en-US" u="none" dirty="0"/>
              <a:t>Air-plane altitudes</a:t>
            </a:r>
          </a:p>
          <a:p>
            <a:pPr algn="ctr"/>
            <a:r>
              <a:rPr lang="en-US" u="none" dirty="0"/>
              <a:t>Mountain altitudes</a:t>
            </a:r>
          </a:p>
          <a:p>
            <a:pPr algn="ctr"/>
            <a:r>
              <a:rPr lang="en-US" u="none" dirty="0"/>
              <a:t>Ground-based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reeform 2"/>
          <p:cNvSpPr>
            <a:spLocks noChangeAspect="1"/>
          </p:cNvSpPr>
          <p:nvPr/>
        </p:nvSpPr>
        <p:spPr bwMode="auto">
          <a:xfrm rot="-5400000">
            <a:off x="3153569" y="1300956"/>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aphicFrame>
        <p:nvGraphicFramePr>
          <p:cNvPr id="3074" name="Object 3"/>
          <p:cNvGraphicFramePr>
            <a:graphicFrameLocks noChangeAspect="1"/>
          </p:cNvGraphicFramePr>
          <p:nvPr/>
        </p:nvGraphicFramePr>
        <p:xfrm>
          <a:off x="4481513" y="1163638"/>
          <a:ext cx="409575" cy="400050"/>
        </p:xfrm>
        <a:graphic>
          <a:graphicData uri="http://schemas.openxmlformats.org/presentationml/2006/ole">
            <p:oleObj spid="_x0000_s1026" name="Equation" r:id="rId4" imgW="127000" imgH="139700" progId="Equation.3">
              <p:embed/>
            </p:oleObj>
          </a:graphicData>
        </a:graphic>
      </p:graphicFrame>
      <p:sp>
        <p:nvSpPr>
          <p:cNvPr id="3076" name="Text Box 4"/>
          <p:cNvSpPr txBox="1">
            <a:spLocks noChangeArrowheads="1"/>
          </p:cNvSpPr>
          <p:nvPr/>
        </p:nvSpPr>
        <p:spPr bwMode="auto">
          <a:xfrm>
            <a:off x="4751388" y="492125"/>
            <a:ext cx="4657725" cy="1190625"/>
          </a:xfrm>
          <a:prstGeom prst="rect">
            <a:avLst/>
          </a:prstGeom>
          <a:noFill/>
          <a:ln w="9525">
            <a:noFill/>
            <a:miter lim="800000"/>
            <a:headEnd/>
            <a:tailEnd/>
          </a:ln>
        </p:spPr>
        <p:txBody>
          <a:bodyPr>
            <a:spAutoFit/>
          </a:bodyPr>
          <a:lstStyle/>
          <a:p>
            <a:pPr algn="ctr" eaLnBrk="1" hangingPunct="1">
              <a:spcBef>
                <a:spcPct val="50000"/>
              </a:spcBef>
            </a:pPr>
            <a:r>
              <a:rPr lang="en-US" sz="3600" b="1" u="none">
                <a:solidFill>
                  <a:srgbClr val="0033CC"/>
                </a:solidFill>
                <a:latin typeface="Arial" pitchFamily="34" charset="0"/>
              </a:rPr>
              <a:t>The Bhabha-Heitler Model</a:t>
            </a:r>
          </a:p>
        </p:txBody>
      </p:sp>
      <p:sp>
        <p:nvSpPr>
          <p:cNvPr id="3077" name="Text Box 5"/>
          <p:cNvSpPr txBox="1">
            <a:spLocks noChangeArrowheads="1"/>
          </p:cNvSpPr>
          <p:nvPr/>
        </p:nvSpPr>
        <p:spPr bwMode="auto">
          <a:xfrm>
            <a:off x="5089525" y="5873750"/>
            <a:ext cx="4630738" cy="606425"/>
          </a:xfrm>
          <a:prstGeom prst="rect">
            <a:avLst/>
          </a:prstGeom>
          <a:noFill/>
          <a:ln w="9525">
            <a:noFill/>
            <a:miter lim="800000"/>
            <a:headEnd/>
            <a:tailEnd/>
          </a:ln>
        </p:spPr>
        <p:txBody>
          <a:bodyPr>
            <a:spAutoFit/>
          </a:bodyPr>
          <a:lstStyle/>
          <a:p>
            <a:pPr eaLnBrk="1" hangingPunct="1">
              <a:spcBef>
                <a:spcPct val="50000"/>
              </a:spcBef>
            </a:pPr>
            <a:r>
              <a:rPr lang="en-US" sz="1800" b="1" u="none">
                <a:solidFill>
                  <a:srgbClr val="0033CC"/>
                </a:solidFill>
                <a:latin typeface="Arial" pitchFamily="34" charset="0"/>
              </a:rPr>
              <a:t>W. Heitler, </a:t>
            </a:r>
            <a:r>
              <a:rPr lang="en-US" sz="1800" b="1" i="1" u="none">
                <a:solidFill>
                  <a:srgbClr val="0033CC"/>
                </a:solidFill>
                <a:latin typeface="Arial" pitchFamily="34" charset="0"/>
              </a:rPr>
              <a:t>The Quantum Theory of Radiation ,3</a:t>
            </a:r>
            <a:r>
              <a:rPr lang="en-US" sz="1800" b="1" i="1" u="none" baseline="30000">
                <a:solidFill>
                  <a:srgbClr val="0033CC"/>
                </a:solidFill>
                <a:latin typeface="Arial" pitchFamily="34" charset="0"/>
              </a:rPr>
              <a:t>rd</a:t>
            </a:r>
            <a:r>
              <a:rPr lang="en-US" sz="1800" b="1" i="1" u="none">
                <a:solidFill>
                  <a:srgbClr val="0033CC"/>
                </a:solidFill>
                <a:latin typeface="Arial" pitchFamily="34" charset="0"/>
              </a:rPr>
              <a:t> Ed</a:t>
            </a:r>
            <a:r>
              <a:rPr lang="en-US" sz="1800" b="1" u="none">
                <a:solidFill>
                  <a:srgbClr val="0033CC"/>
                </a:solidFill>
                <a:latin typeface="Arial" pitchFamily="34" charset="0"/>
              </a:rPr>
              <a:t>., (1954), p.386.</a:t>
            </a:r>
          </a:p>
        </p:txBody>
      </p:sp>
      <p:sp>
        <p:nvSpPr>
          <p:cNvPr id="3078" name="Text Box 6"/>
          <p:cNvSpPr txBox="1">
            <a:spLocks noChangeArrowheads="1"/>
          </p:cNvSpPr>
          <p:nvPr/>
        </p:nvSpPr>
        <p:spPr bwMode="auto">
          <a:xfrm>
            <a:off x="1930400" y="1216025"/>
            <a:ext cx="531813" cy="431800"/>
          </a:xfrm>
          <a:prstGeom prst="rect">
            <a:avLst/>
          </a:prstGeom>
          <a:noFill/>
          <a:ln w="9525">
            <a:noFill/>
            <a:miter lim="800000"/>
            <a:headEnd/>
            <a:tailEnd/>
          </a:ln>
        </p:spPr>
        <p:txBody>
          <a:bodyPr wrap="none">
            <a:spAutoFit/>
          </a:bodyPr>
          <a:lstStyle/>
          <a:p>
            <a:pPr eaLnBrk="1" hangingPunct="1"/>
            <a:r>
              <a:rPr lang="en-GB" sz="2400" b="1" u="none">
                <a:solidFill>
                  <a:schemeClr val="tx1"/>
                </a:solidFill>
                <a:latin typeface="Arial" pitchFamily="34" charset="0"/>
              </a:rPr>
              <a:t>E</a:t>
            </a:r>
            <a:r>
              <a:rPr lang="en-GB" sz="2400" b="1" u="none" baseline="-25000">
                <a:solidFill>
                  <a:schemeClr val="tx1"/>
                </a:solidFill>
                <a:latin typeface="Arial" pitchFamily="34" charset="0"/>
              </a:rPr>
              <a:t>0</a:t>
            </a:r>
            <a:endParaRPr lang="en-GB" sz="2400" b="1" u="none">
              <a:solidFill>
                <a:schemeClr val="tx1"/>
              </a:solidFill>
              <a:latin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Freeform 2"/>
          <p:cNvSpPr>
            <a:spLocks noChangeAspect="1"/>
          </p:cNvSpPr>
          <p:nvPr/>
        </p:nvSpPr>
        <p:spPr bwMode="auto">
          <a:xfrm rot="-5400000">
            <a:off x="3153569" y="1300956"/>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pSp>
        <p:nvGrpSpPr>
          <p:cNvPr id="2" name="Group 3"/>
          <p:cNvGrpSpPr>
            <a:grpSpLocks/>
          </p:cNvGrpSpPr>
          <p:nvPr/>
        </p:nvGrpSpPr>
        <p:grpSpPr bwMode="auto">
          <a:xfrm rot="7767054">
            <a:off x="2637632" y="2574131"/>
            <a:ext cx="1477962" cy="92075"/>
            <a:chOff x="1392" y="1488"/>
            <a:chExt cx="1584" cy="0"/>
          </a:xfrm>
        </p:grpSpPr>
        <p:sp>
          <p:nvSpPr>
            <p:cNvPr id="4109" name="Line 4"/>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4110" name="Line 5"/>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pSp>
        <p:nvGrpSpPr>
          <p:cNvPr id="3" name="Group 6"/>
          <p:cNvGrpSpPr>
            <a:grpSpLocks/>
          </p:cNvGrpSpPr>
          <p:nvPr/>
        </p:nvGrpSpPr>
        <p:grpSpPr bwMode="auto">
          <a:xfrm rot="3276098">
            <a:off x="3636962" y="2622551"/>
            <a:ext cx="1433513" cy="188912"/>
            <a:chOff x="1392" y="1488"/>
            <a:chExt cx="1584" cy="0"/>
          </a:xfrm>
        </p:grpSpPr>
        <p:sp>
          <p:nvSpPr>
            <p:cNvPr id="4107" name="Line 7"/>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4108" name="Line 8"/>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aphicFrame>
        <p:nvGraphicFramePr>
          <p:cNvPr id="4098" name="Object 9"/>
          <p:cNvGraphicFramePr>
            <a:graphicFrameLocks noChangeAspect="1"/>
          </p:cNvGraphicFramePr>
          <p:nvPr/>
        </p:nvGraphicFramePr>
        <p:xfrm>
          <a:off x="2727325" y="2160588"/>
          <a:ext cx="485775" cy="574675"/>
        </p:xfrm>
        <a:graphic>
          <a:graphicData uri="http://schemas.openxmlformats.org/presentationml/2006/ole">
            <p:oleObj spid="_x0000_s2050" name="Equation" r:id="rId4" imgW="152280" imgH="203040" progId="Equation.3">
              <p:embed/>
            </p:oleObj>
          </a:graphicData>
        </a:graphic>
      </p:graphicFrame>
      <p:graphicFrame>
        <p:nvGraphicFramePr>
          <p:cNvPr id="4099" name="Object 10"/>
          <p:cNvGraphicFramePr>
            <a:graphicFrameLocks noChangeAspect="1"/>
          </p:cNvGraphicFramePr>
          <p:nvPr/>
        </p:nvGraphicFramePr>
        <p:xfrm>
          <a:off x="4508500" y="2268538"/>
          <a:ext cx="525463" cy="501650"/>
        </p:xfrm>
        <a:graphic>
          <a:graphicData uri="http://schemas.openxmlformats.org/presentationml/2006/ole">
            <p:oleObj spid="_x0000_s2051" name="Equation" r:id="rId5" imgW="165100" imgH="177800" progId="Equation.3">
              <p:embed/>
            </p:oleObj>
          </a:graphicData>
        </a:graphic>
      </p:graphicFrame>
      <p:sp>
        <p:nvSpPr>
          <p:cNvPr id="4103" name="Text Box 11"/>
          <p:cNvSpPr txBox="1">
            <a:spLocks noChangeArrowheads="1"/>
          </p:cNvSpPr>
          <p:nvPr/>
        </p:nvSpPr>
        <p:spPr bwMode="auto">
          <a:xfrm>
            <a:off x="4751388" y="492125"/>
            <a:ext cx="4657725" cy="606425"/>
          </a:xfrm>
          <a:prstGeom prst="rect">
            <a:avLst/>
          </a:prstGeom>
          <a:noFill/>
          <a:ln w="9525">
            <a:noFill/>
            <a:miter lim="800000"/>
            <a:headEnd/>
            <a:tailEnd/>
          </a:ln>
        </p:spPr>
        <p:txBody>
          <a:bodyPr>
            <a:spAutoFit/>
          </a:bodyPr>
          <a:lstStyle/>
          <a:p>
            <a:pPr eaLnBrk="1" hangingPunct="1">
              <a:spcBef>
                <a:spcPct val="50000"/>
              </a:spcBef>
            </a:pPr>
            <a:r>
              <a:rPr lang="en-US" sz="3600" b="1" u="none">
                <a:solidFill>
                  <a:srgbClr val="0033CC"/>
                </a:solidFill>
                <a:latin typeface="Arial" pitchFamily="34" charset="0"/>
              </a:rPr>
              <a:t>“Heitler’s Model”</a:t>
            </a:r>
          </a:p>
        </p:txBody>
      </p:sp>
      <p:sp>
        <p:nvSpPr>
          <p:cNvPr id="4104" name="Text Box 12"/>
          <p:cNvSpPr txBox="1">
            <a:spLocks noChangeArrowheads="1"/>
          </p:cNvSpPr>
          <p:nvPr/>
        </p:nvSpPr>
        <p:spPr bwMode="auto">
          <a:xfrm>
            <a:off x="5089525" y="5873750"/>
            <a:ext cx="4630738" cy="606425"/>
          </a:xfrm>
          <a:prstGeom prst="rect">
            <a:avLst/>
          </a:prstGeom>
          <a:noFill/>
          <a:ln w="9525">
            <a:noFill/>
            <a:miter lim="800000"/>
            <a:headEnd/>
            <a:tailEnd/>
          </a:ln>
        </p:spPr>
        <p:txBody>
          <a:bodyPr>
            <a:spAutoFit/>
          </a:bodyPr>
          <a:lstStyle/>
          <a:p>
            <a:pPr eaLnBrk="1" hangingPunct="1">
              <a:spcBef>
                <a:spcPct val="50000"/>
              </a:spcBef>
            </a:pPr>
            <a:r>
              <a:rPr lang="en-US" sz="1800" b="1" u="none">
                <a:solidFill>
                  <a:srgbClr val="0033CC"/>
                </a:solidFill>
                <a:latin typeface="Arial" pitchFamily="34" charset="0"/>
              </a:rPr>
              <a:t>W. Heitler, </a:t>
            </a:r>
            <a:r>
              <a:rPr lang="en-US" sz="1800" b="1" i="1" u="none">
                <a:solidFill>
                  <a:srgbClr val="0033CC"/>
                </a:solidFill>
                <a:latin typeface="Arial" pitchFamily="34" charset="0"/>
              </a:rPr>
              <a:t>The Quantum Theory of Radiation ,3</a:t>
            </a:r>
            <a:r>
              <a:rPr lang="en-US" sz="1800" b="1" i="1" u="none" baseline="30000">
                <a:solidFill>
                  <a:srgbClr val="0033CC"/>
                </a:solidFill>
                <a:latin typeface="Arial" pitchFamily="34" charset="0"/>
              </a:rPr>
              <a:t>rd</a:t>
            </a:r>
            <a:r>
              <a:rPr lang="en-US" sz="1800" b="1" i="1" u="none">
                <a:solidFill>
                  <a:srgbClr val="0033CC"/>
                </a:solidFill>
                <a:latin typeface="Arial" pitchFamily="34" charset="0"/>
              </a:rPr>
              <a:t> Ed</a:t>
            </a:r>
            <a:r>
              <a:rPr lang="en-US" sz="1800" b="1" u="none">
                <a:solidFill>
                  <a:srgbClr val="0033CC"/>
                </a:solidFill>
                <a:latin typeface="Arial" pitchFamily="34" charset="0"/>
              </a:rPr>
              <a:t>., (1954), p.386.</a:t>
            </a:r>
          </a:p>
        </p:txBody>
      </p:sp>
      <p:sp>
        <p:nvSpPr>
          <p:cNvPr id="4105" name="Text Box 13"/>
          <p:cNvSpPr txBox="1">
            <a:spLocks noChangeArrowheads="1"/>
          </p:cNvSpPr>
          <p:nvPr/>
        </p:nvSpPr>
        <p:spPr bwMode="auto">
          <a:xfrm>
            <a:off x="1239838" y="1012825"/>
            <a:ext cx="531812" cy="431800"/>
          </a:xfrm>
          <a:prstGeom prst="rect">
            <a:avLst/>
          </a:prstGeom>
          <a:noFill/>
          <a:ln w="9525">
            <a:noFill/>
            <a:miter lim="800000"/>
            <a:headEnd/>
            <a:tailEnd/>
          </a:ln>
        </p:spPr>
        <p:txBody>
          <a:bodyPr wrap="none">
            <a:spAutoFit/>
          </a:bodyPr>
          <a:lstStyle/>
          <a:p>
            <a:pPr eaLnBrk="1" hangingPunct="1"/>
            <a:r>
              <a:rPr lang="en-GB" sz="2400" b="1" u="none">
                <a:solidFill>
                  <a:schemeClr val="tx1"/>
                </a:solidFill>
                <a:latin typeface="Arial" pitchFamily="34" charset="0"/>
              </a:rPr>
              <a:t>E</a:t>
            </a:r>
            <a:r>
              <a:rPr lang="en-GB" sz="2400" b="1" u="none" baseline="-25000">
                <a:solidFill>
                  <a:schemeClr val="tx1"/>
                </a:solidFill>
                <a:latin typeface="Arial" pitchFamily="34" charset="0"/>
              </a:rPr>
              <a:t>0</a:t>
            </a:r>
            <a:endParaRPr lang="en-GB" sz="2400" b="1" u="none">
              <a:solidFill>
                <a:schemeClr val="tx1"/>
              </a:solidFill>
              <a:latin typeface="Arial" pitchFamily="34" charset="0"/>
            </a:endParaRPr>
          </a:p>
        </p:txBody>
      </p:sp>
      <p:sp>
        <p:nvSpPr>
          <p:cNvPr id="4106" name="Text Box 14"/>
          <p:cNvSpPr txBox="1">
            <a:spLocks noChangeArrowheads="1"/>
          </p:cNvSpPr>
          <p:nvPr/>
        </p:nvSpPr>
        <p:spPr bwMode="auto">
          <a:xfrm>
            <a:off x="1011238" y="2236788"/>
            <a:ext cx="801687" cy="431800"/>
          </a:xfrm>
          <a:prstGeom prst="rect">
            <a:avLst/>
          </a:prstGeom>
          <a:noFill/>
          <a:ln w="9525">
            <a:noFill/>
            <a:miter lim="800000"/>
            <a:headEnd/>
            <a:tailEnd/>
          </a:ln>
        </p:spPr>
        <p:txBody>
          <a:bodyPr wrap="none">
            <a:spAutoFit/>
          </a:bodyPr>
          <a:lstStyle/>
          <a:p>
            <a:pPr eaLnBrk="1" hangingPunct="1"/>
            <a:r>
              <a:rPr lang="en-GB" sz="2400" b="1" u="none">
                <a:solidFill>
                  <a:schemeClr val="tx1"/>
                </a:solidFill>
                <a:latin typeface="Arial" pitchFamily="34" charset="0"/>
              </a:rPr>
              <a:t>E</a:t>
            </a:r>
            <a:r>
              <a:rPr lang="en-GB" sz="2400" b="1" u="none" baseline="-25000">
                <a:solidFill>
                  <a:schemeClr val="tx1"/>
                </a:solidFill>
                <a:latin typeface="Arial" pitchFamily="34" charset="0"/>
              </a:rPr>
              <a:t>0</a:t>
            </a:r>
            <a:r>
              <a:rPr lang="en-GB" sz="2400" b="1" u="none">
                <a:solidFill>
                  <a:schemeClr val="tx1"/>
                </a:solidFill>
                <a:latin typeface="Arial" pitchFamily="34" charset="0"/>
              </a:rPr>
              <a:t>/2</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Freeform 2"/>
          <p:cNvSpPr>
            <a:spLocks noChangeAspect="1"/>
          </p:cNvSpPr>
          <p:nvPr/>
        </p:nvSpPr>
        <p:spPr bwMode="auto">
          <a:xfrm rot="-5400000">
            <a:off x="3153569" y="1300956"/>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pSp>
        <p:nvGrpSpPr>
          <p:cNvPr id="2" name="Group 3"/>
          <p:cNvGrpSpPr>
            <a:grpSpLocks/>
          </p:cNvGrpSpPr>
          <p:nvPr/>
        </p:nvGrpSpPr>
        <p:grpSpPr bwMode="auto">
          <a:xfrm rot="7767054">
            <a:off x="2637632" y="2574131"/>
            <a:ext cx="1477962" cy="92075"/>
            <a:chOff x="1392" y="1488"/>
            <a:chExt cx="1584" cy="0"/>
          </a:xfrm>
        </p:grpSpPr>
        <p:sp>
          <p:nvSpPr>
            <p:cNvPr id="5142" name="Line 4"/>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5143" name="Line 5"/>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pSp>
        <p:nvGrpSpPr>
          <p:cNvPr id="3" name="Group 6"/>
          <p:cNvGrpSpPr>
            <a:grpSpLocks/>
          </p:cNvGrpSpPr>
          <p:nvPr/>
        </p:nvGrpSpPr>
        <p:grpSpPr bwMode="auto">
          <a:xfrm rot="3276098">
            <a:off x="3636962" y="2622551"/>
            <a:ext cx="1433513" cy="188912"/>
            <a:chOff x="1392" y="1488"/>
            <a:chExt cx="1584" cy="0"/>
          </a:xfrm>
        </p:grpSpPr>
        <p:sp>
          <p:nvSpPr>
            <p:cNvPr id="5140" name="Line 7"/>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5141" name="Line 8"/>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sp>
        <p:nvSpPr>
          <p:cNvPr id="5129" name="Freeform 9"/>
          <p:cNvSpPr>
            <a:spLocks noChangeAspect="1"/>
          </p:cNvSpPr>
          <p:nvPr/>
        </p:nvSpPr>
        <p:spPr bwMode="auto">
          <a:xfrm rot="-3171200">
            <a:off x="1624807" y="3679031"/>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sp>
        <p:nvSpPr>
          <p:cNvPr id="5130" name="Freeform 10"/>
          <p:cNvSpPr>
            <a:spLocks noChangeAspect="1"/>
          </p:cNvSpPr>
          <p:nvPr/>
        </p:nvSpPr>
        <p:spPr bwMode="auto">
          <a:xfrm rot="3097776">
            <a:off x="4691857" y="3679031"/>
            <a:ext cx="1443038" cy="13652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4"/>
              <a:gd name="T40" fmla="*/ 0 h 192"/>
              <a:gd name="T41" fmla="*/ 2304 w 23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a:solidFill>
              <a:schemeClr val="tx1"/>
            </a:solidFill>
            <a:round/>
            <a:headEnd/>
            <a:tailEnd/>
          </a:ln>
        </p:spPr>
        <p:txBody>
          <a:bodyPr wrap="none" anchor="ctr"/>
          <a:lstStyle/>
          <a:p>
            <a:endParaRPr lang="en-US"/>
          </a:p>
        </p:txBody>
      </p:sp>
      <p:grpSp>
        <p:nvGrpSpPr>
          <p:cNvPr id="4" name="Group 11"/>
          <p:cNvGrpSpPr>
            <a:grpSpLocks/>
          </p:cNvGrpSpPr>
          <p:nvPr/>
        </p:nvGrpSpPr>
        <p:grpSpPr bwMode="auto">
          <a:xfrm rot="6889801">
            <a:off x="3762376" y="3840162"/>
            <a:ext cx="1433512" cy="80963"/>
            <a:chOff x="1392" y="1488"/>
            <a:chExt cx="1584" cy="0"/>
          </a:xfrm>
        </p:grpSpPr>
        <p:sp>
          <p:nvSpPr>
            <p:cNvPr id="5138" name="Line 12"/>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5139" name="Line 13"/>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pSp>
        <p:nvGrpSpPr>
          <p:cNvPr id="5" name="Group 14"/>
          <p:cNvGrpSpPr>
            <a:grpSpLocks/>
          </p:cNvGrpSpPr>
          <p:nvPr/>
        </p:nvGrpSpPr>
        <p:grpSpPr bwMode="auto">
          <a:xfrm rot="3894389">
            <a:off x="2443956" y="3728244"/>
            <a:ext cx="1362075" cy="242888"/>
            <a:chOff x="1392" y="1488"/>
            <a:chExt cx="1584" cy="0"/>
          </a:xfrm>
        </p:grpSpPr>
        <p:sp>
          <p:nvSpPr>
            <p:cNvPr id="5136" name="Line 15"/>
            <p:cNvSpPr>
              <a:spLocks noChangeShapeType="1"/>
            </p:cNvSpPr>
            <p:nvPr/>
          </p:nvSpPr>
          <p:spPr bwMode="auto">
            <a:xfrm>
              <a:off x="1392" y="1488"/>
              <a:ext cx="864" cy="0"/>
            </a:xfrm>
            <a:prstGeom prst="line">
              <a:avLst/>
            </a:prstGeom>
            <a:noFill/>
            <a:ln w="28575">
              <a:solidFill>
                <a:schemeClr val="tx1"/>
              </a:solidFill>
              <a:round/>
              <a:headEnd/>
              <a:tailEnd type="triangle" w="med" len="med"/>
            </a:ln>
          </p:spPr>
          <p:txBody>
            <a:bodyPr wrap="none" anchor="ctr"/>
            <a:lstStyle/>
            <a:p>
              <a:endParaRPr lang="en-US"/>
            </a:p>
          </p:txBody>
        </p:sp>
        <p:sp>
          <p:nvSpPr>
            <p:cNvPr id="5137" name="Line 16"/>
            <p:cNvSpPr>
              <a:spLocks noChangeShapeType="1"/>
            </p:cNvSpPr>
            <p:nvPr/>
          </p:nvSpPr>
          <p:spPr bwMode="auto">
            <a:xfrm>
              <a:off x="1392" y="1488"/>
              <a:ext cx="1584" cy="0"/>
            </a:xfrm>
            <a:prstGeom prst="line">
              <a:avLst/>
            </a:prstGeom>
            <a:noFill/>
            <a:ln w="28575">
              <a:solidFill>
                <a:schemeClr val="tx1"/>
              </a:solidFill>
              <a:round/>
              <a:headEnd/>
              <a:tailEnd/>
            </a:ln>
          </p:spPr>
          <p:txBody>
            <a:bodyPr wrap="none" anchor="ctr"/>
            <a:lstStyle/>
            <a:p>
              <a:endParaRPr lang="en-US"/>
            </a:p>
          </p:txBody>
        </p:sp>
      </p:grpSp>
      <p:graphicFrame>
        <p:nvGraphicFramePr>
          <p:cNvPr id="5122" name="Object 17"/>
          <p:cNvGraphicFramePr>
            <a:graphicFrameLocks noChangeAspect="1"/>
          </p:cNvGraphicFramePr>
          <p:nvPr/>
        </p:nvGraphicFramePr>
        <p:xfrm>
          <a:off x="1660525" y="3384550"/>
          <a:ext cx="407988" cy="398463"/>
        </p:xfrm>
        <a:graphic>
          <a:graphicData uri="http://schemas.openxmlformats.org/presentationml/2006/ole">
            <p:oleObj spid="_x0000_s3074" name="Equation" r:id="rId4" imgW="127000" imgH="139700" progId="Equation.3">
              <p:embed/>
            </p:oleObj>
          </a:graphicData>
        </a:graphic>
      </p:graphicFrame>
      <p:graphicFrame>
        <p:nvGraphicFramePr>
          <p:cNvPr id="5123" name="Object 18"/>
          <p:cNvGraphicFramePr>
            <a:graphicFrameLocks noChangeAspect="1"/>
          </p:cNvGraphicFramePr>
          <p:nvPr/>
        </p:nvGraphicFramePr>
        <p:xfrm>
          <a:off x="5832475" y="3371850"/>
          <a:ext cx="407988" cy="398463"/>
        </p:xfrm>
        <a:graphic>
          <a:graphicData uri="http://schemas.openxmlformats.org/presentationml/2006/ole">
            <p:oleObj spid="_x0000_s3075" name="Equation" r:id="rId5" imgW="127000" imgH="139700" progId="Equation.3">
              <p:embed/>
            </p:oleObj>
          </a:graphicData>
        </a:graphic>
      </p:graphicFrame>
      <p:graphicFrame>
        <p:nvGraphicFramePr>
          <p:cNvPr id="5124" name="Object 19"/>
          <p:cNvGraphicFramePr>
            <a:graphicFrameLocks noChangeAspect="1"/>
          </p:cNvGraphicFramePr>
          <p:nvPr/>
        </p:nvGraphicFramePr>
        <p:xfrm>
          <a:off x="3348038" y="3360738"/>
          <a:ext cx="485775" cy="573087"/>
        </p:xfrm>
        <a:graphic>
          <a:graphicData uri="http://schemas.openxmlformats.org/presentationml/2006/ole">
            <p:oleObj spid="_x0000_s3076" name="Equation" r:id="rId6" imgW="152280" imgH="203040" progId="Equation.3">
              <p:embed/>
            </p:oleObj>
          </a:graphicData>
        </a:graphic>
      </p:graphicFrame>
      <p:graphicFrame>
        <p:nvGraphicFramePr>
          <p:cNvPr id="5125" name="Object 20"/>
          <p:cNvGraphicFramePr>
            <a:graphicFrameLocks noChangeAspect="1"/>
          </p:cNvGraphicFramePr>
          <p:nvPr/>
        </p:nvGraphicFramePr>
        <p:xfrm>
          <a:off x="4373563" y="4019550"/>
          <a:ext cx="525462" cy="503238"/>
        </p:xfrm>
        <a:graphic>
          <a:graphicData uri="http://schemas.openxmlformats.org/presentationml/2006/ole">
            <p:oleObj spid="_x0000_s3077" name="Equation" r:id="rId7" imgW="165100" imgH="177800" progId="Equation.3">
              <p:embed/>
            </p:oleObj>
          </a:graphicData>
        </a:graphic>
      </p:graphicFrame>
      <p:sp>
        <p:nvSpPr>
          <p:cNvPr id="5133" name="Text Box 21"/>
          <p:cNvSpPr txBox="1">
            <a:spLocks noChangeArrowheads="1"/>
          </p:cNvSpPr>
          <p:nvPr/>
        </p:nvSpPr>
        <p:spPr bwMode="auto">
          <a:xfrm>
            <a:off x="4751388" y="492125"/>
            <a:ext cx="4657725" cy="606425"/>
          </a:xfrm>
          <a:prstGeom prst="rect">
            <a:avLst/>
          </a:prstGeom>
          <a:noFill/>
          <a:ln w="9525">
            <a:noFill/>
            <a:miter lim="800000"/>
            <a:headEnd/>
            <a:tailEnd/>
          </a:ln>
        </p:spPr>
        <p:txBody>
          <a:bodyPr>
            <a:spAutoFit/>
          </a:bodyPr>
          <a:lstStyle/>
          <a:p>
            <a:pPr eaLnBrk="1" hangingPunct="1">
              <a:spcBef>
                <a:spcPct val="50000"/>
              </a:spcBef>
            </a:pPr>
            <a:r>
              <a:rPr lang="en-US" sz="3600" b="1" u="none">
                <a:solidFill>
                  <a:srgbClr val="0033CC"/>
                </a:solidFill>
                <a:latin typeface="Arial" pitchFamily="34" charset="0"/>
              </a:rPr>
              <a:t>Heitler Model</a:t>
            </a:r>
          </a:p>
        </p:txBody>
      </p:sp>
      <p:sp>
        <p:nvSpPr>
          <p:cNvPr id="5134" name="Text Box 22"/>
          <p:cNvSpPr txBox="1">
            <a:spLocks noChangeArrowheads="1"/>
          </p:cNvSpPr>
          <p:nvPr/>
        </p:nvSpPr>
        <p:spPr bwMode="auto">
          <a:xfrm>
            <a:off x="5089525" y="5873750"/>
            <a:ext cx="4630738" cy="606425"/>
          </a:xfrm>
          <a:prstGeom prst="rect">
            <a:avLst/>
          </a:prstGeom>
          <a:noFill/>
          <a:ln w="9525">
            <a:noFill/>
            <a:miter lim="800000"/>
            <a:headEnd/>
            <a:tailEnd/>
          </a:ln>
        </p:spPr>
        <p:txBody>
          <a:bodyPr>
            <a:spAutoFit/>
          </a:bodyPr>
          <a:lstStyle/>
          <a:p>
            <a:pPr eaLnBrk="1" hangingPunct="1">
              <a:spcBef>
                <a:spcPct val="50000"/>
              </a:spcBef>
            </a:pPr>
            <a:r>
              <a:rPr lang="en-US" sz="1800" b="1" u="none">
                <a:solidFill>
                  <a:srgbClr val="0033CC"/>
                </a:solidFill>
                <a:latin typeface="Arial" pitchFamily="34" charset="0"/>
              </a:rPr>
              <a:t>W. Heitler, </a:t>
            </a:r>
            <a:r>
              <a:rPr lang="en-US" sz="1800" b="1" i="1" u="none">
                <a:solidFill>
                  <a:srgbClr val="0033CC"/>
                </a:solidFill>
                <a:latin typeface="Arial" pitchFamily="34" charset="0"/>
              </a:rPr>
              <a:t>The Quantum Theory of Radiation ,3</a:t>
            </a:r>
            <a:r>
              <a:rPr lang="en-US" sz="1800" b="1" i="1" u="none" baseline="30000">
                <a:solidFill>
                  <a:srgbClr val="0033CC"/>
                </a:solidFill>
                <a:latin typeface="Arial" pitchFamily="34" charset="0"/>
              </a:rPr>
              <a:t>rd</a:t>
            </a:r>
            <a:r>
              <a:rPr lang="en-US" sz="1800" b="1" i="1" u="none">
                <a:solidFill>
                  <a:srgbClr val="0033CC"/>
                </a:solidFill>
                <a:latin typeface="Arial" pitchFamily="34" charset="0"/>
              </a:rPr>
              <a:t> Ed</a:t>
            </a:r>
            <a:r>
              <a:rPr lang="en-US" sz="1800" b="1" u="none">
                <a:solidFill>
                  <a:srgbClr val="0033CC"/>
                </a:solidFill>
                <a:latin typeface="Arial" pitchFamily="34" charset="0"/>
              </a:rPr>
              <a:t>., (1954), p.386.</a:t>
            </a:r>
          </a:p>
        </p:txBody>
      </p:sp>
      <p:sp>
        <p:nvSpPr>
          <p:cNvPr id="5135" name="Text Box 23"/>
          <p:cNvSpPr txBox="1">
            <a:spLocks noChangeArrowheads="1"/>
          </p:cNvSpPr>
          <p:nvPr/>
        </p:nvSpPr>
        <p:spPr bwMode="auto">
          <a:xfrm>
            <a:off x="7364413" y="3462338"/>
            <a:ext cx="801687" cy="431800"/>
          </a:xfrm>
          <a:prstGeom prst="rect">
            <a:avLst/>
          </a:prstGeom>
          <a:noFill/>
          <a:ln w="9525">
            <a:noFill/>
            <a:miter lim="800000"/>
            <a:headEnd/>
            <a:tailEnd/>
          </a:ln>
        </p:spPr>
        <p:txBody>
          <a:bodyPr wrap="none">
            <a:spAutoFit/>
          </a:bodyPr>
          <a:lstStyle/>
          <a:p>
            <a:pPr eaLnBrk="1" hangingPunct="1"/>
            <a:r>
              <a:rPr lang="en-GB" sz="2400" b="1" u="none">
                <a:solidFill>
                  <a:schemeClr val="tx1"/>
                </a:solidFill>
                <a:latin typeface="Arial" pitchFamily="34" charset="0"/>
              </a:rPr>
              <a:t>E</a:t>
            </a:r>
            <a:r>
              <a:rPr lang="en-GB" sz="2400" b="1" u="none" baseline="-25000">
                <a:solidFill>
                  <a:schemeClr val="tx1"/>
                </a:solidFill>
                <a:latin typeface="Arial" pitchFamily="34" charset="0"/>
              </a:rPr>
              <a:t>0</a:t>
            </a:r>
            <a:r>
              <a:rPr lang="en-GB" sz="2400" b="1" u="none">
                <a:solidFill>
                  <a:schemeClr val="tx1"/>
                </a:solidFill>
                <a:latin typeface="Arial" pitchFamily="34" charset="0"/>
              </a:rPr>
              <a:t>/4</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2|16|18.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Nimbus Roman No9 L"/>
        <a:ea typeface=""/>
        <a:cs typeface=""/>
      </a:majorFont>
      <a:minorFont>
        <a:latin typeface="Nimbus Roman No9 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sng"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sng" strike="noStrike" cap="none" normalizeH="0" baseline="0" smtClean="0">
            <a:ln>
              <a:noFill/>
            </a:ln>
            <a:solidFill>
              <a:srgbClr val="00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2402</TotalTime>
  <Words>1932</Words>
  <PresentationFormat>Custom</PresentationFormat>
  <Paragraphs>359</Paragraphs>
  <Slides>57</Slides>
  <Notes>22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57</vt:i4>
      </vt:variant>
    </vt:vector>
  </HeadingPairs>
  <TitlesOfParts>
    <vt:vector size="61" baseType="lpstr">
      <vt:lpstr>Default Design</vt:lpstr>
      <vt:lpstr>Equation</vt:lpstr>
      <vt:lpstr>Photo Editor Photo</vt:lpstr>
      <vt:lpstr>Acrobat Document</vt:lpstr>
      <vt:lpstr>Gamma-ray Astronomy in India (Multi-messenger approach for cosmic ray astrophysics)</vt:lpstr>
      <vt:lpstr>Slide 2</vt:lpstr>
      <vt:lpstr>Slide 3</vt:lpstr>
      <vt:lpstr>Slide 4</vt:lpstr>
      <vt:lpstr>Gamma-ray Production</vt:lpstr>
      <vt:lpstr>Slide 6</vt:lpstr>
      <vt:lpstr>Slide 7</vt:lpstr>
      <vt:lpstr>Slide 8</vt:lpstr>
      <vt:lpstr>Slide 9</vt:lpstr>
      <vt:lpstr>Slide 10</vt:lpstr>
      <vt:lpstr>Slide 11</vt:lpstr>
      <vt:lpstr>Slide 12</vt:lpstr>
      <vt:lpstr>Slide 13</vt:lpstr>
      <vt:lpstr>Gamma Ray Astronomy at different energy intervals </vt:lpstr>
      <vt:lpstr>Slide 15</vt:lpstr>
      <vt:lpstr>Slide 16</vt:lpstr>
      <vt:lpstr>Extensive Air Showers (EAS)</vt:lpstr>
      <vt:lpstr>Simulated gamma  50 GeV</vt:lpstr>
      <vt:lpstr>Simulated proton  100 GeV</vt:lpstr>
      <vt:lpstr>Slide 20</vt:lpstr>
      <vt:lpstr>&lt;- Ooty ( 1975-85)</vt:lpstr>
      <vt:lpstr>Ground-based Gamma-ray Astronomy (by TIFR group)</vt:lpstr>
      <vt:lpstr>ACT  Telescopes in India c.2001</vt:lpstr>
      <vt:lpstr>Slide 24</vt:lpstr>
      <vt:lpstr>EGRET sky (1991-2000) - 270 sources</vt:lpstr>
      <vt:lpstr>Slide 26</vt:lpstr>
      <vt:lpstr>Why push to lower energy threshold?</vt:lpstr>
      <vt:lpstr>Slide 28</vt:lpstr>
      <vt:lpstr>Slide 29</vt:lpstr>
      <vt:lpstr>Slide 30</vt:lpstr>
      <vt:lpstr>Slide 31</vt:lpstr>
      <vt:lpstr>Slide 32</vt:lpstr>
      <vt:lpstr>Slide 33</vt:lpstr>
      <vt:lpstr>Slide 34</vt:lpstr>
      <vt:lpstr>Slide 35</vt:lpstr>
      <vt:lpstr>Slide 36</vt:lpstr>
      <vt:lpstr>Slide 37</vt:lpstr>
      <vt:lpstr>Data acquisition and Telescope control </vt:lpstr>
      <vt:lpstr>Slide 39</vt:lpstr>
      <vt:lpstr>Slide 40</vt:lpstr>
      <vt:lpstr>Slide 41</vt:lpstr>
      <vt:lpstr>Slide 42</vt:lpstr>
      <vt:lpstr>Slide 43</vt:lpstr>
      <vt:lpstr>MACE gamma-ray telescopes</vt:lpstr>
      <vt:lpstr>MACE gamma-ray telescopes</vt:lpstr>
      <vt:lpstr>Slide 46</vt:lpstr>
      <vt:lpstr>Potential sources</vt:lpstr>
      <vt:lpstr>Slide 48</vt:lpstr>
      <vt:lpstr>Slide 49</vt:lpstr>
      <vt:lpstr>Slide 50</vt:lpstr>
      <vt:lpstr>Slide 51</vt:lpstr>
      <vt:lpstr>Slide 52</vt:lpstr>
      <vt:lpstr>Slide 53</vt:lpstr>
      <vt:lpstr>Slide 54</vt:lpstr>
      <vt:lpstr>Slide 55</vt:lpstr>
      <vt:lpstr>Summary</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Ground-based Gamma-ray Astronomy</dc:title>
  <cp:lastModifiedBy>Bose institute</cp:lastModifiedBy>
  <cp:revision>139</cp:revision>
  <dcterms:modified xsi:type="dcterms:W3CDTF">2011-12-23T03:53:55Z</dcterms:modified>
</cp:coreProperties>
</file>