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Default Extension="emf" ContentType="image/x-emf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03" r:id="rId3"/>
    <p:sldId id="304" r:id="rId4"/>
    <p:sldId id="305" r:id="rId5"/>
    <p:sldId id="263" r:id="rId6"/>
    <p:sldId id="264" r:id="rId7"/>
    <p:sldId id="302" r:id="rId8"/>
    <p:sldId id="265" r:id="rId9"/>
    <p:sldId id="267" r:id="rId10"/>
    <p:sldId id="268" r:id="rId11"/>
    <p:sldId id="306" r:id="rId12"/>
    <p:sldId id="269" r:id="rId13"/>
    <p:sldId id="270" r:id="rId14"/>
    <p:sldId id="271" r:id="rId15"/>
    <p:sldId id="272" r:id="rId16"/>
    <p:sldId id="274" r:id="rId17"/>
    <p:sldId id="307" r:id="rId18"/>
    <p:sldId id="275" r:id="rId19"/>
    <p:sldId id="276" r:id="rId20"/>
    <p:sldId id="322" r:id="rId21"/>
    <p:sldId id="323" r:id="rId22"/>
    <p:sldId id="277" r:id="rId23"/>
    <p:sldId id="324" r:id="rId24"/>
    <p:sldId id="325" r:id="rId25"/>
    <p:sldId id="312" r:id="rId26"/>
    <p:sldId id="280" r:id="rId27"/>
    <p:sldId id="308" r:id="rId28"/>
    <p:sldId id="281" r:id="rId29"/>
    <p:sldId id="282" r:id="rId30"/>
    <p:sldId id="283" r:id="rId31"/>
    <p:sldId id="284" r:id="rId32"/>
    <p:sldId id="285" r:id="rId33"/>
    <p:sldId id="313" r:id="rId34"/>
    <p:sldId id="286" r:id="rId35"/>
    <p:sldId id="287" r:id="rId36"/>
    <p:sldId id="288" r:id="rId37"/>
    <p:sldId id="289" r:id="rId38"/>
    <p:sldId id="319" r:id="rId39"/>
    <p:sldId id="330" r:id="rId40"/>
    <p:sldId id="291" r:id="rId41"/>
    <p:sldId id="327" r:id="rId42"/>
    <p:sldId id="328" r:id="rId43"/>
    <p:sldId id="329" r:id="rId44"/>
    <p:sldId id="320" r:id="rId45"/>
    <p:sldId id="293" r:id="rId46"/>
    <p:sldId id="294" r:id="rId47"/>
    <p:sldId id="321" r:id="rId48"/>
  </p:sldIdLst>
  <p:sldSz cx="9144000" cy="6858000" type="screen4x3"/>
  <p:notesSz cx="7099300" cy="10234613"/>
  <p:custDataLst>
    <p:tags r:id="rId50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92E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9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E2F7F9E-896F-454A-9441-B28AB4D59244}" type="datetimeFigureOut">
              <a:rPr lang="ko-KR" altLang="en-US" smtClean="0"/>
              <a:pPr/>
              <a:t>2011-12-21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A9D37DB-0DE7-4629-BB7D-5C42187CC3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D37DB-0DE7-4629-BB7D-5C42187CC392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7F298-41B5-4327-89C7-A7ACAC24AA5D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2011-12-21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2011-12-21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2011-12-21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2011-12-21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2011-12-21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2011-12-21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2011-12-21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2011-12-21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2011-12-21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2011-12-21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2011-12-21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pPr/>
              <a:t>2011-12-21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40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44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tags" Target="../tags/tag24.xml"/><Relationship Id="rId16" Type="http://schemas.openxmlformats.org/officeDocument/2006/relationships/image" Target="../media/image47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42.png"/><Relationship Id="rId5" Type="http://schemas.openxmlformats.org/officeDocument/2006/relationships/tags" Target="../tags/tag27.xml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tags" Target="../tags/tag26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53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52.png"/><Relationship Id="rId5" Type="http://schemas.openxmlformats.org/officeDocument/2006/relationships/tags" Target="../tags/tag35.xml"/><Relationship Id="rId10" Type="http://schemas.openxmlformats.org/officeDocument/2006/relationships/image" Target="../media/image51.png"/><Relationship Id="rId4" Type="http://schemas.openxmlformats.org/officeDocument/2006/relationships/tags" Target="../tags/tag34.xml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tags" Target="../tags/tag39.xml"/><Relationship Id="rId21" Type="http://schemas.openxmlformats.org/officeDocument/2006/relationships/image" Target="../media/image58.png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slideLayout" Target="../slideLayouts/slideLayout6.xml"/><Relationship Id="rId25" Type="http://schemas.openxmlformats.org/officeDocument/2006/relationships/image" Target="../media/image62.png"/><Relationship Id="rId33" Type="http://schemas.openxmlformats.org/officeDocument/2006/relationships/image" Target="../media/image70.png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image" Target="../media/image61.png"/><Relationship Id="rId32" Type="http://schemas.openxmlformats.org/officeDocument/2006/relationships/image" Target="../media/image69.png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tags" Target="../tags/tag46.xml"/><Relationship Id="rId19" Type="http://schemas.openxmlformats.org/officeDocument/2006/relationships/image" Target="../media/image56.png"/><Relationship Id="rId31" Type="http://schemas.openxmlformats.org/officeDocument/2006/relationships/image" Target="../media/image68.pn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image" Target="../media/image73.jpeg"/><Relationship Id="rId17" Type="http://schemas.openxmlformats.org/officeDocument/2006/relationships/image" Target="../media/image78.png"/><Relationship Id="rId2" Type="http://schemas.openxmlformats.org/officeDocument/2006/relationships/tags" Target="../tags/tag54.xml"/><Relationship Id="rId16" Type="http://schemas.openxmlformats.org/officeDocument/2006/relationships/image" Target="../media/image77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image" Target="../media/image72.png"/><Relationship Id="rId5" Type="http://schemas.openxmlformats.org/officeDocument/2006/relationships/tags" Target="../tags/tag57.xml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tags" Target="../tags/tag56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1.xml"/><Relationship Id="rId5" Type="http://schemas.openxmlformats.org/officeDocument/2006/relationships/image" Target="../media/image79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7.png"/><Relationship Id="rId3" Type="http://schemas.openxmlformats.org/officeDocument/2006/relationships/tags" Target="../tags/tag6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6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85.png"/><Relationship Id="rId5" Type="http://schemas.openxmlformats.org/officeDocument/2006/relationships/tags" Target="../tags/tag66.xml"/><Relationship Id="rId15" Type="http://schemas.openxmlformats.org/officeDocument/2006/relationships/image" Target="../media/image89.png"/><Relationship Id="rId10" Type="http://schemas.openxmlformats.org/officeDocument/2006/relationships/image" Target="../media/image73.jpeg"/><Relationship Id="rId4" Type="http://schemas.openxmlformats.org/officeDocument/2006/relationships/tags" Target="../tags/tag65.xml"/><Relationship Id="rId9" Type="http://schemas.openxmlformats.org/officeDocument/2006/relationships/image" Target="../media/image84.jpeg"/><Relationship Id="rId1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3.jpe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0.xml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101.png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image" Target="../media/image100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99.png"/><Relationship Id="rId5" Type="http://schemas.openxmlformats.org/officeDocument/2006/relationships/tags" Target="../tags/tag75.xml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tags" Target="../tags/tag74.xml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tags" Target="../tags/tag80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108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107.png"/><Relationship Id="rId5" Type="http://schemas.openxmlformats.org/officeDocument/2006/relationships/tags" Target="../tags/tag82.xml"/><Relationship Id="rId10" Type="http://schemas.openxmlformats.org/officeDocument/2006/relationships/image" Target="../media/image106.png"/><Relationship Id="rId4" Type="http://schemas.openxmlformats.org/officeDocument/2006/relationships/tags" Target="../tags/tag81.xml"/><Relationship Id="rId9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tags" Target="../tags/tag86.xml"/><Relationship Id="rId7" Type="http://schemas.openxmlformats.org/officeDocument/2006/relationships/image" Target="../media/image113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17.png"/><Relationship Id="rId5" Type="http://schemas.openxmlformats.org/officeDocument/2006/relationships/tags" Target="../tags/tag88.xml"/><Relationship Id="rId10" Type="http://schemas.openxmlformats.org/officeDocument/2006/relationships/image" Target="../media/image116.png"/><Relationship Id="rId4" Type="http://schemas.openxmlformats.org/officeDocument/2006/relationships/tags" Target="../tags/tag87.xml"/><Relationship Id="rId9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91.xml"/><Relationship Id="rId7" Type="http://schemas.openxmlformats.org/officeDocument/2006/relationships/image" Target="../media/image118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22.png"/><Relationship Id="rId5" Type="http://schemas.openxmlformats.org/officeDocument/2006/relationships/tags" Target="../tags/tag93.xml"/><Relationship Id="rId10" Type="http://schemas.openxmlformats.org/officeDocument/2006/relationships/image" Target="../media/image121.png"/><Relationship Id="rId4" Type="http://schemas.openxmlformats.org/officeDocument/2006/relationships/tags" Target="../tags/tag92.xml"/><Relationship Id="rId9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6.jpe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10" Type="http://schemas.openxmlformats.org/officeDocument/2006/relationships/image" Target="../media/image129.gif"/><Relationship Id="rId4" Type="http://schemas.openxmlformats.org/officeDocument/2006/relationships/image" Target="../media/image123.png"/><Relationship Id="rId9" Type="http://schemas.openxmlformats.org/officeDocument/2006/relationships/image" Target="../media/image12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3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32.gif"/><Relationship Id="rId5" Type="http://schemas.openxmlformats.org/officeDocument/2006/relationships/image" Target="../media/image131.gif"/><Relationship Id="rId4" Type="http://schemas.openxmlformats.org/officeDocument/2006/relationships/image" Target="../media/image1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8.xml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5.jpe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10" Type="http://schemas.openxmlformats.org/officeDocument/2006/relationships/image" Target="../media/image148.png"/><Relationship Id="rId4" Type="http://schemas.openxmlformats.org/officeDocument/2006/relationships/image" Target="../media/image142.jpeg"/><Relationship Id="rId9" Type="http://schemas.openxmlformats.org/officeDocument/2006/relationships/image" Target="../media/image1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image" Target="../media/image156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7" Type="http://schemas.openxmlformats.org/officeDocument/2006/relationships/image" Target="../media/image16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5.xml"/><Relationship Id="rId6" Type="http://schemas.openxmlformats.org/officeDocument/2006/relationships/image" Target="../media/image159.jpeg"/><Relationship Id="rId5" Type="http://schemas.openxmlformats.org/officeDocument/2006/relationships/image" Target="../media/image93.jpeg"/><Relationship Id="rId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image" Target="../media/image48.png"/><Relationship Id="rId18" Type="http://schemas.openxmlformats.org/officeDocument/2006/relationships/image" Target="../media/image173.png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12" Type="http://schemas.openxmlformats.org/officeDocument/2006/relationships/image" Target="../media/image168.png"/><Relationship Id="rId17" Type="http://schemas.openxmlformats.org/officeDocument/2006/relationships/image" Target="../media/image172.png"/><Relationship Id="rId2" Type="http://schemas.openxmlformats.org/officeDocument/2006/relationships/tags" Target="../tags/tag107.xml"/><Relationship Id="rId16" Type="http://schemas.openxmlformats.org/officeDocument/2006/relationships/image" Target="../media/image171.pn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0.jpeg"/><Relationship Id="rId5" Type="http://schemas.openxmlformats.org/officeDocument/2006/relationships/tags" Target="../tags/tag110.xml"/><Relationship Id="rId15" Type="http://schemas.openxmlformats.org/officeDocument/2006/relationships/image" Target="../media/image170.png"/><Relationship Id="rId10" Type="http://schemas.openxmlformats.org/officeDocument/2006/relationships/image" Target="../media/image167.png"/><Relationship Id="rId4" Type="http://schemas.openxmlformats.org/officeDocument/2006/relationships/tags" Target="../tags/tag109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1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tags" Target="../tags/tag118.xml"/><Relationship Id="rId7" Type="http://schemas.openxmlformats.org/officeDocument/2006/relationships/image" Target="../media/image181.jpe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180.jpeg"/><Relationship Id="rId11" Type="http://schemas.openxmlformats.org/officeDocument/2006/relationships/image" Target="../media/image18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4.png"/><Relationship Id="rId4" Type="http://schemas.openxmlformats.org/officeDocument/2006/relationships/tags" Target="../tags/tag119.xml"/><Relationship Id="rId9" Type="http://schemas.openxmlformats.org/officeDocument/2006/relationships/image" Target="../media/image1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3" Type="http://schemas.openxmlformats.org/officeDocument/2006/relationships/tags" Target="../tags/tag12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0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image" Target="../media/image189.png"/><Relationship Id="rId5" Type="http://schemas.openxmlformats.org/officeDocument/2006/relationships/tags" Target="../tags/tag124.xml"/><Relationship Id="rId10" Type="http://schemas.openxmlformats.org/officeDocument/2006/relationships/image" Target="../media/image188.png"/><Relationship Id="rId4" Type="http://schemas.openxmlformats.org/officeDocument/2006/relationships/tags" Target="../tags/tag123.xml"/><Relationship Id="rId9" Type="http://schemas.openxmlformats.org/officeDocument/2006/relationships/image" Target="../media/image187.png"/><Relationship Id="rId14" Type="http://schemas.openxmlformats.org/officeDocument/2006/relationships/image" Target="../media/image1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gif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1.png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9.png"/><Relationship Id="rId5" Type="http://schemas.openxmlformats.org/officeDocument/2006/relationships/tags" Target="../tags/tag7.xml"/><Relationship Id="rId10" Type="http://schemas.openxmlformats.org/officeDocument/2006/relationships/image" Target="../media/image18.png"/><Relationship Id="rId4" Type="http://schemas.openxmlformats.org/officeDocument/2006/relationships/tags" Target="../tags/tag6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26.png"/><Relationship Id="rId5" Type="http://schemas.openxmlformats.org/officeDocument/2006/relationships/tags" Target="../tags/tag13.xml"/><Relationship Id="rId10" Type="http://schemas.openxmlformats.org/officeDocument/2006/relationships/image" Target="../media/image25.png"/><Relationship Id="rId4" Type="http://schemas.openxmlformats.org/officeDocument/2006/relationships/tags" Target="../tags/tag12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tags" Target="../tags/tag18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4.png"/><Relationship Id="rId4" Type="http://schemas.openxmlformats.org/officeDocument/2006/relationships/tags" Target="../tags/tag19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Introduction to</a:t>
            </a:r>
            <a:br>
              <a:rPr lang="en-US" altLang="ko-KR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</a:br>
            <a:r>
              <a:rPr lang="en-US" altLang="ko-KR" sz="6000" b="1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Big Bang Cosmology</a:t>
            </a:r>
            <a:endParaRPr lang="ko-KR" altLang="en-US" sz="6000" b="1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FFC000"/>
                </a:solidFill>
                <a:latin typeface="HY수평선B" pitchFamily="18" charset="-127"/>
                <a:ea typeface="HY수평선B" pitchFamily="18" charset="-127"/>
              </a:rPr>
              <a:t>Hang </a:t>
            </a:r>
            <a:r>
              <a:rPr lang="en-US" altLang="ko-KR" dirty="0" err="1" smtClean="0">
                <a:solidFill>
                  <a:srgbClr val="FFC000"/>
                </a:solidFill>
                <a:latin typeface="HY수평선B" pitchFamily="18" charset="-127"/>
                <a:ea typeface="HY수평선B" pitchFamily="18" charset="-127"/>
              </a:rPr>
              <a:t>Bae</a:t>
            </a:r>
            <a:r>
              <a:rPr lang="en-US" altLang="ko-KR" dirty="0" smtClean="0">
                <a:solidFill>
                  <a:srgbClr val="FFC000"/>
                </a:solidFill>
                <a:latin typeface="HY수평선B" pitchFamily="18" charset="-127"/>
                <a:ea typeface="HY수평선B" pitchFamily="18" charset="-127"/>
              </a:rPr>
              <a:t> Kim (</a:t>
            </a:r>
            <a:r>
              <a:rPr lang="en-US" altLang="ko-KR" dirty="0" err="1" smtClean="0">
                <a:solidFill>
                  <a:srgbClr val="FFC000"/>
                </a:solidFill>
                <a:latin typeface="HY수평선B" pitchFamily="18" charset="-127"/>
                <a:ea typeface="HY수평선B" pitchFamily="18" charset="-127"/>
              </a:rPr>
              <a:t>Hanyang</a:t>
            </a:r>
            <a:r>
              <a:rPr lang="en-US" altLang="ko-KR" dirty="0" smtClean="0">
                <a:solidFill>
                  <a:srgbClr val="FFC000"/>
                </a:solidFill>
                <a:latin typeface="HY수평선B" pitchFamily="18" charset="-127"/>
                <a:ea typeface="HY수평선B" pitchFamily="18" charset="-127"/>
              </a:rPr>
              <a:t> Univ.)</a:t>
            </a:r>
          </a:p>
          <a:p>
            <a:r>
              <a:rPr lang="en-US" altLang="ko-KR" sz="2800" dirty="0" smtClean="0">
                <a:solidFill>
                  <a:srgbClr val="2792EB"/>
                </a:solidFill>
                <a:latin typeface="휴먼엑스포" pitchFamily="18" charset="-127"/>
                <a:ea typeface="휴먼엑스포" pitchFamily="18" charset="-127"/>
              </a:rPr>
              <a:t>WAPP 2011, Darjeeling, India</a:t>
            </a:r>
            <a:endParaRPr lang="ko-KR" altLang="en-US" sz="2800" dirty="0">
              <a:solidFill>
                <a:srgbClr val="2792EB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Kinematics of RW metric</a:t>
            </a:r>
            <a:endParaRPr lang="ko-KR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340768"/>
            <a:ext cx="152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sz="2000" b="1" dirty="0" smtClean="0"/>
              <a:t>Distances</a:t>
            </a:r>
            <a:endParaRPr lang="ko-KR" alt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43955" y="1700808"/>
            <a:ext cx="590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Measuring distance in the expanding universe is tricky.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2084655"/>
            <a:ext cx="5846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err="1" smtClean="0"/>
              <a:t>Comoving</a:t>
            </a:r>
            <a:r>
              <a:rPr lang="en-US" altLang="ko-KR" dirty="0" smtClean="0"/>
              <a:t> distance – fixed coordinate distance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Physical distance – </a:t>
            </a:r>
            <a:r>
              <a:rPr lang="en-US" altLang="ko-KR" dirty="0" err="1" smtClean="0"/>
              <a:t>comoving</a:t>
            </a:r>
            <a:r>
              <a:rPr lang="en-US" altLang="ko-KR" dirty="0" smtClean="0"/>
              <a:t> distance x scale factor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Luminosity distance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Angular diameter distance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3347700"/>
            <a:ext cx="2286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sz="2000" b="1" dirty="0" smtClean="0"/>
              <a:t>Particle horizon</a:t>
            </a:r>
            <a:endParaRPr lang="ko-KR" alt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68505" y="3779748"/>
            <a:ext cx="3557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Consider the light propagation :</a:t>
            </a:r>
            <a:endParaRPr lang="ko-KR" altLang="en-US" dirty="0"/>
          </a:p>
        </p:txBody>
      </p:sp>
      <p:pic>
        <p:nvPicPr>
          <p:cNvPr id="9" name="그림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0032" y="3802103"/>
            <a:ext cx="838202" cy="2545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168505" y="4149080"/>
            <a:ext cx="5816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Total </a:t>
            </a:r>
            <a:r>
              <a:rPr lang="en-US" altLang="ko-KR" dirty="0" err="1" smtClean="0"/>
              <a:t>comoving</a:t>
            </a:r>
            <a:r>
              <a:rPr lang="en-US" altLang="ko-KR" dirty="0" smtClean="0"/>
              <a:t> distance light have traveled since t=0</a:t>
            </a:r>
            <a:endParaRPr lang="ko-KR" altLang="en-US" dirty="0"/>
          </a:p>
        </p:txBody>
      </p:sp>
      <p:pic>
        <p:nvPicPr>
          <p:cNvPr id="15" name="그림 1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32085" y="4581128"/>
            <a:ext cx="3479828" cy="659994"/>
          </a:xfrm>
          <a:prstGeom prst="rect">
            <a:avLst/>
          </a:prstGeom>
          <a:noFill/>
          <a:ln/>
          <a:effectLst/>
        </p:spPr>
      </p:pic>
      <p:sp>
        <p:nvSpPr>
          <p:cNvPr id="13" name="TextBox 12"/>
          <p:cNvSpPr txBox="1"/>
          <p:nvPr/>
        </p:nvSpPr>
        <p:spPr>
          <a:xfrm>
            <a:off x="1168505" y="5301208"/>
            <a:ext cx="6157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No information could have propagated further than this.</a:t>
            </a:r>
          </a:p>
          <a:p>
            <a:r>
              <a:rPr lang="en-US" altLang="ko-KR" dirty="0" smtClean="0"/>
              <a:t>  ⇒  </a:t>
            </a:r>
            <a:r>
              <a:rPr lang="en-US" altLang="ko-KR" dirty="0" err="1" smtClean="0"/>
              <a:t>comoving</a:t>
            </a:r>
            <a:r>
              <a:rPr lang="en-US" altLang="ko-KR" dirty="0" smtClean="0"/>
              <a:t> horizon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87624" y="6093296"/>
            <a:ext cx="353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Physical distance to the horizon</a:t>
            </a:r>
            <a:endParaRPr lang="ko-KR" altLang="en-US" dirty="0"/>
          </a:p>
        </p:txBody>
      </p:sp>
      <p:pic>
        <p:nvPicPr>
          <p:cNvPr id="16" name="그림 1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0032" y="5949280"/>
            <a:ext cx="2971806" cy="635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764704"/>
            <a:ext cx="514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b="1" dirty="0" smtClean="0"/>
              <a:t>Freely falling particle  -  geodesic equation</a:t>
            </a:r>
            <a:endParaRPr lang="ko-KR" alt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1835532"/>
            <a:ext cx="3481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0-component of geodesic eq.</a:t>
            </a:r>
            <a:endParaRPr lang="ko-KR" altLang="en-US" dirty="0"/>
          </a:p>
        </p:txBody>
      </p:sp>
      <p:pic>
        <p:nvPicPr>
          <p:cNvPr id="6" name="그림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3968" y="1124744"/>
            <a:ext cx="2057404" cy="5593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15616" y="1196752"/>
            <a:ext cx="319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Energy-momentum vector</a:t>
            </a:r>
            <a:endParaRPr lang="ko-KR" altLang="en-US" dirty="0"/>
          </a:p>
        </p:txBody>
      </p:sp>
      <p:pic>
        <p:nvPicPr>
          <p:cNvPr id="9" name="그림 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1772816"/>
            <a:ext cx="3429005" cy="559310"/>
          </a:xfrm>
          <a:prstGeom prst="rect">
            <a:avLst/>
          </a:prstGeom>
          <a:noFill/>
        </p:spPr>
      </p:pic>
      <p:pic>
        <p:nvPicPr>
          <p:cNvPr id="11" name="그림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3688" y="2420888"/>
            <a:ext cx="3429005" cy="63551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00078" y="3059668"/>
            <a:ext cx="301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Momentum red shift </a:t>
            </a:r>
            <a:br>
              <a:rPr lang="en-US" altLang="ko-KR" dirty="0" smtClean="0"/>
            </a:br>
            <a:r>
              <a:rPr lang="en-US" altLang="ko-KR" dirty="0" smtClean="0"/>
              <a:t>as the scale factor increase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5576" y="3646629"/>
            <a:ext cx="1775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b="1" dirty="0" smtClean="0"/>
              <a:t>Hubble’s law</a:t>
            </a:r>
            <a:endParaRPr lang="ko-KR" altLang="en-US" b="1" dirty="0"/>
          </a:p>
        </p:txBody>
      </p:sp>
      <p:pic>
        <p:nvPicPr>
          <p:cNvPr id="22" name="그림 2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29464" y="3934660"/>
            <a:ext cx="3150147" cy="559316"/>
          </a:xfrm>
          <a:prstGeom prst="rect">
            <a:avLst/>
          </a:prstGeom>
          <a:noFill/>
          <a:ln/>
          <a:effectLst/>
        </p:spPr>
      </p:pic>
      <p:sp>
        <p:nvSpPr>
          <p:cNvPr id="15" name="TextBox 14"/>
          <p:cNvSpPr txBox="1"/>
          <p:nvPr/>
        </p:nvSpPr>
        <p:spPr>
          <a:xfrm>
            <a:off x="1187624" y="4069385"/>
            <a:ext cx="243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Luminosity distance</a:t>
            </a:r>
            <a:endParaRPr lang="ko-KR" altLang="en-US" dirty="0"/>
          </a:p>
        </p:txBody>
      </p:sp>
      <p:pic>
        <p:nvPicPr>
          <p:cNvPr id="16" name="그림 15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826974" y="4654741"/>
            <a:ext cx="2617234" cy="609723"/>
          </a:xfrm>
          <a:prstGeom prst="rect">
            <a:avLst/>
          </a:prstGeom>
          <a:noFill/>
          <a:ln/>
          <a:effectLst/>
        </p:spPr>
      </p:pic>
      <p:pic>
        <p:nvPicPr>
          <p:cNvPr id="23" name="그림 2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907704" y="5301208"/>
            <a:ext cx="1879553" cy="278960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1187624" y="4726749"/>
            <a:ext cx="2363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Effect of expansion</a:t>
            </a:r>
            <a:endParaRPr lang="ko-KR" altLang="en-US" dirty="0"/>
          </a:p>
        </p:txBody>
      </p:sp>
      <p:pic>
        <p:nvPicPr>
          <p:cNvPr id="24" name="그림 23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868396" y="2924943"/>
            <a:ext cx="2107771" cy="583715"/>
          </a:xfrm>
          <a:prstGeom prst="rect">
            <a:avLst/>
          </a:prstGeom>
          <a:noFill/>
          <a:ln/>
          <a:effectLst/>
        </p:spPr>
      </p:pic>
      <p:pic>
        <p:nvPicPr>
          <p:cNvPr id="21" name="그림 20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907704" y="5725723"/>
            <a:ext cx="3378152" cy="583597"/>
          </a:xfrm>
          <a:prstGeom prst="rect">
            <a:avLst/>
          </a:prstGeom>
          <a:noFill/>
          <a:ln/>
          <a:effectLst/>
        </p:spPr>
      </p:pic>
      <p:sp>
        <p:nvSpPr>
          <p:cNvPr id="18" name="TextBox 17"/>
          <p:cNvSpPr txBox="1"/>
          <p:nvPr/>
        </p:nvSpPr>
        <p:spPr>
          <a:xfrm>
            <a:off x="5724128" y="2492896"/>
            <a:ext cx="2382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Red shift parameter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2412" y="274638"/>
            <a:ext cx="7499176" cy="1143000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Dynamics of the universe</a:t>
            </a:r>
            <a:endParaRPr lang="ko-KR" altLang="en-US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1844824"/>
            <a:ext cx="25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b="1" dirty="0" err="1" smtClean="0"/>
              <a:t>Friedmann</a:t>
            </a:r>
            <a:r>
              <a:rPr lang="en-US" altLang="ko-KR" b="1" dirty="0" smtClean="0"/>
              <a:t> equation</a:t>
            </a:r>
            <a:endParaRPr lang="ko-KR" alt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55577" y="1239143"/>
            <a:ext cx="7632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0000CC"/>
                </a:solidFill>
              </a:rPr>
              <a:t>How is the evolution of the universe determined?</a:t>
            </a:r>
            <a:endParaRPr lang="ko-KR" altLang="en-US" sz="2400" b="1" dirty="0">
              <a:solidFill>
                <a:srgbClr val="0000CC"/>
              </a:solidFill>
            </a:endParaRPr>
          </a:p>
        </p:txBody>
      </p:sp>
      <p:grpSp>
        <p:nvGrpSpPr>
          <p:cNvPr id="3" name="그룹 60"/>
          <p:cNvGrpSpPr/>
          <p:nvPr/>
        </p:nvGrpSpPr>
        <p:grpSpPr bwMode="auto">
          <a:xfrm>
            <a:off x="4788021" y="4854080"/>
            <a:ext cx="3384379" cy="1290431"/>
            <a:chOff x="4788020" y="5100189"/>
            <a:chExt cx="3384379" cy="1290431"/>
          </a:xfrm>
        </p:grpSpPr>
        <p:pic>
          <p:nvPicPr>
            <p:cNvPr id="59" name="그림 58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788020" y="5100189"/>
              <a:ext cx="3321006" cy="75654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4" name="TextBox 23"/>
            <p:cNvSpPr txBox="1"/>
            <p:nvPr/>
          </p:nvSpPr>
          <p:spPr bwMode="auto">
            <a:xfrm>
              <a:off x="5481085" y="6021288"/>
              <a:ext cx="2691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Pressure also gravitates.</a:t>
              </a:r>
              <a:endParaRPr lang="ko-KR" altLang="en-US" dirty="0"/>
            </a:p>
          </p:txBody>
        </p:sp>
        <p:cxnSp>
          <p:nvCxnSpPr>
            <p:cNvPr id="44" name="직선 화살표 연결선 43"/>
            <p:cNvCxnSpPr/>
            <p:nvPr/>
          </p:nvCxnSpPr>
          <p:spPr bwMode="auto">
            <a:xfrm flipV="1">
              <a:off x="7791346" y="5653753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46" name="타원 45"/>
            <p:cNvSpPr/>
            <p:nvPr/>
          </p:nvSpPr>
          <p:spPr bwMode="auto">
            <a:xfrm>
              <a:off x="7539318" y="5221705"/>
              <a:ext cx="504056" cy="432048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71"/>
          <p:cNvGrpSpPr/>
          <p:nvPr/>
        </p:nvGrpSpPr>
        <p:grpSpPr bwMode="auto">
          <a:xfrm>
            <a:off x="827584" y="4797152"/>
            <a:ext cx="3672408" cy="1703681"/>
            <a:chOff x="827584" y="5043261"/>
            <a:chExt cx="3672408" cy="1703681"/>
          </a:xfrm>
        </p:grpSpPr>
        <p:pic>
          <p:nvPicPr>
            <p:cNvPr id="56" name="그림 55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034681" y="5043261"/>
              <a:ext cx="3151195" cy="76226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7" name="TextBox 46"/>
            <p:cNvSpPr txBox="1"/>
            <p:nvPr/>
          </p:nvSpPr>
          <p:spPr bwMode="auto">
            <a:xfrm>
              <a:off x="2195735" y="6060949"/>
              <a:ext cx="21927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Hubble parameter</a:t>
              </a:r>
            </a:p>
            <a:p>
              <a:r>
                <a:rPr lang="en-US" altLang="ko-KR" dirty="0" smtClean="0"/>
                <a:t>Expansion rate</a:t>
              </a:r>
              <a:endParaRPr lang="ko-KR" altLang="en-US" dirty="0"/>
            </a:p>
          </p:txBody>
        </p:sp>
        <p:pic>
          <p:nvPicPr>
            <p:cNvPr id="70" name="그림 69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99592" y="6092551"/>
              <a:ext cx="1192134" cy="58312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1" name="모서리가 둥근 직사각형 50"/>
            <p:cNvSpPr/>
            <p:nvPr/>
          </p:nvSpPr>
          <p:spPr bwMode="auto">
            <a:xfrm>
              <a:off x="827584" y="6021287"/>
              <a:ext cx="3672408" cy="725655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3" name="직선 화살표 연결선 52"/>
            <p:cNvCxnSpPr/>
            <p:nvPr/>
          </p:nvCxnSpPr>
          <p:spPr bwMode="auto">
            <a:xfrm flipV="1">
              <a:off x="1286669" y="5733256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" name="그룹 41"/>
          <p:cNvGrpSpPr/>
          <p:nvPr/>
        </p:nvGrpSpPr>
        <p:grpSpPr>
          <a:xfrm>
            <a:off x="785786" y="2204864"/>
            <a:ext cx="7750738" cy="2302781"/>
            <a:chOff x="785786" y="2370561"/>
            <a:chExt cx="7750738" cy="2302781"/>
          </a:xfrm>
        </p:grpSpPr>
        <p:sp>
          <p:nvSpPr>
            <p:cNvPr id="17" name="TextBox 16"/>
            <p:cNvSpPr txBox="1"/>
            <p:nvPr/>
          </p:nvSpPr>
          <p:spPr>
            <a:xfrm>
              <a:off x="1907704" y="2465054"/>
              <a:ext cx="2120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/>
              <a:r>
                <a:rPr lang="en-US" altLang="ko-KR" dirty="0" smtClean="0"/>
                <a:t>Einstein equation</a:t>
              </a:r>
              <a:r>
                <a:rPr lang="ko-KR" altLang="en-US" dirty="0" smtClean="0"/>
                <a:t> </a:t>
              </a:r>
              <a:r>
                <a:rPr lang="en-US" altLang="ko-KR" dirty="0" smtClean="0"/>
                <a:t>:</a:t>
              </a:r>
              <a:endParaRPr lang="ko-KR" altLang="en-US" dirty="0"/>
            </a:p>
          </p:txBody>
        </p:sp>
        <p:grpSp>
          <p:nvGrpSpPr>
            <p:cNvPr id="6" name="그룹 53"/>
            <p:cNvGrpSpPr/>
            <p:nvPr/>
          </p:nvGrpSpPr>
          <p:grpSpPr>
            <a:xfrm>
              <a:off x="785786" y="2370561"/>
              <a:ext cx="7750738" cy="2302781"/>
              <a:chOff x="827581" y="2289433"/>
              <a:chExt cx="7750738" cy="2302781"/>
            </a:xfrm>
          </p:grpSpPr>
          <p:grpSp>
            <p:nvGrpSpPr>
              <p:cNvPr id="7" name="그룹 68"/>
              <p:cNvGrpSpPr/>
              <p:nvPr/>
            </p:nvGrpSpPr>
            <p:grpSpPr bwMode="auto">
              <a:xfrm>
                <a:off x="827581" y="2289433"/>
                <a:ext cx="7750738" cy="2302781"/>
                <a:chOff x="827582" y="2289433"/>
                <a:chExt cx="7750738" cy="2302781"/>
              </a:xfrm>
            </p:grpSpPr>
            <p:pic>
              <p:nvPicPr>
                <p:cNvPr id="15" name="그림 14" descr="TP_tmp.png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1" cstate="print"/>
                <a:stretch>
                  <a:fillRect/>
                </a:stretch>
              </p:blipFill>
              <p:spPr bwMode="auto">
                <a:xfrm>
                  <a:off x="4211959" y="2289433"/>
                  <a:ext cx="1955300" cy="635511"/>
                </a:xfrm>
                <a:prstGeom prst="rect">
                  <a:avLst/>
                </a:prstGeom>
                <a:noFill/>
                <a:ln/>
                <a:effectLst/>
              </p:spPr>
            </p:pic>
            <p:grpSp>
              <p:nvGrpSpPr>
                <p:cNvPr id="8" name="그룹 59"/>
                <p:cNvGrpSpPr/>
                <p:nvPr/>
              </p:nvGrpSpPr>
              <p:grpSpPr bwMode="auto">
                <a:xfrm>
                  <a:off x="5465928" y="2780927"/>
                  <a:ext cx="3112392" cy="1811287"/>
                  <a:chOff x="5465928" y="2780927"/>
                  <a:chExt cx="3112392" cy="1811287"/>
                </a:xfrm>
              </p:grpSpPr>
              <p:grpSp>
                <p:nvGrpSpPr>
                  <p:cNvPr id="9" name="그룹 56"/>
                  <p:cNvGrpSpPr/>
                  <p:nvPr/>
                </p:nvGrpSpPr>
                <p:grpSpPr bwMode="auto">
                  <a:xfrm>
                    <a:off x="5481976" y="3075651"/>
                    <a:ext cx="3096344" cy="1073429"/>
                    <a:chOff x="5481977" y="3075653"/>
                    <a:chExt cx="3096344" cy="1073429"/>
                  </a:xfrm>
                </p:grpSpPr>
                <p:pic>
                  <p:nvPicPr>
                    <p:cNvPr id="49" name="그림 48" descr="TP_tmp.png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tretch>
                      <a:fillRect/>
                    </a:stretch>
                  </p:blipFill>
                  <p:spPr bwMode="auto">
                    <a:xfrm>
                      <a:off x="5580362" y="3429002"/>
                      <a:ext cx="2945401" cy="635403"/>
                    </a:xfrm>
                    <a:prstGeom prst="rect">
                      <a:avLst/>
                    </a:prstGeom>
                    <a:noFill/>
                    <a:ln/>
                    <a:effectLst/>
                  </p:spPr>
                </p:pic>
                <p:sp>
                  <p:nvSpPr>
                    <p:cNvPr id="22" name="TextBox 21"/>
                    <p:cNvSpPr txBox="1"/>
                    <p:nvPr/>
                  </p:nvSpPr>
                  <p:spPr bwMode="auto">
                    <a:xfrm>
                      <a:off x="5514796" y="3102148"/>
                      <a:ext cx="233749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altLang="ko-KR" dirty="0" smtClean="0"/>
                        <a:t>Matter distribution</a:t>
                      </a:r>
                      <a:endParaRPr lang="ko-KR" altLang="en-US" dirty="0"/>
                    </a:p>
                  </p:txBody>
                </p:sp>
                <p:sp>
                  <p:nvSpPr>
                    <p:cNvPr id="18" name="모서리가 둥근 직사각형 17"/>
                    <p:cNvSpPr/>
                    <p:nvPr/>
                  </p:nvSpPr>
                  <p:spPr bwMode="auto">
                    <a:xfrm>
                      <a:off x="5481977" y="3075653"/>
                      <a:ext cx="3096344" cy="1073429"/>
                    </a:xfrm>
                    <a:prstGeom prst="roundRect">
                      <a:avLst/>
                    </a:prstGeom>
                    <a:noFill/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sp>
                <p:nvSpPr>
                  <p:cNvPr id="27" name="아래쪽 화살표 26"/>
                  <p:cNvSpPr/>
                  <p:nvPr/>
                </p:nvSpPr>
                <p:spPr bwMode="auto">
                  <a:xfrm flipV="1">
                    <a:off x="5796135" y="2780927"/>
                    <a:ext cx="288032" cy="295527"/>
                  </a:xfrm>
                  <a:prstGeom prst="downArrow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 bwMode="auto">
                  <a:xfrm>
                    <a:off x="5465928" y="4222882"/>
                    <a:ext cx="181216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ko-KR" b="1" dirty="0" smtClean="0">
                        <a:solidFill>
                          <a:srgbClr val="0000CC"/>
                        </a:solidFill>
                      </a:rPr>
                      <a:t>Energy density</a:t>
                    </a:r>
                    <a:endParaRPr lang="ko-KR" altLang="en-US" b="1" dirty="0">
                      <a:solidFill>
                        <a:srgbClr val="0000CC"/>
                      </a:solidFill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 bwMode="auto">
                  <a:xfrm>
                    <a:off x="7311708" y="4222882"/>
                    <a:ext cx="111851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ko-KR" b="1" dirty="0" smtClean="0">
                        <a:solidFill>
                          <a:srgbClr val="0000CC"/>
                        </a:solidFill>
                      </a:rPr>
                      <a:t>pressure</a:t>
                    </a:r>
                    <a:endParaRPr lang="ko-KR" altLang="en-US" b="1" dirty="0">
                      <a:solidFill>
                        <a:srgbClr val="0000CC"/>
                      </a:solidFill>
                    </a:endParaRPr>
                  </a:p>
                </p:txBody>
              </p:sp>
              <p:cxnSp>
                <p:nvCxnSpPr>
                  <p:cNvPr id="32" name="직선 화살표 연결선 31"/>
                  <p:cNvCxnSpPr/>
                  <p:nvPr/>
                </p:nvCxnSpPr>
                <p:spPr bwMode="auto">
                  <a:xfrm rot="5400000" flipH="1" flipV="1">
                    <a:off x="6619949" y="3721193"/>
                    <a:ext cx="240874" cy="232552"/>
                  </a:xfrm>
                  <a:prstGeom prst="straightConnector1">
                    <a:avLst/>
                  </a:prstGeom>
                  <a:ln w="31750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직선 화살표 연결선 35"/>
                  <p:cNvCxnSpPr/>
                  <p:nvPr/>
                </p:nvCxnSpPr>
                <p:spPr bwMode="auto">
                  <a:xfrm flipV="1">
                    <a:off x="7660617" y="4028514"/>
                    <a:ext cx="4085" cy="264582"/>
                  </a:xfrm>
                  <a:prstGeom prst="straightConnector1">
                    <a:avLst/>
                  </a:prstGeom>
                  <a:ln w="31750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" name="그룹 67"/>
                <p:cNvGrpSpPr/>
                <p:nvPr/>
              </p:nvGrpSpPr>
              <p:grpSpPr bwMode="auto">
                <a:xfrm>
                  <a:off x="827582" y="2780927"/>
                  <a:ext cx="4320480" cy="1811287"/>
                  <a:chOff x="827582" y="2780928"/>
                  <a:chExt cx="4320480" cy="1811287"/>
                </a:xfrm>
              </p:grpSpPr>
              <p:grpSp>
                <p:nvGrpSpPr>
                  <p:cNvPr id="11" name="그룹 66"/>
                  <p:cNvGrpSpPr/>
                  <p:nvPr/>
                </p:nvGrpSpPr>
                <p:grpSpPr bwMode="auto">
                  <a:xfrm>
                    <a:off x="827582" y="3068956"/>
                    <a:ext cx="4320480" cy="1080125"/>
                    <a:chOff x="827582" y="3068956"/>
                    <a:chExt cx="4320480" cy="1080125"/>
                  </a:xfrm>
                </p:grpSpPr>
                <p:pic>
                  <p:nvPicPr>
                    <p:cNvPr id="63" name="그림 62" descr="TP_tmp.png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13" cstate="print"/>
                    <a:stretch>
                      <a:fillRect/>
                    </a:stretch>
                  </p:blipFill>
                  <p:spPr bwMode="auto">
                    <a:xfrm>
                      <a:off x="899074" y="3429001"/>
                      <a:ext cx="4141754" cy="660059"/>
                    </a:xfrm>
                    <a:prstGeom prst="rect">
                      <a:avLst/>
                    </a:prstGeom>
                    <a:noFill/>
                    <a:ln/>
                    <a:effectLst/>
                  </p:spPr>
                </p:pic>
                <p:sp>
                  <p:nvSpPr>
                    <p:cNvPr id="23" name="TextBox 22"/>
                    <p:cNvSpPr txBox="1"/>
                    <p:nvPr/>
                  </p:nvSpPr>
                  <p:spPr bwMode="auto">
                    <a:xfrm>
                      <a:off x="834275" y="3102144"/>
                      <a:ext cx="307289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altLang="ko-KR" dirty="0" smtClean="0"/>
                        <a:t>Geometry of our universe</a:t>
                      </a:r>
                      <a:endParaRPr lang="ko-KR" altLang="en-US" dirty="0"/>
                    </a:p>
                  </p:txBody>
                </p:sp>
                <p:sp>
                  <p:nvSpPr>
                    <p:cNvPr id="20" name="모서리가 둥근 직사각형 19"/>
                    <p:cNvSpPr/>
                    <p:nvPr/>
                  </p:nvSpPr>
                  <p:spPr bwMode="auto">
                    <a:xfrm>
                      <a:off x="827582" y="3068956"/>
                      <a:ext cx="4320480" cy="1080125"/>
                    </a:xfrm>
                    <a:prstGeom prst="roundRect">
                      <a:avLst/>
                    </a:prstGeom>
                    <a:noFill/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sp>
                <p:nvSpPr>
                  <p:cNvPr id="28" name="아래쪽 화살표 27"/>
                  <p:cNvSpPr/>
                  <p:nvPr/>
                </p:nvSpPr>
                <p:spPr bwMode="auto">
                  <a:xfrm flipV="1">
                    <a:off x="4283967" y="2780928"/>
                    <a:ext cx="288032" cy="288029"/>
                  </a:xfrm>
                  <a:prstGeom prst="downArrow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 bwMode="auto">
                  <a:xfrm>
                    <a:off x="1842500" y="4222883"/>
                    <a:ext cx="1496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ko-KR" b="1" dirty="0" smtClean="0">
                        <a:solidFill>
                          <a:srgbClr val="0000CC"/>
                        </a:solidFill>
                      </a:rPr>
                      <a:t>Scale Factor</a:t>
                    </a:r>
                    <a:endParaRPr lang="ko-KR" altLang="en-US" b="1" dirty="0">
                      <a:solidFill>
                        <a:srgbClr val="0000CC"/>
                      </a:solidFill>
                    </a:endParaRPr>
                  </a:p>
                </p:txBody>
              </p:sp>
              <p:cxnSp>
                <p:nvCxnSpPr>
                  <p:cNvPr id="41" name="직선 화살표 연결선 40"/>
                  <p:cNvCxnSpPr/>
                  <p:nvPr/>
                </p:nvCxnSpPr>
                <p:spPr bwMode="auto">
                  <a:xfrm flipV="1">
                    <a:off x="2555777" y="3861049"/>
                    <a:ext cx="0" cy="432048"/>
                  </a:xfrm>
                  <a:prstGeom prst="straightConnector1">
                    <a:avLst/>
                  </a:prstGeom>
                  <a:ln w="31750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3" name="직선 연결선 42"/>
              <p:cNvCxnSpPr/>
              <p:nvPr/>
            </p:nvCxnSpPr>
            <p:spPr>
              <a:xfrm flipH="1">
                <a:off x="6630019" y="3951375"/>
                <a:ext cx="1415" cy="341721"/>
              </a:xfrm>
              <a:prstGeom prst="line">
                <a:avLst/>
              </a:prstGeom>
              <a:ln w="31750">
                <a:solidFill>
                  <a:srgbClr val="0000C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2276872"/>
            <a:ext cx="818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b="1" dirty="0" smtClean="0"/>
              <a:t>Species</a:t>
            </a:r>
            <a:r>
              <a:rPr lang="ko-KR" altLang="en-US" b="1" dirty="0" smtClean="0"/>
              <a:t> </a:t>
            </a:r>
            <a:r>
              <a:rPr lang="en-US" altLang="ko-KR" dirty="0" smtClean="0"/>
              <a:t>– </a:t>
            </a:r>
            <a:r>
              <a:rPr lang="en-US" altLang="ko-KR" b="1" dirty="0" smtClean="0">
                <a:solidFill>
                  <a:srgbClr val="0000CC"/>
                </a:solidFill>
              </a:rPr>
              <a:t>equation of state </a:t>
            </a:r>
            <a:r>
              <a:rPr lang="en-US" altLang="ko-KR" dirty="0" smtClean="0"/>
              <a:t>(relation of energy density(</a:t>
            </a:r>
            <a:r>
              <a:rPr lang="en-US" altLang="ko-KR" dirty="0" smtClean="0">
                <a:sym typeface="Symbol"/>
              </a:rPr>
              <a:t>) and pressure(p)</a:t>
            </a:r>
            <a:endParaRPr lang="ko-KR" altLang="en-US" dirty="0"/>
          </a:p>
        </p:txBody>
      </p:sp>
      <p:pic>
        <p:nvPicPr>
          <p:cNvPr id="6" name="그림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4143372" y="2776395"/>
            <a:ext cx="1650495" cy="278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548680"/>
            <a:ext cx="766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b="1" dirty="0" smtClean="0"/>
              <a:t>Evolution of the scale factor is determined by the matter content.</a:t>
            </a:r>
            <a:endParaRPr lang="ko-KR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7224" y="2731175"/>
            <a:ext cx="333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Simple form of eq. of state</a:t>
            </a:r>
            <a:r>
              <a:rPr lang="ko-KR" altLang="en-US" dirty="0" smtClean="0"/>
              <a:t> </a:t>
            </a:r>
            <a:r>
              <a:rPr lang="en-US" altLang="ko-KR" dirty="0" smtClean="0"/>
              <a:t>:</a:t>
            </a:r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755576" y="1052736"/>
            <a:ext cx="7632848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50000"/>
              </a:lnSpc>
            </a:pPr>
            <a:r>
              <a:rPr lang="en-US" altLang="ko-KR" dirty="0" smtClean="0"/>
              <a:t>Einstein Eq.</a:t>
            </a:r>
            <a:r>
              <a:rPr lang="ko-KR" altLang="en-US" dirty="0" smtClean="0"/>
              <a:t> </a:t>
            </a:r>
            <a:r>
              <a:rPr lang="en-US" altLang="ko-KR" dirty="0" smtClean="0"/>
              <a:t>: Geometry</a:t>
            </a:r>
            <a:r>
              <a:rPr lang="ko-KR" altLang="en-US" dirty="0" smtClean="0"/>
              <a:t> ↔ </a:t>
            </a:r>
            <a:r>
              <a:rPr lang="en-US" altLang="ko-KR" dirty="0" smtClean="0"/>
              <a:t>Matter distribution</a:t>
            </a:r>
          </a:p>
          <a:p>
            <a:pPr marL="0" lvl="1" algn="ctr">
              <a:lnSpc>
                <a:spcPct val="150000"/>
              </a:lnSpc>
            </a:pPr>
            <a:r>
              <a:rPr lang="en-US" altLang="ko-KR" b="1" dirty="0" err="1" smtClean="0">
                <a:solidFill>
                  <a:srgbClr val="0000CC"/>
                </a:solidFill>
              </a:rPr>
              <a:t>Friedmann</a:t>
            </a:r>
            <a:r>
              <a:rPr lang="ko-KR" altLang="en-US" b="1" dirty="0" smtClean="0">
                <a:solidFill>
                  <a:srgbClr val="0000CC"/>
                </a:solidFill>
              </a:rPr>
              <a:t> </a:t>
            </a:r>
            <a:r>
              <a:rPr lang="en-US" altLang="ko-KR" b="1" dirty="0" smtClean="0">
                <a:solidFill>
                  <a:srgbClr val="0000CC"/>
                </a:solidFill>
              </a:rPr>
              <a:t>eq.</a:t>
            </a:r>
            <a:r>
              <a:rPr lang="ko-KR" altLang="en-US" b="1" dirty="0" smtClean="0">
                <a:solidFill>
                  <a:srgbClr val="0000CC"/>
                </a:solidFill>
              </a:rPr>
              <a:t> </a:t>
            </a:r>
            <a:r>
              <a:rPr lang="en-US" altLang="ko-KR" b="1" dirty="0" smtClean="0">
                <a:solidFill>
                  <a:srgbClr val="0000CC"/>
                </a:solidFill>
              </a:rPr>
              <a:t>: scale factor</a:t>
            </a:r>
            <a:r>
              <a:rPr lang="ko-KR" altLang="en-US" b="1" dirty="0" smtClean="0">
                <a:solidFill>
                  <a:srgbClr val="0000CC"/>
                </a:solidFill>
              </a:rPr>
              <a:t> </a:t>
            </a:r>
            <a:r>
              <a:rPr lang="en-US" altLang="ko-KR" b="1" dirty="0" err="1" smtClean="0">
                <a:solidFill>
                  <a:srgbClr val="0000CC"/>
                </a:solidFill>
              </a:rPr>
              <a:t>chagne</a:t>
            </a:r>
            <a:r>
              <a:rPr lang="ko-KR" altLang="en-US" b="1" dirty="0" smtClean="0">
                <a:solidFill>
                  <a:srgbClr val="0000CC"/>
                </a:solidFill>
              </a:rPr>
              <a:t> ↔ </a:t>
            </a:r>
            <a:r>
              <a:rPr lang="en-US" altLang="ko-KR" b="1" dirty="0" smtClean="0">
                <a:solidFill>
                  <a:srgbClr val="0000CC"/>
                </a:solidFill>
              </a:rPr>
              <a:t>matter species, amount</a:t>
            </a:r>
          </a:p>
        </p:txBody>
      </p:sp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1071538" y="3286123"/>
          <a:ext cx="7000925" cy="157163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12230"/>
                <a:gridCol w="1656184"/>
                <a:gridCol w="1296144"/>
                <a:gridCol w="1207606"/>
                <a:gridCol w="1428761"/>
              </a:tblGrid>
              <a:tr h="3883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lt1"/>
                          </a:solidFill>
                        </a:rPr>
                        <a:t>Name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lt1"/>
                          </a:solidFill>
                        </a:rPr>
                        <a:t>Radiation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Matter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lt1"/>
                          </a:solidFill>
                        </a:rPr>
                        <a:t>Vacuum</a:t>
                      </a:r>
                      <a:r>
                        <a:rPr lang="en-US" altLang="ko-KR" sz="1400" baseline="0" dirty="0" smtClean="0">
                          <a:solidFill>
                            <a:schemeClr val="lt1"/>
                          </a:solidFill>
                        </a:rPr>
                        <a:t> E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883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Eq.</a:t>
                      </a:r>
                      <a:r>
                        <a:rPr lang="en-US" altLang="ko-KR" sz="1400" baseline="0" dirty="0" smtClean="0"/>
                        <a:t> of state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</a:tr>
              <a:tr h="4065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Energy</a:t>
                      </a:r>
                      <a:r>
                        <a:rPr lang="en-US" altLang="ko-KR" sz="1400" baseline="0" dirty="0" smtClean="0"/>
                        <a:t> density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</a:tr>
              <a:tr h="3883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Scale</a:t>
                      </a:r>
                      <a:r>
                        <a:rPr lang="en-US" altLang="ko-KR" sz="1400" baseline="0" dirty="0" smtClean="0"/>
                        <a:t> Factor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그룹 75"/>
          <p:cNvGrpSpPr/>
          <p:nvPr/>
        </p:nvGrpSpPr>
        <p:grpSpPr bwMode="auto">
          <a:xfrm>
            <a:off x="2620317" y="3749861"/>
            <a:ext cx="5202196" cy="1021505"/>
            <a:chOff x="2620318" y="3672536"/>
            <a:chExt cx="5202196" cy="1021505"/>
          </a:xfrm>
        </p:grpSpPr>
        <p:pic>
          <p:nvPicPr>
            <p:cNvPr id="44" name="그림 43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620818" y="4439545"/>
              <a:ext cx="1420689" cy="25429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7" name="그림 46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620318" y="4001501"/>
              <a:ext cx="1447627" cy="304763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0" name="그림 49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610035" y="3672536"/>
              <a:ext cx="380812" cy="27875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9" name="그림 58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41723" y="3723161"/>
              <a:ext cx="125922" cy="17750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2" name="그림 31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620817" y="3722859"/>
              <a:ext cx="811388" cy="17810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8" name="그림 67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213212" y="3722803"/>
              <a:ext cx="304650" cy="17822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3" name="그림 52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610035" y="4039639"/>
              <a:ext cx="380812" cy="22848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2" name="그림 61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814278" y="4039639"/>
              <a:ext cx="380812" cy="22848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1" name="그림 70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08560" y="4064772"/>
              <a:ext cx="913954" cy="17822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4" name="그림 73" descr="TP_tmp.em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175131" y="4452448"/>
              <a:ext cx="380812" cy="22848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6" name="그림 55" descr="TP_tmp.emf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596834" y="4439341"/>
              <a:ext cx="407215" cy="2547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5" name="그림 64" descr="TP_tmp.emf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801077" y="4439341"/>
              <a:ext cx="407215" cy="254700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4" name="TextBox 23"/>
          <p:cNvSpPr txBox="1"/>
          <p:nvPr/>
        </p:nvSpPr>
        <p:spPr>
          <a:xfrm>
            <a:off x="611560" y="5013176"/>
            <a:ext cx="647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b="1" dirty="0" smtClean="0"/>
              <a:t>Amount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en-US" altLang="ko-KR" b="1" dirty="0" smtClean="0">
                <a:solidFill>
                  <a:srgbClr val="0000CC"/>
                </a:solidFill>
              </a:rPr>
              <a:t>Density parameter</a:t>
            </a:r>
            <a:r>
              <a:rPr lang="en-US" altLang="ko-KR" dirty="0" smtClean="0"/>
              <a:t>, ratio to the critical density</a:t>
            </a:r>
            <a:endParaRPr lang="ko-KR" altLang="en-US" dirty="0"/>
          </a:p>
        </p:txBody>
      </p:sp>
      <p:grpSp>
        <p:nvGrpSpPr>
          <p:cNvPr id="3" name="그룹 38"/>
          <p:cNvGrpSpPr/>
          <p:nvPr/>
        </p:nvGrpSpPr>
        <p:grpSpPr bwMode="auto">
          <a:xfrm>
            <a:off x="2843808" y="5475051"/>
            <a:ext cx="5184576" cy="1050293"/>
            <a:chOff x="2987824" y="5475051"/>
            <a:chExt cx="5184576" cy="1050293"/>
          </a:xfrm>
        </p:grpSpPr>
        <p:sp>
          <p:nvSpPr>
            <p:cNvPr id="37" name="모서리가 둥근 직사각형 36"/>
            <p:cNvSpPr/>
            <p:nvPr/>
          </p:nvSpPr>
          <p:spPr bwMode="auto">
            <a:xfrm>
              <a:off x="2987824" y="5475051"/>
              <a:ext cx="5184576" cy="105029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92075" lvl="2" indent="-92075">
                <a:buFont typeface="Arial" pitchFamily="34" charset="0"/>
                <a:buChar char="•"/>
              </a:pPr>
              <a:r>
                <a:rPr lang="en-US" altLang="ko-KR" sz="1400" dirty="0" smtClean="0"/>
                <a:t>The critical density is determined by the Hubble constant.</a:t>
              </a:r>
            </a:p>
            <a:p>
              <a:pPr marL="92075" lvl="2" indent="-92075">
                <a:buFont typeface="Arial" pitchFamily="34" charset="0"/>
                <a:buChar char="•"/>
              </a:pPr>
              <a:r>
                <a:rPr lang="en-US" altLang="ko-KR" sz="1400" dirty="0" smtClean="0"/>
                <a:t>Roughly, 6 protons per 1m</a:t>
              </a:r>
              <a:r>
                <a:rPr lang="en-US" altLang="ko-KR" sz="1400" baseline="30000" dirty="0" smtClean="0"/>
                <a:t>3</a:t>
              </a:r>
            </a:p>
          </p:txBody>
        </p:sp>
        <p:pic>
          <p:nvPicPr>
            <p:cNvPr id="34" name="그림 33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546355" y="6093296"/>
              <a:ext cx="4067515" cy="33095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4" name="그룹 39"/>
          <p:cNvGrpSpPr/>
          <p:nvPr/>
        </p:nvGrpSpPr>
        <p:grpSpPr bwMode="auto">
          <a:xfrm>
            <a:off x="1115616" y="5640157"/>
            <a:ext cx="1368152" cy="720080"/>
            <a:chOff x="1331640" y="5661248"/>
            <a:chExt cx="1368152" cy="720080"/>
          </a:xfrm>
        </p:grpSpPr>
        <p:sp>
          <p:nvSpPr>
            <p:cNvPr id="31" name="모서리가 둥근 직사각형 30"/>
            <p:cNvSpPr/>
            <p:nvPr/>
          </p:nvSpPr>
          <p:spPr bwMode="auto">
            <a:xfrm>
              <a:off x="1331640" y="5661248"/>
              <a:ext cx="1368152" cy="72008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8" name="그림 37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07667" y="5754542"/>
              <a:ext cx="1016098" cy="583457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8" name="오른쪽 화살표 27"/>
          <p:cNvSpPr/>
          <p:nvPr/>
        </p:nvSpPr>
        <p:spPr>
          <a:xfrm>
            <a:off x="5936992" y="2844403"/>
            <a:ext cx="285752" cy="14287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그림 3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365870" y="2736227"/>
            <a:ext cx="2286545" cy="35517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255737" y="1923911"/>
            <a:ext cx="6484615" cy="785009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395536" y="499660"/>
            <a:ext cx="284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US" altLang="ko-KR" b="1" dirty="0" smtClean="0"/>
              <a:t>Solving </a:t>
            </a:r>
            <a:r>
              <a:rPr lang="en-US" altLang="ko-KR" b="1" dirty="0" err="1" smtClean="0"/>
              <a:t>Friedmann</a:t>
            </a:r>
            <a:r>
              <a:rPr lang="en-US" altLang="ko-KR" b="1" dirty="0" smtClean="0"/>
              <a:t> eq.</a:t>
            </a:r>
            <a:endParaRPr lang="ko-KR" altLang="en-US" dirty="0"/>
          </a:p>
        </p:txBody>
      </p:sp>
      <p:pic>
        <p:nvPicPr>
          <p:cNvPr id="16" name="그림 1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03784" y="1010814"/>
            <a:ext cx="5588520" cy="762002"/>
          </a:xfrm>
          <a:prstGeom prst="rect">
            <a:avLst/>
          </a:prstGeom>
          <a:noFill/>
          <a:ln/>
          <a:effectLst/>
        </p:spPr>
      </p:pic>
      <p:sp>
        <p:nvSpPr>
          <p:cNvPr id="28" name="TextBox 27"/>
          <p:cNvSpPr txBox="1"/>
          <p:nvPr/>
        </p:nvSpPr>
        <p:spPr>
          <a:xfrm>
            <a:off x="625224" y="2987660"/>
            <a:ext cx="660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⇒ </a:t>
            </a:r>
            <a:r>
              <a:rPr lang="en-US" altLang="ko-KR" dirty="0" smtClean="0"/>
              <a:t>the motion of a particle with E=0 under the potential</a:t>
            </a:r>
            <a:r>
              <a:rPr lang="ko-KR" altLang="en-US" dirty="0" smtClean="0"/>
              <a:t> </a:t>
            </a:r>
            <a:r>
              <a:rPr lang="en-US" altLang="ko-KR" dirty="0" smtClean="0"/>
              <a:t>V(a)</a:t>
            </a:r>
            <a:endParaRPr lang="ko-KR" altLang="en-US" dirty="0"/>
          </a:p>
        </p:txBody>
      </p:sp>
      <p:grpSp>
        <p:nvGrpSpPr>
          <p:cNvPr id="2" name="그룹 22"/>
          <p:cNvGrpSpPr/>
          <p:nvPr/>
        </p:nvGrpSpPr>
        <p:grpSpPr>
          <a:xfrm>
            <a:off x="1907704" y="3356992"/>
            <a:ext cx="5472608" cy="3240360"/>
            <a:chOff x="5860923" y="1142984"/>
            <a:chExt cx="2883051" cy="1516158"/>
          </a:xfrm>
        </p:grpSpPr>
        <p:pic>
          <p:nvPicPr>
            <p:cNvPr id="15" name="Picture 3" descr="C:\Users\user\Desktop\공유폴더\BigBangLHC\hubble-potential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860923" y="1142984"/>
              <a:ext cx="2425853" cy="1516158"/>
            </a:xfrm>
            <a:prstGeom prst="rect">
              <a:avLst/>
            </a:prstGeom>
            <a:noFill/>
          </p:spPr>
        </p:pic>
        <p:pic>
          <p:nvPicPr>
            <p:cNvPr id="17" name="그림 16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15272" y="1480581"/>
              <a:ext cx="1028702" cy="127254"/>
            </a:xfrm>
            <a:prstGeom prst="rect">
              <a:avLst/>
            </a:prstGeom>
            <a:noFill/>
          </p:spPr>
        </p:pic>
        <p:pic>
          <p:nvPicPr>
            <p:cNvPr id="18" name="그림 17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715272" y="1266670"/>
              <a:ext cx="1028702" cy="12725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9" name="그림 18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715272" y="1643050"/>
              <a:ext cx="1028702" cy="12725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0" name="그림 19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429388" y="2500306"/>
              <a:ext cx="1130048" cy="12725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1" name="그림 20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7429520" y="2214554"/>
              <a:ext cx="1130048" cy="1272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그림 2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96336" y="1484784"/>
            <a:ext cx="1269144" cy="278815"/>
          </a:xfrm>
          <a:prstGeom prst="rect">
            <a:avLst/>
          </a:prstGeom>
          <a:noFill/>
          <a:ln/>
          <a:effectLst/>
        </p:spPr>
      </p:pic>
      <p:cxnSp>
        <p:nvCxnSpPr>
          <p:cNvPr id="22" name="직선 화살표 연결선 21"/>
          <p:cNvCxnSpPr/>
          <p:nvPr/>
        </p:nvCxnSpPr>
        <p:spPr>
          <a:xfrm flipH="1">
            <a:off x="5148064" y="1628800"/>
            <a:ext cx="2376264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그림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1437" y="1916832"/>
            <a:ext cx="3977027" cy="3600000"/>
          </a:xfrm>
          <a:prstGeom prst="rect">
            <a:avLst/>
          </a:prstGeom>
          <a:noFill/>
        </p:spPr>
      </p:pic>
      <p:grpSp>
        <p:nvGrpSpPr>
          <p:cNvPr id="2" name="그룹 24"/>
          <p:cNvGrpSpPr/>
          <p:nvPr/>
        </p:nvGrpSpPr>
        <p:grpSpPr>
          <a:xfrm>
            <a:off x="323528" y="1844824"/>
            <a:ext cx="4217535" cy="3813744"/>
            <a:chOff x="323528" y="2711200"/>
            <a:chExt cx="4217535" cy="3813744"/>
          </a:xfrm>
        </p:grpSpPr>
        <p:pic>
          <p:nvPicPr>
            <p:cNvPr id="6" name="Picture 13" descr="990006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2924944"/>
              <a:ext cx="4001511" cy="36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모서리가 둥근 직사각형 21"/>
            <p:cNvSpPr/>
            <p:nvPr/>
          </p:nvSpPr>
          <p:spPr>
            <a:xfrm>
              <a:off x="323528" y="2711200"/>
              <a:ext cx="1440160" cy="43204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3059832" y="3068560"/>
              <a:ext cx="864096" cy="36004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/>
                <a:t>closed</a:t>
              </a:r>
              <a:endParaRPr lang="ko-KR" altLang="en-US" sz="1600" dirty="0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3707904" y="4076672"/>
              <a:ext cx="720080" cy="36004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/>
                <a:t>open</a:t>
              </a:r>
              <a:endParaRPr lang="ko-KR" altLang="en-US" sz="1600" dirty="0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3851920" y="5156792"/>
              <a:ext cx="648072" cy="36004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/>
                <a:t>flat</a:t>
              </a:r>
              <a:endParaRPr lang="ko-KR" altLang="en-US" sz="1600" dirty="0"/>
            </a:p>
          </p:txBody>
        </p:sp>
        <p:pic>
          <p:nvPicPr>
            <p:cNvPr id="24" name="그림 23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09036" y="2787817"/>
              <a:ext cx="1269144" cy="278815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3" name="TextBox 22"/>
          <p:cNvSpPr txBox="1"/>
          <p:nvPr/>
        </p:nvSpPr>
        <p:spPr>
          <a:xfrm>
            <a:off x="611560" y="90872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US" altLang="ko-KR" b="1" dirty="0" smtClean="0"/>
              <a:t>Expansion history of the universe depends on the species and amounts of matter in the universe.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939784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Discovery of Expansion</a:t>
            </a:r>
            <a:endParaRPr lang="ko-KR" altLang="en-US" b="1" dirty="0">
              <a:latin typeface="+mn-ea"/>
              <a:ea typeface="+mn-ea"/>
            </a:endParaRPr>
          </a:p>
        </p:txBody>
      </p:sp>
      <p:pic>
        <p:nvPicPr>
          <p:cNvPr id="3" name="그림 2" descr="그림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928670"/>
            <a:ext cx="3096344" cy="2558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3504" y="3502749"/>
            <a:ext cx="346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Edwin Hubble discovered that </a:t>
            </a:r>
            <a:r>
              <a:rPr lang="en-US" altLang="ko-KR" sz="1200" dirty="0" err="1" smtClean="0"/>
              <a:t>redshift</a:t>
            </a:r>
            <a:r>
              <a:rPr lang="en-US" altLang="ko-KR" sz="1200" dirty="0" smtClean="0"/>
              <a:t> is proportional to distance by observing Cepheid variables in distant galaxies.</a:t>
            </a:r>
            <a:endParaRPr lang="ko-KR" alt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1000108"/>
            <a:ext cx="3853662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Wingdings" pitchFamily="2" charset="2"/>
              <a:buChar char="u"/>
            </a:pPr>
            <a:r>
              <a:rPr lang="en-US" altLang="ko-KR" b="1" dirty="0" err="1" smtClean="0"/>
              <a:t>Redshift</a:t>
            </a:r>
            <a:endParaRPr lang="en-US" altLang="ko-KR" b="1" dirty="0" smtClean="0"/>
          </a:p>
          <a:p>
            <a:pPr marL="442913" lvl="1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err="1" smtClean="0"/>
              <a:t>Vesto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Slipher</a:t>
            </a:r>
            <a:r>
              <a:rPr lang="ko-KR" altLang="en-US" dirty="0" smtClean="0"/>
              <a:t> </a:t>
            </a:r>
            <a:r>
              <a:rPr lang="en-US" altLang="ko-KR" dirty="0" smtClean="0"/>
              <a:t>discovered the </a:t>
            </a:r>
            <a:r>
              <a:rPr lang="en-US" altLang="ko-KR" dirty="0" err="1" smtClean="0"/>
              <a:t>redshift</a:t>
            </a:r>
            <a:r>
              <a:rPr lang="en-US" altLang="ko-KR" dirty="0" smtClean="0"/>
              <a:t> of nebula</a:t>
            </a:r>
            <a:r>
              <a:rPr lang="ko-KR" altLang="en-US" dirty="0" smtClean="0"/>
              <a:t> </a:t>
            </a:r>
            <a:r>
              <a:rPr lang="en-US" altLang="ko-KR" dirty="0" smtClean="0"/>
              <a:t>(1912)</a:t>
            </a:r>
          </a:p>
          <a:p>
            <a:pPr marL="442913" lvl="1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Absorption spectra from distant galaxies are </a:t>
            </a:r>
            <a:r>
              <a:rPr lang="en-US" altLang="ko-KR" dirty="0" err="1" smtClean="0"/>
              <a:t>redshifted</a:t>
            </a:r>
            <a:r>
              <a:rPr lang="en-US" altLang="ko-KR" dirty="0" smtClean="0"/>
              <a:t>.</a:t>
            </a:r>
          </a:p>
          <a:p>
            <a:pPr marL="442913" lvl="1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Interpretation – Distant galaxies are receding from us.</a:t>
            </a:r>
          </a:p>
        </p:txBody>
      </p:sp>
      <p:pic>
        <p:nvPicPr>
          <p:cNvPr id="25602" name="Picture 2" descr="http://upload.wikimedia.org/wikipedia/commons/1/14/Redshi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532" y="1071546"/>
            <a:ext cx="1374564" cy="24294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5517232"/>
            <a:ext cx="5653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Wingdings" pitchFamily="2" charset="2"/>
              <a:buChar char="u"/>
            </a:pPr>
            <a:r>
              <a:rPr lang="en-US" altLang="ko-KR" b="1" dirty="0" smtClean="0"/>
              <a:t>Our universe has the beginning.</a:t>
            </a:r>
          </a:p>
          <a:p>
            <a:pPr marL="449263" lvl="1" indent="-184150">
              <a:buFont typeface="Wingdings" pitchFamily="2" charset="2"/>
              <a:buChar char="§"/>
            </a:pPr>
            <a:r>
              <a:rPr lang="en-US" altLang="ko-KR" dirty="0" smtClean="0"/>
              <a:t>If we trace back the expansion history, we meet a singular (infinite energy density) point of a=0 in a finite time.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282" y="3192379"/>
            <a:ext cx="428571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Wingdings" pitchFamily="2" charset="2"/>
              <a:buChar char="u"/>
            </a:pPr>
            <a:r>
              <a:rPr lang="en-US" altLang="ko-KR" b="1" dirty="0" smtClean="0"/>
              <a:t>Evidence for the expansion</a:t>
            </a:r>
          </a:p>
          <a:p>
            <a:pPr marL="442913" lvl="1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b="1" dirty="0" err="1" smtClean="0">
                <a:solidFill>
                  <a:srgbClr val="0000CC"/>
                </a:solidFill>
              </a:rPr>
              <a:t>Redshift</a:t>
            </a:r>
            <a:r>
              <a:rPr lang="en-US" altLang="ko-KR" b="1" dirty="0" smtClean="0">
                <a:solidFill>
                  <a:srgbClr val="0000CC"/>
                </a:solidFill>
              </a:rPr>
              <a:t> proportional to distance</a:t>
            </a:r>
            <a:br>
              <a:rPr lang="en-US" altLang="ko-KR" b="1" dirty="0" smtClean="0">
                <a:solidFill>
                  <a:srgbClr val="0000CC"/>
                </a:solidFill>
              </a:rPr>
            </a:br>
            <a:r>
              <a:rPr lang="en-US" altLang="ko-KR" b="1" dirty="0" smtClean="0">
                <a:solidFill>
                  <a:srgbClr val="0000CC"/>
                </a:solidFill>
              </a:rPr>
              <a:t>(Hubble’s law, 1929)</a:t>
            </a:r>
          </a:p>
        </p:txBody>
      </p:sp>
      <p:pic>
        <p:nvPicPr>
          <p:cNvPr id="9" name="Picture 17" descr="mgp000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99298" y="4217653"/>
            <a:ext cx="2693182" cy="2019659"/>
          </a:xfrm>
          <a:prstGeom prst="rect">
            <a:avLst/>
          </a:prstGeom>
          <a:noFill/>
          <a:ln/>
        </p:spPr>
      </p:pic>
      <p:sp>
        <p:nvSpPr>
          <p:cNvPr id="10" name="TextBox 9"/>
          <p:cNvSpPr txBox="1"/>
          <p:nvPr/>
        </p:nvSpPr>
        <p:spPr>
          <a:xfrm>
            <a:off x="214282" y="4153544"/>
            <a:ext cx="594189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Wingdings" pitchFamily="2" charset="2"/>
              <a:buChar char="u"/>
            </a:pPr>
            <a:r>
              <a:rPr lang="en-US" altLang="ko-KR" dirty="0" smtClean="0"/>
              <a:t>Meaning of expansion – Dynamic universe</a:t>
            </a:r>
          </a:p>
          <a:p>
            <a:pPr marL="442913" lvl="1" indent="-179388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Static universe : eternal, no expansion.</a:t>
            </a:r>
          </a:p>
          <a:p>
            <a:pPr marL="442913" lvl="1" indent="-179388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b="1" dirty="0" smtClean="0"/>
              <a:t>Dynamic universe : beginning and end, changes.</a:t>
            </a:r>
          </a:p>
          <a:p>
            <a:pPr marL="442913" lvl="1" indent="-179388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Steady state universe</a:t>
            </a:r>
            <a:r>
              <a:rPr lang="ko-KR" altLang="en-US" dirty="0" smtClean="0"/>
              <a:t> </a:t>
            </a:r>
            <a:r>
              <a:rPr lang="en-US" altLang="ko-KR" dirty="0" smtClean="0"/>
              <a:t>: expanding but no changes.</a:t>
            </a:r>
            <a:endParaRPr lang="en-US" altLang="ko-KR" dirty="0"/>
          </a:p>
        </p:txBody>
      </p:sp>
      <p:sp>
        <p:nvSpPr>
          <p:cNvPr id="11" name="타원 10"/>
          <p:cNvSpPr/>
          <p:nvPr/>
        </p:nvSpPr>
        <p:spPr>
          <a:xfrm>
            <a:off x="7020272" y="5805264"/>
            <a:ext cx="285752" cy="2143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화살표 연결선 13"/>
          <p:cNvCxnSpPr/>
          <p:nvPr/>
        </p:nvCxnSpPr>
        <p:spPr>
          <a:xfrm flipH="1">
            <a:off x="6948264" y="6021288"/>
            <a:ext cx="216024" cy="288032"/>
          </a:xfrm>
          <a:prstGeom prst="straightConnector1">
            <a:avLst/>
          </a:prstGeom>
          <a:ln w="254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/>
          <p:cNvSpPr/>
          <p:nvPr/>
        </p:nvSpPr>
        <p:spPr>
          <a:xfrm>
            <a:off x="6688350" y="6140255"/>
            <a:ext cx="242015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Big Bang</a:t>
            </a:r>
            <a:endParaRPr lang="en-US" altLang="ko-KR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+mn-ea"/>
                <a:ea typeface="+mn-ea"/>
              </a:rPr>
              <a:t>Einstein’s Biggest Blunder</a:t>
            </a:r>
            <a:endParaRPr lang="ko-KR" altLang="en-US" b="1" dirty="0">
              <a:latin typeface="+mn-ea"/>
              <a:ea typeface="+mn-ea"/>
            </a:endParaRPr>
          </a:p>
        </p:txBody>
      </p:sp>
      <p:pic>
        <p:nvPicPr>
          <p:cNvPr id="10" name="그림 9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9592" y="1844824"/>
            <a:ext cx="4877203" cy="590934"/>
          </a:xfrm>
          <a:prstGeom prst="rect">
            <a:avLst/>
          </a:prstGeom>
          <a:noFill/>
          <a:ln/>
          <a:effectLst/>
        </p:spPr>
      </p:pic>
      <p:pic>
        <p:nvPicPr>
          <p:cNvPr id="7" name="Picture 2" descr="C:\Users\hbkim\Pictures\albert-einstei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2306990"/>
            <a:ext cx="2304256" cy="3193712"/>
          </a:xfrm>
          <a:prstGeom prst="rect">
            <a:avLst/>
          </a:prstGeom>
          <a:noFill/>
        </p:spPr>
      </p:pic>
      <p:sp>
        <p:nvSpPr>
          <p:cNvPr id="9" name="직사각형 8"/>
          <p:cNvSpPr/>
          <p:nvPr/>
        </p:nvSpPr>
        <p:spPr>
          <a:xfrm>
            <a:off x="467544" y="566124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1" indent="-179388">
              <a:buFont typeface="Wingdings" pitchFamily="2" charset="2"/>
              <a:buChar char="§"/>
            </a:pPr>
            <a:r>
              <a:rPr lang="en-US" altLang="ko-KR" dirty="0" smtClean="0"/>
              <a:t>Gave up the static universe after Hubble’s discovery of expansion (1929)</a:t>
            </a:r>
          </a:p>
        </p:txBody>
      </p:sp>
      <p:grpSp>
        <p:nvGrpSpPr>
          <p:cNvPr id="3" name="그룹 27"/>
          <p:cNvGrpSpPr/>
          <p:nvPr/>
        </p:nvGrpSpPr>
        <p:grpSpPr>
          <a:xfrm>
            <a:off x="828064" y="2529200"/>
            <a:ext cx="5142974" cy="2916024"/>
            <a:chOff x="828064" y="2457192"/>
            <a:chExt cx="5142974" cy="2916024"/>
          </a:xfrm>
        </p:grpSpPr>
        <p:pic>
          <p:nvPicPr>
            <p:cNvPr id="1027" name="Picture 3" descr="C:\Users\user\Desktop\공유폴더\BigBangLHC\hubble-potential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28064" y="2673216"/>
              <a:ext cx="4320000" cy="2700000"/>
            </a:xfrm>
            <a:prstGeom prst="rect">
              <a:avLst/>
            </a:prstGeom>
            <a:noFill/>
          </p:spPr>
        </p:pic>
        <p:pic>
          <p:nvPicPr>
            <p:cNvPr id="12" name="그림 11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27984" y="3283813"/>
              <a:ext cx="1543053" cy="190881"/>
            </a:xfrm>
            <a:prstGeom prst="rect">
              <a:avLst/>
            </a:prstGeom>
            <a:noFill/>
          </p:spPr>
        </p:pic>
        <p:pic>
          <p:nvPicPr>
            <p:cNvPr id="18" name="그림 1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427982" y="2931267"/>
              <a:ext cx="1543056" cy="19088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7" name="그림 16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427982" y="3571845"/>
              <a:ext cx="1543056" cy="19088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0" name="그림 19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123728" y="5121488"/>
              <a:ext cx="1695078" cy="19088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3" name="그림 22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852109" y="4689440"/>
              <a:ext cx="1694700" cy="190839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  <a:effectLst/>
          </p:spPr>
        </p:pic>
        <p:sp>
          <p:nvSpPr>
            <p:cNvPr id="25" name="아래쪽 화살표 24"/>
            <p:cNvSpPr/>
            <p:nvPr/>
          </p:nvSpPr>
          <p:spPr>
            <a:xfrm>
              <a:off x="2525796" y="3033256"/>
              <a:ext cx="173996" cy="188986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39135" y="2457192"/>
              <a:ext cx="34959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atin typeface="+mn-ea"/>
                  <a:sym typeface="Symbol"/>
                </a:rPr>
                <a:t>Fine tuning of </a:t>
              </a:r>
              <a:r>
                <a:rPr lang="en-US" altLang="ko-KR" sz="1600" dirty="0" smtClean="0">
                  <a:latin typeface="Symbol"/>
                  <a:sym typeface="Symbol"/>
                </a:rPr>
                <a:t></a:t>
              </a:r>
              <a:r>
                <a:rPr lang="en-US" altLang="ko-KR" sz="1600" baseline="-25000" dirty="0" smtClean="0">
                  <a:latin typeface="Symbol"/>
                  <a:sym typeface="Symbol"/>
                </a:rPr>
                <a:t>M</a:t>
              </a:r>
              <a:r>
                <a:rPr lang="ko-KR" altLang="en-US" sz="1600" dirty="0" smtClean="0"/>
                <a:t> </a:t>
              </a:r>
              <a:r>
                <a:rPr lang="en-US" altLang="ko-KR" sz="1600" dirty="0" smtClean="0"/>
                <a:t>and </a:t>
              </a:r>
              <a:r>
                <a:rPr lang="ko-KR" altLang="en-US" sz="1600" dirty="0" smtClean="0">
                  <a:latin typeface="Symbol"/>
                  <a:sym typeface="Symbol"/>
                </a:rPr>
                <a:t></a:t>
              </a:r>
              <a:r>
                <a:rPr lang="en-US" altLang="ko-KR" sz="1600" baseline="-25000" dirty="0" smtClean="0">
                  <a:latin typeface="cmmi10"/>
                  <a:sym typeface="Symbol"/>
                </a:rPr>
                <a:t>¤</a:t>
              </a:r>
              <a:r>
                <a:rPr lang="en-US" altLang="ko-KR" sz="1600" dirty="0" smtClean="0"/>
                <a:t> can give|</a:t>
              </a:r>
              <a:br>
                <a:rPr lang="en-US" altLang="ko-KR" sz="1600" dirty="0" smtClean="0"/>
              </a:br>
              <a:r>
                <a:rPr lang="en-US" altLang="ko-KR" sz="1600" dirty="0" smtClean="0"/>
                <a:t>a static (a=constant) solution.</a:t>
              </a:r>
              <a:endParaRPr lang="ko-KR" altLang="en-US" sz="1600" dirty="0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467544" y="6084004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1" indent="-179388">
              <a:buFont typeface="Wingdings" pitchFamily="2" charset="2"/>
              <a:buChar char="§"/>
            </a:pPr>
            <a:r>
              <a:rPr lang="en-US" altLang="ko-KR" dirty="0" smtClean="0"/>
              <a:t>Resurrection of CC to explain the accelerating expansion (1998)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683568" y="1772816"/>
            <a:ext cx="5472608" cy="374441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사각형 설명선 20"/>
          <p:cNvSpPr/>
          <p:nvPr/>
        </p:nvSpPr>
        <p:spPr>
          <a:xfrm>
            <a:off x="6286512" y="1778516"/>
            <a:ext cx="2428892" cy="714380"/>
          </a:xfrm>
          <a:prstGeom prst="wedgeRoundRectCallout">
            <a:avLst>
              <a:gd name="adj1" fmla="val 7015"/>
              <a:gd name="adj2" fmla="val 88183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biggest blunder of my life …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467544" y="134076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1" indent="-179388">
              <a:buFont typeface="Wingdings" pitchFamily="2" charset="2"/>
              <a:buChar char="§"/>
            </a:pPr>
            <a:r>
              <a:rPr lang="en-US" altLang="ko-KR" b="1" dirty="0" smtClean="0">
                <a:solidFill>
                  <a:srgbClr val="0000CC"/>
                </a:solidFill>
              </a:rPr>
              <a:t>Introduced the cosmological constant to obtain the static universe</a:t>
            </a:r>
            <a:r>
              <a:rPr lang="ko-KR" altLang="en-US" dirty="0" smtClean="0"/>
              <a:t> </a:t>
            </a:r>
            <a:r>
              <a:rPr lang="en-US" altLang="ko-KR" dirty="0" smtClean="0"/>
              <a:t>(1917)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367" y="857232"/>
            <a:ext cx="8356913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>
              <a:buFont typeface="Wingdings" pitchFamily="2" charset="2"/>
              <a:buChar char="u"/>
            </a:pPr>
            <a:r>
              <a:rPr lang="en-US" altLang="ko-KR" sz="2000" dirty="0" smtClean="0"/>
              <a:t>Matter content of the universe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- </a:t>
            </a:r>
            <a:r>
              <a:rPr lang="en-US" altLang="ko-KR" sz="2000" dirty="0" smtClean="0">
                <a:solidFill>
                  <a:srgbClr val="FF0000"/>
                </a:solidFill>
              </a:rPr>
              <a:t>Radiation</a:t>
            </a:r>
          </a:p>
          <a:p>
            <a:pPr marL="536575" lvl="1" indent="-17780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ko-KR" sz="1600" dirty="0" smtClean="0"/>
              <a:t>Eq. of state                (Ideal gas of photons)</a:t>
            </a:r>
          </a:p>
          <a:p>
            <a:pPr marL="536575" lvl="1" indent="-17780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ko-KR" sz="1600" dirty="0" smtClean="0"/>
              <a:t>Cosmic Microwave Background Radiation (CMB)</a:t>
            </a:r>
          </a:p>
          <a:p>
            <a:pPr marL="809625" lvl="2" indent="-177800">
              <a:spcBef>
                <a:spcPts val="300"/>
              </a:spcBef>
              <a:buFont typeface="Arial" pitchFamily="34" charset="0"/>
              <a:buChar char="•"/>
            </a:pPr>
            <a:r>
              <a:rPr lang="en-US" altLang="ko-KR" sz="1600" dirty="0" smtClean="0"/>
              <a:t>George Gamow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and Ralph </a:t>
            </a:r>
            <a:r>
              <a:rPr lang="en-US" altLang="ko-KR" sz="1600" dirty="0" err="1" smtClean="0"/>
              <a:t>Alpher’s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prediction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(1948)</a:t>
            </a:r>
          </a:p>
          <a:p>
            <a:pPr marL="809625" lvl="2" indent="-177800">
              <a:spcBef>
                <a:spcPts val="300"/>
              </a:spcBef>
              <a:buFont typeface="Arial" pitchFamily="34" charset="0"/>
              <a:buChar char="•"/>
            </a:pPr>
            <a:r>
              <a:rPr lang="en-US" altLang="ko-KR" sz="1600" dirty="0" smtClean="0"/>
              <a:t>Arno Penzias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and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Robert Wilson’s discovery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(1965)</a:t>
            </a:r>
          </a:p>
          <a:p>
            <a:pPr marL="809625" lvl="2" indent="-177800">
              <a:spcBef>
                <a:spcPts val="300"/>
              </a:spcBef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rgbClr val="0070C0"/>
                </a:solidFill>
              </a:rPr>
              <a:t>Very isotropic, perfect black body spectrum with T=</a:t>
            </a:r>
            <a:r>
              <a:rPr lang="en-US" altLang="ko-KR" sz="1600" b="1" dirty="0" smtClean="0">
                <a:solidFill>
                  <a:srgbClr val="0070C0"/>
                </a:solidFill>
              </a:rPr>
              <a:t>2.73 K</a:t>
            </a:r>
          </a:p>
        </p:txBody>
      </p:sp>
      <p:pic>
        <p:nvPicPr>
          <p:cNvPr id="6" name="그림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545000" y="3175000"/>
            <a:ext cx="53999" cy="53999"/>
          </a:xfrm>
          <a:prstGeom prst="rect">
            <a:avLst/>
          </a:prstGeom>
        </p:spPr>
      </p:pic>
      <p:pic>
        <p:nvPicPr>
          <p:cNvPr id="4" name="그림 3" descr="그림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2735071"/>
            <a:ext cx="4000527" cy="3577669"/>
          </a:xfrm>
          <a:prstGeom prst="rect">
            <a:avLst/>
          </a:prstGeom>
        </p:spPr>
      </p:pic>
      <p:pic>
        <p:nvPicPr>
          <p:cNvPr id="12" name="그림 11" descr="그림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3617" y="2821601"/>
            <a:ext cx="2850168" cy="2500330"/>
          </a:xfrm>
          <a:prstGeom prst="rect">
            <a:avLst/>
          </a:prstGeom>
        </p:spPr>
      </p:pic>
      <p:pic>
        <p:nvPicPr>
          <p:cNvPr id="13" name="그림 12" descr="그림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29256" y="5321931"/>
            <a:ext cx="2357454" cy="11810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57752" y="6536377"/>
            <a:ext cx="3714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CMB is very isotropic. (</a:t>
            </a:r>
            <a:r>
              <a:rPr lang="en-US" altLang="ko-KR" sz="1200" dirty="0" err="1" smtClean="0">
                <a:latin typeface="Symbol" pitchFamily="18" charset="2"/>
              </a:rPr>
              <a:t>d</a:t>
            </a:r>
            <a:r>
              <a:rPr lang="en-US" altLang="ko-KR" sz="1200" dirty="0" err="1" smtClean="0">
                <a:latin typeface="맑은 고딕"/>
              </a:rPr>
              <a:t>T</a:t>
            </a:r>
            <a:r>
              <a:rPr lang="en-US" altLang="ko-KR" sz="1200" dirty="0" smtClean="0">
                <a:latin typeface="맑은 고딕"/>
              </a:rPr>
              <a:t>/T~10</a:t>
            </a:r>
            <a:r>
              <a:rPr lang="en-US" altLang="ko-KR" sz="1200" baseline="30000" dirty="0" smtClean="0">
                <a:latin typeface="맑은 고딕"/>
              </a:rPr>
              <a:t>-5</a:t>
            </a:r>
            <a:r>
              <a:rPr lang="en-US" altLang="ko-KR" sz="1200" dirty="0" smtClean="0"/>
              <a:t> )</a:t>
            </a:r>
            <a:endParaRPr lang="ko-KR" altLang="en-US" sz="1200" baseline="30000" dirty="0">
              <a:latin typeface="맑은 고딕"/>
            </a:endParaRPr>
          </a:p>
        </p:txBody>
      </p:sp>
      <p:pic>
        <p:nvPicPr>
          <p:cNvPr id="11" name="그림 1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280899" y="1229957"/>
            <a:ext cx="779185" cy="327046"/>
          </a:xfrm>
          <a:prstGeom prst="rect">
            <a:avLst/>
          </a:prstGeom>
          <a:noFill/>
          <a:ln/>
          <a:effectLst/>
        </p:spPr>
      </p:pic>
      <p:sp>
        <p:nvSpPr>
          <p:cNvPr id="17" name="제목 16"/>
          <p:cNvSpPr>
            <a:spLocks noGrp="1"/>
          </p:cNvSpPr>
          <p:nvPr>
            <p:ph type="title"/>
          </p:nvPr>
        </p:nvSpPr>
        <p:spPr>
          <a:xfrm>
            <a:off x="457200" y="-16"/>
            <a:ext cx="8229600" cy="928686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Discovery of CMB</a:t>
            </a:r>
            <a:endParaRPr lang="ko-KR" altLang="en-US" b="1" dirty="0">
              <a:latin typeface="+mn-ea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1570" y="6279703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Penzias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and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Wilson, and the antenna they used in the discovery of CMB</a:t>
            </a:r>
            <a:endParaRPr lang="ko-KR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bkim\Pictures\Universe_expansion%20sml%20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5736" y="866352"/>
            <a:ext cx="3714776" cy="3714776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Consequences of Expansion</a:t>
            </a:r>
            <a:endParaRPr lang="ko-KR" altLang="en-US" b="1" dirty="0"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491" y="1000108"/>
            <a:ext cx="572567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Wingdings" pitchFamily="2" charset="2"/>
              <a:buChar char="u"/>
            </a:pPr>
            <a:r>
              <a:rPr lang="en-US" altLang="ko-KR" sz="2000" dirty="0" smtClean="0"/>
              <a:t>Meaning of the existence of CMB</a:t>
            </a:r>
            <a:r>
              <a:rPr lang="ko-KR" altLang="en-US" sz="2000" dirty="0" smtClean="0"/>
              <a:t> </a:t>
            </a:r>
            <a:endParaRPr lang="en-US" altLang="ko-KR" sz="2000" dirty="0" smtClean="0"/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dirty="0" smtClean="0"/>
              <a:t>Black body spectrum of 2.73K</a:t>
            </a:r>
            <a:br>
              <a:rPr lang="en-US" altLang="ko-KR" dirty="0" smtClean="0"/>
            </a:br>
            <a:r>
              <a:rPr lang="en-US" altLang="ko-KR" dirty="0" smtClean="0"/>
              <a:t>⇒ Our universe was in </a:t>
            </a:r>
            <a:r>
              <a:rPr lang="en-US" altLang="ko-KR" b="1" dirty="0" smtClean="0">
                <a:solidFill>
                  <a:srgbClr val="FF0000"/>
                </a:solidFill>
              </a:rPr>
              <a:t>thermal equilibrium</a:t>
            </a:r>
            <a:br>
              <a:rPr lang="en-US" altLang="ko-KR" b="1" dirty="0" smtClean="0">
                <a:solidFill>
                  <a:srgbClr val="FF0000"/>
                </a:solidFill>
              </a:rPr>
            </a:br>
            <a:r>
              <a:rPr lang="en-US" altLang="ko-KR" b="1" dirty="0" smtClean="0">
                <a:solidFill>
                  <a:srgbClr val="FF0000"/>
                </a:solidFill>
              </a:rPr>
              <a:t>   </a:t>
            </a:r>
            <a:r>
              <a:rPr lang="ko-KR" altLang="en-US" dirty="0" smtClean="0"/>
              <a:t> </a:t>
            </a:r>
            <a:r>
              <a:rPr lang="en-US" altLang="ko-KR" dirty="0" smtClean="0"/>
              <a:t>in the past.</a:t>
            </a:r>
          </a:p>
          <a:p>
            <a:pPr lvl="2">
              <a:buFont typeface="Arial" pitchFamily="34" charset="0"/>
              <a:buChar char="•"/>
            </a:pPr>
            <a:endParaRPr lang="en-US" altLang="ko-KR" sz="1400" dirty="0" smtClean="0"/>
          </a:p>
          <a:p>
            <a:pPr marL="266700" indent="-266700">
              <a:buFont typeface="Wingdings" pitchFamily="2" charset="2"/>
              <a:buChar char="u"/>
            </a:pPr>
            <a:r>
              <a:rPr lang="en-US" altLang="ko-KR" sz="2000" dirty="0" smtClean="0"/>
              <a:t>Relation between the scale factor and the temperature in thermal equilibrium</a:t>
            </a:r>
          </a:p>
          <a:p>
            <a:endParaRPr lang="en-US" altLang="ko-KR" dirty="0" smtClean="0"/>
          </a:p>
          <a:p>
            <a:pPr lvl="2">
              <a:buFont typeface="Wingdings" pitchFamily="2" charset="2"/>
              <a:buChar char="ü"/>
            </a:pPr>
            <a:endParaRPr lang="en-US" altLang="ko-KR" dirty="0" smtClean="0"/>
          </a:p>
          <a:p>
            <a:pPr>
              <a:buFont typeface="Wingdings" pitchFamily="2" charset="2"/>
              <a:buChar char="u"/>
            </a:pPr>
            <a:r>
              <a:rPr lang="en-US" altLang="ko-KR" dirty="0" smtClean="0"/>
              <a:t> </a:t>
            </a:r>
            <a:r>
              <a:rPr lang="en-US" altLang="ko-KR" sz="2000" dirty="0" smtClean="0"/>
              <a:t>Temperature and expansion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dirty="0" smtClean="0"/>
              <a:t>small</a:t>
            </a:r>
            <a:r>
              <a:rPr lang="ko-KR" altLang="en-US" dirty="0" smtClean="0"/>
              <a:t> </a:t>
            </a:r>
            <a:r>
              <a:rPr lang="en-US" altLang="ko-KR" dirty="0" smtClean="0"/>
              <a:t>a</a:t>
            </a:r>
            <a:r>
              <a:rPr lang="ko-KR" altLang="en-US" dirty="0" smtClean="0"/>
              <a:t> </a:t>
            </a:r>
            <a:r>
              <a:rPr lang="en-US" altLang="ko-KR" dirty="0" smtClean="0"/>
              <a:t>in the past</a:t>
            </a:r>
            <a:r>
              <a:rPr lang="ko-KR" altLang="en-US" dirty="0" smtClean="0"/>
              <a:t> </a:t>
            </a:r>
            <a:r>
              <a:rPr lang="en-US" altLang="ko-KR" dirty="0" smtClean="0">
                <a:sym typeface="Wingdings" pitchFamily="2" charset="2"/>
              </a:rPr>
              <a:t></a:t>
            </a:r>
            <a:r>
              <a:rPr lang="en-US" altLang="ko-KR" dirty="0" smtClean="0"/>
              <a:t> high T</a:t>
            </a:r>
            <a:r>
              <a:rPr lang="ko-KR" altLang="en-US" dirty="0" smtClean="0"/>
              <a:t> </a:t>
            </a:r>
            <a:r>
              <a:rPr lang="en-US" altLang="ko-KR" dirty="0" smtClean="0"/>
              <a:t>in the past.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b="1" dirty="0" smtClean="0">
                <a:solidFill>
                  <a:srgbClr val="FF0000"/>
                </a:solidFill>
              </a:rPr>
              <a:t>Hot Big Bang : Our universe started in thermal equilibrium with high temperature.</a:t>
            </a:r>
          </a:p>
          <a:p>
            <a:pPr lvl="1">
              <a:buFont typeface="Arial" pitchFamily="34" charset="0"/>
              <a:buChar char="•"/>
            </a:pPr>
            <a:endParaRPr lang="en-US" altLang="ko-KR" sz="1400" b="1" dirty="0" smtClean="0">
              <a:solidFill>
                <a:srgbClr val="FF0000"/>
              </a:solidFill>
            </a:endParaRPr>
          </a:p>
          <a:p>
            <a:pPr marL="266700" indent="-266700">
              <a:buFont typeface="Wingdings" pitchFamily="2" charset="2"/>
              <a:buChar char="u"/>
            </a:pPr>
            <a:r>
              <a:rPr lang="en-US" altLang="ko-KR" sz="2000" dirty="0" smtClean="0"/>
              <a:t>High Temperature (T) </a:t>
            </a:r>
            <a:r>
              <a:rPr lang="en-US" altLang="ko-KR" sz="2000" dirty="0" smtClean="0">
                <a:sym typeface="Wingdings"/>
              </a:rPr>
              <a:t></a:t>
            </a:r>
            <a:r>
              <a:rPr lang="en-US" altLang="ko-KR" sz="2000" dirty="0" smtClean="0"/>
              <a:t> High Energy (E) </a:t>
            </a:r>
            <a:br>
              <a:rPr lang="en-US" altLang="ko-KR" sz="2000" dirty="0" smtClean="0"/>
            </a:br>
            <a:r>
              <a:rPr lang="en-US" altLang="ko-KR" sz="2000" dirty="0" smtClean="0">
                <a:sym typeface="Wingdings"/>
              </a:rPr>
              <a:t></a:t>
            </a:r>
            <a:r>
              <a:rPr lang="en-US" altLang="ko-KR" sz="2000" dirty="0" smtClean="0"/>
              <a:t> Short Distance (quantum principle)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b="1" dirty="0" smtClean="0">
                <a:solidFill>
                  <a:srgbClr val="002060"/>
                </a:solidFill>
              </a:rPr>
              <a:t>To understand the high temperature state of the early universe, we need the knowledge at short distance (high energy, that is particle physics).</a:t>
            </a:r>
          </a:p>
        </p:txBody>
      </p:sp>
      <p:pic>
        <p:nvPicPr>
          <p:cNvPr id="6" name="그림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16209" y="3078100"/>
            <a:ext cx="2235711" cy="27889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spc="-150" dirty="0" smtClean="0">
                <a:latin typeface="+mn-ea"/>
              </a:rPr>
              <a:t>How the world is shaped?</a:t>
            </a:r>
            <a:endParaRPr lang="ko-KR" altLang="en-US" dirty="0">
              <a:latin typeface="HY수평선M" pitchFamily="18" charset="-127"/>
              <a:ea typeface="HY수평선M" pitchFamily="18" charset="-127"/>
            </a:endParaRPr>
          </a:p>
        </p:txBody>
      </p:sp>
      <p:grpSp>
        <p:nvGrpSpPr>
          <p:cNvPr id="3" name="그룹 3"/>
          <p:cNvGrpSpPr/>
          <p:nvPr/>
        </p:nvGrpSpPr>
        <p:grpSpPr>
          <a:xfrm>
            <a:off x="283541" y="1628800"/>
            <a:ext cx="8574739" cy="2272322"/>
            <a:chOff x="283541" y="2928934"/>
            <a:chExt cx="8574739" cy="2272322"/>
          </a:xfrm>
        </p:grpSpPr>
        <p:pic>
          <p:nvPicPr>
            <p:cNvPr id="5" name="Picture 12" descr="greek_cosmo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6891205" y="2928934"/>
              <a:ext cx="1967075" cy="1980000"/>
            </a:xfrm>
            <a:prstGeom prst="rect">
              <a:avLst/>
            </a:prstGeom>
            <a:noFill/>
            <a:ln/>
          </p:spPr>
        </p:pic>
        <p:sp>
          <p:nvSpPr>
            <p:cNvPr id="6" name="TextBox 5"/>
            <p:cNvSpPr txBox="1"/>
            <p:nvPr/>
          </p:nvSpPr>
          <p:spPr>
            <a:xfrm>
              <a:off x="739935" y="4893479"/>
              <a:ext cx="10715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/>
                <a:t>India</a:t>
              </a:r>
              <a:endParaRPr lang="ko-KR" altLang="en-US" sz="1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46048" y="4893479"/>
              <a:ext cx="18573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/>
                <a:t>Greece-Rome</a:t>
              </a:r>
              <a:endParaRPr lang="ko-KR" altLang="en-US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10331" y="4893479"/>
              <a:ext cx="1704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/>
                <a:t>Mesopotamia</a:t>
              </a:r>
              <a:endParaRPr lang="ko-KR" altLang="en-US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27407" y="4893479"/>
              <a:ext cx="1357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/>
                <a:t>Egypt</a:t>
              </a:r>
              <a:endParaRPr lang="ko-KR" altLang="en-US" sz="1400" b="1" dirty="0"/>
            </a:p>
          </p:txBody>
        </p:sp>
        <p:pic>
          <p:nvPicPr>
            <p:cNvPr id="10" name="Picture 6" descr="kamigam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283541" y="2928934"/>
              <a:ext cx="1980000" cy="1980000"/>
            </a:xfrm>
            <a:prstGeom prst="rect">
              <a:avLst/>
            </a:prstGeom>
            <a:noFill/>
            <a:ln/>
          </p:spPr>
        </p:pic>
        <p:pic>
          <p:nvPicPr>
            <p:cNvPr id="11" name="Picture 14" descr="bab_cosm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402539" y="2928934"/>
              <a:ext cx="2316215" cy="1980000"/>
            </a:xfrm>
            <a:prstGeom prst="rect">
              <a:avLst/>
            </a:prstGeom>
            <a:noFill/>
            <a:ln/>
          </p:spPr>
        </p:pic>
        <p:pic>
          <p:nvPicPr>
            <p:cNvPr id="12" name="Picture 10" descr="egyptian_cons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857752" y="2928934"/>
              <a:ext cx="1892275" cy="1980000"/>
            </a:xfrm>
            <a:prstGeom prst="rect">
              <a:avLst/>
            </a:prstGeom>
            <a:noFill/>
            <a:ln/>
          </p:spPr>
        </p:pic>
      </p:grpSp>
      <p:pic>
        <p:nvPicPr>
          <p:cNvPr id="13" name="Picture 2" descr="http://www.tp178.com/mh/un_pics/planetarium/planet_orb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4597" y="4286256"/>
            <a:ext cx="3655965" cy="187220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907704" y="6237312"/>
            <a:ext cx="1504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17</a:t>
            </a:r>
            <a:r>
              <a:rPr lang="en-US" altLang="ko-KR" sz="1400" b="1" baseline="30000" dirty="0" smtClean="0"/>
              <a:t>th</a:t>
            </a:r>
            <a:r>
              <a:rPr lang="en-US" altLang="ko-KR" sz="1400" b="1" dirty="0" smtClean="0"/>
              <a:t> C, Western</a:t>
            </a:r>
            <a:endParaRPr lang="ko-KR" alt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198699" y="6453336"/>
            <a:ext cx="859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/>
              <a:t>Modern</a:t>
            </a:r>
            <a:endParaRPr lang="ko-KR" altLang="en-US" sz="1400" b="1" dirty="0"/>
          </a:p>
        </p:txBody>
      </p:sp>
      <p:pic>
        <p:nvPicPr>
          <p:cNvPr id="17" name="Picture 5" descr="universe_origin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072066" y="4143380"/>
            <a:ext cx="3071834" cy="2303876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Particles in equilibrium</a:t>
            </a:r>
            <a:endParaRPr lang="ko-KR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412776"/>
            <a:ext cx="6750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Font typeface="Wingdings" pitchFamily="2" charset="2"/>
              <a:buChar char="u"/>
            </a:pPr>
            <a:r>
              <a:rPr lang="en-US" altLang="ko-KR" dirty="0" smtClean="0"/>
              <a:t>Direct evidence for thermal equilibrium in the early universe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3602" y="1772816"/>
            <a:ext cx="534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CMB : isotropic, accurate black body spectrum</a:t>
            </a:r>
            <a:endParaRPr lang="ko-KR" alt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75628" y="2132856"/>
            <a:ext cx="755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The early universe is filled with </a:t>
            </a:r>
            <a:r>
              <a:rPr lang="en-US" altLang="ko-KR" b="1" dirty="0" smtClean="0"/>
              <a:t>hot ideal gas in thermal equilibrium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2564904"/>
            <a:ext cx="3905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Font typeface="Wingdings" pitchFamily="2" charset="2"/>
              <a:buChar char="u"/>
            </a:pPr>
            <a:r>
              <a:rPr lang="en-US" altLang="ko-KR" dirty="0" smtClean="0"/>
              <a:t>Energy density and pressure at T</a:t>
            </a:r>
            <a:endParaRPr lang="ko-KR" altLang="en-US" dirty="0"/>
          </a:p>
        </p:txBody>
      </p:sp>
      <p:pic>
        <p:nvPicPr>
          <p:cNvPr id="9" name="그림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50003" y="3068960"/>
            <a:ext cx="3225803" cy="635409"/>
          </a:xfrm>
          <a:prstGeom prst="rect">
            <a:avLst/>
          </a:prstGeom>
          <a:noFill/>
          <a:ln/>
          <a:effectLst/>
        </p:spPr>
      </p:pic>
      <p:pic>
        <p:nvPicPr>
          <p:cNvPr id="11" name="그림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42863" y="3789040"/>
            <a:ext cx="3403101" cy="635511"/>
          </a:xfrm>
          <a:prstGeom prst="rect">
            <a:avLst/>
          </a:prstGeom>
          <a:noFill/>
          <a:ln/>
          <a:effectLst/>
        </p:spPr>
      </p:pic>
      <p:pic>
        <p:nvPicPr>
          <p:cNvPr id="13" name="그림 1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4088" y="3429000"/>
            <a:ext cx="2260095" cy="55931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043608" y="5576679"/>
            <a:ext cx="202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err="1" smtClean="0"/>
              <a:t>Nonrelativistic</a:t>
            </a:r>
            <a:r>
              <a:rPr lang="en-US" altLang="ko-KR" dirty="0" smtClean="0"/>
              <a:t> :</a:t>
            </a:r>
            <a:endParaRPr lang="ko-KR" altLang="en-US" dirty="0"/>
          </a:p>
        </p:txBody>
      </p:sp>
      <p:pic>
        <p:nvPicPr>
          <p:cNvPr id="21" name="그림 2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131840" y="5648686"/>
            <a:ext cx="812673" cy="228707"/>
          </a:xfrm>
          <a:prstGeom prst="rect">
            <a:avLst/>
          </a:prstGeom>
          <a:noFill/>
          <a:ln/>
          <a:effectLst/>
        </p:spPr>
      </p:pic>
      <p:pic>
        <p:nvPicPr>
          <p:cNvPr id="24" name="그림 2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75198" y="4928607"/>
            <a:ext cx="5258733" cy="660010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1043608" y="4496559"/>
            <a:ext cx="3380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Relativistic, non-degenerate :</a:t>
            </a:r>
            <a:endParaRPr lang="ko-KR" altLang="en-US" dirty="0"/>
          </a:p>
        </p:txBody>
      </p:sp>
      <p:pic>
        <p:nvPicPr>
          <p:cNvPr id="20" name="그림 19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4568567"/>
            <a:ext cx="1092710" cy="254508"/>
          </a:xfrm>
          <a:prstGeom prst="rect">
            <a:avLst/>
          </a:prstGeom>
          <a:noFill/>
        </p:spPr>
      </p:pic>
      <p:pic>
        <p:nvPicPr>
          <p:cNvPr id="23" name="그림 2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6" y="5989588"/>
            <a:ext cx="6554365" cy="71183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2708920"/>
            <a:ext cx="12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Font typeface="Wingdings" pitchFamily="2" charset="2"/>
              <a:buChar char="u"/>
            </a:pPr>
            <a:r>
              <a:rPr lang="en-US" altLang="ko-KR" dirty="0" smtClean="0"/>
              <a:t>Entropy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05273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In equilibrium, the energy density of non-relativistic species is exponentially smaller than that of relativistic species.</a:t>
            </a:r>
            <a:endParaRPr lang="ko-KR" altLang="en-US" dirty="0"/>
          </a:p>
        </p:txBody>
      </p:sp>
      <p:pic>
        <p:nvPicPr>
          <p:cNvPr id="6" name="그림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746" y="1781186"/>
            <a:ext cx="6984506" cy="7117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2566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Font typeface="Wingdings" pitchFamily="2" charset="2"/>
              <a:buChar char="u"/>
            </a:pPr>
            <a:r>
              <a:rPr lang="en-US" altLang="ko-KR" dirty="0" smtClean="0"/>
              <a:t>Total energy density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3142709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The entropy in a </a:t>
            </a:r>
            <a:r>
              <a:rPr lang="en-US" altLang="ko-KR" dirty="0" err="1" smtClean="0"/>
              <a:t>comoving</a:t>
            </a:r>
            <a:r>
              <a:rPr lang="en-US" altLang="ko-KR" dirty="0" smtClean="0"/>
              <a:t> volume is conserved in thermal equilibrium.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64206" y="4365104"/>
            <a:ext cx="1811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Entropy density</a:t>
            </a:r>
            <a:endParaRPr lang="ko-KR" altLang="en-US" dirty="0"/>
          </a:p>
        </p:txBody>
      </p:sp>
      <p:pic>
        <p:nvPicPr>
          <p:cNvPr id="14" name="그림 1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563888" y="4293096"/>
            <a:ext cx="2971811" cy="609603"/>
          </a:xfrm>
          <a:prstGeom prst="rect">
            <a:avLst/>
          </a:prstGeom>
          <a:noFill/>
          <a:ln/>
          <a:effectLst/>
        </p:spPr>
      </p:pic>
      <p:sp>
        <p:nvSpPr>
          <p:cNvPr id="13" name="TextBox 12"/>
          <p:cNvSpPr txBox="1"/>
          <p:nvPr/>
        </p:nvSpPr>
        <p:spPr>
          <a:xfrm>
            <a:off x="971600" y="378904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Entropy in the early universe is dominated by relativistic species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71600" y="50851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Evolution of T</a:t>
            </a:r>
            <a:endParaRPr lang="ko-KR" altLang="en-US" dirty="0"/>
          </a:p>
        </p:txBody>
      </p:sp>
      <p:pic>
        <p:nvPicPr>
          <p:cNvPr id="18" name="그림 1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390531" y="5157192"/>
            <a:ext cx="1726699" cy="330709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971600" y="573325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Since              and             ,                    is a convenient quantity to represent the abundance of decoupled particle.</a:t>
            </a:r>
            <a:endParaRPr lang="ko-KR" altLang="en-US" dirty="0"/>
          </a:p>
        </p:txBody>
      </p:sp>
      <p:pic>
        <p:nvPicPr>
          <p:cNvPr id="21" name="그림 2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704" y="5756196"/>
            <a:ext cx="914402" cy="228600"/>
          </a:xfrm>
          <a:prstGeom prst="rect">
            <a:avLst/>
          </a:prstGeom>
          <a:noFill/>
        </p:spPr>
      </p:pic>
      <p:pic>
        <p:nvPicPr>
          <p:cNvPr id="23" name="그림 22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91880" y="5756196"/>
            <a:ext cx="838203" cy="228600"/>
          </a:xfrm>
          <a:prstGeom prst="rect">
            <a:avLst/>
          </a:prstGeom>
          <a:noFill/>
          <a:ln/>
          <a:effectLst/>
        </p:spPr>
      </p:pic>
      <p:pic>
        <p:nvPicPr>
          <p:cNvPr id="25" name="그림 24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5792201"/>
            <a:ext cx="1066802" cy="27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Remnants of expansion</a:t>
            </a:r>
            <a:endParaRPr lang="ko-KR" altLang="en-US" b="1" dirty="0"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491" y="1000108"/>
            <a:ext cx="835691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ko-KR" sz="2000" dirty="0" smtClean="0"/>
              <a:t>Thermal equilibrium and its break-down</a:t>
            </a:r>
          </a:p>
          <a:p>
            <a:pPr marL="450850" lvl="1" indent="-184150">
              <a:buFont typeface="Wingdings" pitchFamily="2" charset="2"/>
              <a:buChar char="§"/>
            </a:pPr>
            <a:r>
              <a:rPr lang="en-US" altLang="ko-KR" dirty="0" smtClean="0"/>
              <a:t>To keep thermal equilibrium, the reaction rate must be larger than the expansion rate.</a:t>
            </a:r>
          </a:p>
          <a:p>
            <a:pPr marL="450850" lvl="1" indent="-184150">
              <a:buFont typeface="Wingdings" pitchFamily="2" charset="2"/>
              <a:buChar char="§"/>
            </a:pPr>
            <a:r>
              <a:rPr lang="en-US" altLang="ko-KR" dirty="0" smtClean="0"/>
              <a:t>As temperature goes down, the reaction rate decreases faster than the expansion rate and thermal equilibrium is broken.</a:t>
            </a:r>
          </a:p>
          <a:p>
            <a:pPr marL="450850" lvl="1" indent="-184150">
              <a:buFont typeface="Wingdings" pitchFamily="2" charset="2"/>
              <a:buChar char="§"/>
            </a:pPr>
            <a:r>
              <a:rPr lang="en-US" altLang="ko-KR" dirty="0" smtClean="0"/>
              <a:t>If thermal equilibrium is kept on, no remnant from the past can be found.</a:t>
            </a:r>
          </a:p>
          <a:p>
            <a:pPr marL="265113" indent="-265113">
              <a:buFont typeface="Wingdings" pitchFamily="2" charset="2"/>
              <a:buChar char="u"/>
            </a:pPr>
            <a:r>
              <a:rPr lang="en-US" altLang="ko-KR" sz="2000" b="1" dirty="0" smtClean="0">
                <a:solidFill>
                  <a:srgbClr val="002060"/>
                </a:solidFill>
              </a:rPr>
              <a:t>Out-of-equilibrium make the history of the universe.</a:t>
            </a:r>
          </a:p>
          <a:p>
            <a:pPr marL="617538" lvl="1" indent="-160338">
              <a:buFont typeface="Wingdings" pitchFamily="2" charset="2"/>
              <a:buChar char="§"/>
            </a:pPr>
            <a:r>
              <a:rPr lang="en-US" altLang="ko-KR" b="1" dirty="0" err="1" smtClean="0"/>
              <a:t>Baryogenesis</a:t>
            </a:r>
            <a:r>
              <a:rPr lang="en-US" altLang="ko-KR" b="1" dirty="0" smtClean="0"/>
              <a:t>, Big ban </a:t>
            </a:r>
            <a:r>
              <a:rPr lang="en-US" altLang="ko-KR" b="1" dirty="0" err="1" smtClean="0"/>
              <a:t>nucleosynthesis</a:t>
            </a:r>
            <a:endParaRPr lang="en-US" altLang="ko-KR" b="1" dirty="0" smtClean="0"/>
          </a:p>
          <a:p>
            <a:pPr marL="617538" lvl="1" indent="-160338">
              <a:buFont typeface="Wingdings" pitchFamily="2" charset="2"/>
              <a:buChar char="§"/>
            </a:pPr>
            <a:r>
              <a:rPr lang="en-US" altLang="ko-KR" b="1" dirty="0" smtClean="0"/>
              <a:t>Decoupling of dark matter, neutrinos, cosmic background radiation</a:t>
            </a:r>
          </a:p>
        </p:txBody>
      </p:sp>
      <p:pic>
        <p:nvPicPr>
          <p:cNvPr id="5" name="Picture 4" descr="C:\Users\hbkim\Pictures\tlp706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844425"/>
            <a:ext cx="2428892" cy="2656409"/>
          </a:xfrm>
          <a:prstGeom prst="rect">
            <a:avLst/>
          </a:prstGeom>
          <a:noFill/>
        </p:spPr>
      </p:pic>
      <p:pic>
        <p:nvPicPr>
          <p:cNvPr id="1026" name="Picture 2" descr="C:\Users\hbkim\Pictures\cliffs-end-farm-the-pit-buria-wessex-archaeolog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817958"/>
            <a:ext cx="2179637" cy="2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그림 5" descr="그림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861" y="3874158"/>
            <a:ext cx="3289363" cy="1643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51848" y="6464369"/>
            <a:ext cx="3604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The expansion of the universe makes the history.</a:t>
            </a:r>
            <a:endParaRPr lang="ko-KR" alt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500431" y="5500702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Cosmology is similar to archeology in the sense that it deduces the past from the remnants.</a:t>
            </a:r>
            <a:endParaRPr lang="ko-KR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/>
              <a:t>Thermal history of the universe</a:t>
            </a:r>
            <a:endParaRPr lang="ko-KR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34076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sz="2000" dirty="0" smtClean="0"/>
              <a:t>The universe has been very nearly in thermal equilibrium for much of its history.</a:t>
            </a:r>
            <a:endParaRPr lang="ko-KR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2132856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sz="2000" dirty="0" smtClean="0"/>
              <a:t>Departure from thermal equilibrium makes fossil record of the universe.</a:t>
            </a:r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2924944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sz="2000" dirty="0" smtClean="0"/>
              <a:t>Rule of thumb for thermal equilibrium</a:t>
            </a:r>
            <a:endParaRPr lang="ko-KR" altLang="en-US" sz="2000" dirty="0"/>
          </a:p>
        </p:txBody>
      </p:sp>
      <p:pic>
        <p:nvPicPr>
          <p:cNvPr id="7" name="그림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2749" y="3390516"/>
            <a:ext cx="4698502" cy="254508"/>
          </a:xfrm>
          <a:prstGeom prst="rect">
            <a:avLst/>
          </a:prstGeom>
          <a:noFill/>
        </p:spPr>
      </p:pic>
      <p:pic>
        <p:nvPicPr>
          <p:cNvPr id="9" name="그림 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3728" y="3789040"/>
            <a:ext cx="2464313" cy="330708"/>
          </a:xfrm>
          <a:prstGeom prst="rect">
            <a:avLst/>
          </a:prstGeom>
          <a:noFill/>
        </p:spPr>
      </p:pic>
      <p:pic>
        <p:nvPicPr>
          <p:cNvPr id="11" name="그림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056" y="3645024"/>
            <a:ext cx="1421894" cy="60960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11560" y="4293096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sz="2000" dirty="0" smtClean="0"/>
              <a:t>Rough understanding of decoupling of species</a:t>
            </a:r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971600" y="4725144"/>
            <a:ext cx="5445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Interaction mediated by a massive gauge boson</a:t>
            </a:r>
            <a:endParaRPr lang="ko-KR" altLang="en-US" dirty="0"/>
          </a:p>
        </p:txBody>
      </p:sp>
      <p:pic>
        <p:nvPicPr>
          <p:cNvPr id="15" name="그림 1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9712" y="5145370"/>
            <a:ext cx="4674118" cy="659894"/>
          </a:xfrm>
          <a:prstGeom prst="rect">
            <a:avLst/>
          </a:prstGeom>
          <a:noFill/>
        </p:spPr>
      </p:pic>
      <p:pic>
        <p:nvPicPr>
          <p:cNvPr id="17" name="그림 16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704" y="5949280"/>
            <a:ext cx="6527306" cy="711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/>
              <a:t>Boltzmann eq. for annihilation</a:t>
            </a:r>
            <a:endParaRPr lang="ko-KR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412776"/>
            <a:ext cx="7356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Boltzmann Eq. :  The rate of abundance change </a:t>
            </a:r>
            <a:br>
              <a:rPr lang="en-US" altLang="ko-KR" dirty="0" smtClean="0"/>
            </a:br>
            <a:r>
              <a:rPr lang="en-US" altLang="ko-KR" dirty="0" smtClean="0"/>
              <a:t>                        = the rate of production – the rate of elimination</a:t>
            </a:r>
            <a:endParaRPr lang="ko-KR" alt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3568" y="2276872"/>
            <a:ext cx="5868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Consider the particle 1 in a process  1 + 2  ↔  3 + 4</a:t>
            </a:r>
            <a:endParaRPr lang="ko-KR" altLang="en-US" dirty="0"/>
          </a:p>
        </p:txBody>
      </p:sp>
      <p:pic>
        <p:nvPicPr>
          <p:cNvPr id="13" name="그림 1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16614" y="2852934"/>
            <a:ext cx="7466720" cy="1421723"/>
          </a:xfrm>
          <a:prstGeom prst="rect">
            <a:avLst/>
          </a:prstGeom>
          <a:noFill/>
          <a:ln/>
          <a:effectLst/>
        </p:spPr>
      </p:pic>
      <p:pic>
        <p:nvPicPr>
          <p:cNvPr id="15" name="그림 1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9849" y="4509120"/>
            <a:ext cx="5384301" cy="787910"/>
          </a:xfrm>
          <a:prstGeom prst="rect">
            <a:avLst/>
          </a:prstGeom>
          <a:noFill/>
        </p:spPr>
      </p:pic>
      <p:sp>
        <p:nvSpPr>
          <p:cNvPr id="16" name="오른쪽 화살표 15"/>
          <p:cNvSpPr/>
          <p:nvPr/>
        </p:nvSpPr>
        <p:spPr>
          <a:xfrm>
            <a:off x="971600" y="472514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3688" y="5445224"/>
            <a:ext cx="1447802" cy="533402"/>
          </a:xfrm>
          <a:prstGeom prst="rect">
            <a:avLst/>
          </a:prstGeom>
          <a:noFill/>
        </p:spPr>
      </p:pic>
      <p:pic>
        <p:nvPicPr>
          <p:cNvPr id="20" name="그림 1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5896" y="5572479"/>
            <a:ext cx="2031495" cy="278892"/>
          </a:xfrm>
          <a:prstGeom prst="rect">
            <a:avLst/>
          </a:prstGeom>
          <a:noFill/>
        </p:spPr>
      </p:pic>
      <p:cxnSp>
        <p:nvCxnSpPr>
          <p:cNvPr id="22" name="직선 연결선 21"/>
          <p:cNvCxnSpPr/>
          <p:nvPr/>
        </p:nvCxnSpPr>
        <p:spPr>
          <a:xfrm>
            <a:off x="3419872" y="5229200"/>
            <a:ext cx="12961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4067944" y="5229200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1907704" y="5229200"/>
            <a:ext cx="12961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>
            <a:off x="2555776" y="522920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그림 32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615046" y="6059815"/>
            <a:ext cx="4545680" cy="60954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5218055"/>
            <a:ext cx="83569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indent="-82550">
              <a:buFont typeface="Wingdings" pitchFamily="2" charset="2"/>
              <a:buChar char="u"/>
            </a:pPr>
            <a:r>
              <a:rPr lang="en-US" altLang="ko-KR" sz="2000" dirty="0" smtClean="0"/>
              <a:t>The amount of baryon in our universe</a:t>
            </a:r>
          </a:p>
          <a:p>
            <a:pPr marL="633413" lvl="1" indent="-176213">
              <a:buFont typeface="Wingdings" pitchFamily="2" charset="2"/>
              <a:buChar char="§"/>
            </a:pPr>
            <a:r>
              <a:rPr lang="en-US" altLang="ko-KR" dirty="0" smtClean="0"/>
              <a:t>Good agreement in required amounts from BBN and CMBA</a:t>
            </a:r>
          </a:p>
          <a:p>
            <a:pPr marL="996950" lvl="2" indent="-82550"/>
            <a:endParaRPr lang="en-US" altLang="ko-KR" dirty="0" smtClean="0"/>
          </a:p>
          <a:p>
            <a:pPr marL="996950" lvl="2" indent="-82550"/>
            <a:r>
              <a:rPr lang="en-US" altLang="ko-KR" dirty="0" smtClean="0"/>
              <a:t>					(4 baryons to 1 billion photons)</a:t>
            </a:r>
          </a:p>
          <a:p>
            <a:pPr lvl="1"/>
            <a:endParaRPr lang="en-US" altLang="ko-KR" sz="1400" dirty="0" smtClean="0"/>
          </a:p>
        </p:txBody>
      </p:sp>
      <p:pic>
        <p:nvPicPr>
          <p:cNvPr id="15" name="그림 1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1" y="4768413"/>
            <a:ext cx="1209604" cy="604803"/>
          </a:xfrm>
          <a:prstGeom prst="rect">
            <a:avLst/>
          </a:prstGeom>
          <a:noFill/>
          <a:ln/>
          <a:effectLst/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Baryon Asymmetry</a:t>
            </a:r>
            <a:endParaRPr lang="ko-KR" altLang="en-US" b="1" dirty="0">
              <a:latin typeface="+mn-ea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491" y="969047"/>
            <a:ext cx="8356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Wingdings" pitchFamily="2" charset="2"/>
              <a:buChar char="u"/>
            </a:pPr>
            <a:r>
              <a:rPr lang="en-US" altLang="ko-KR" sz="2000" dirty="0" smtClean="0"/>
              <a:t>Matter content of the universe – </a:t>
            </a:r>
            <a:r>
              <a:rPr lang="en-US" altLang="ko-KR" sz="2000" b="1" dirty="0" smtClean="0">
                <a:solidFill>
                  <a:srgbClr val="0070C0"/>
                </a:solidFill>
              </a:rPr>
              <a:t>Baryons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dirty="0" smtClean="0">
                <a:latin typeface="+mn-ea"/>
              </a:rPr>
              <a:t>Matter forming our body </a:t>
            </a:r>
            <a:r>
              <a:rPr lang="en-US" altLang="ko-KR" dirty="0" smtClean="0"/>
              <a:t>: Baryon(protons, neutron), lepton(electron)</a:t>
            </a:r>
            <a:r>
              <a:rPr lang="ko-KR" altLang="en-US" dirty="0" smtClean="0">
                <a:latin typeface="cmmi10"/>
              </a:rPr>
              <a:t> </a:t>
            </a:r>
            <a:endParaRPr lang="en-US" altLang="ko-KR" dirty="0" smtClean="0">
              <a:latin typeface="cmmi10"/>
            </a:endParaRP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dirty="0" smtClean="0"/>
              <a:t>Stars, planets, dust, gas, … (Most baryons are in intergalactic gases.)</a:t>
            </a:r>
          </a:p>
        </p:txBody>
      </p:sp>
      <p:pic>
        <p:nvPicPr>
          <p:cNvPr id="16" name="그림 1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811811" y="6021287"/>
            <a:ext cx="2792210" cy="559052"/>
          </a:xfrm>
          <a:prstGeom prst="rect">
            <a:avLst/>
          </a:prstGeom>
          <a:noFill/>
          <a:ln/>
          <a:effectLst/>
        </p:spPr>
      </p:pic>
      <p:sp>
        <p:nvSpPr>
          <p:cNvPr id="8" name="TextBox 7"/>
          <p:cNvSpPr txBox="1"/>
          <p:nvPr/>
        </p:nvSpPr>
        <p:spPr>
          <a:xfrm>
            <a:off x="357158" y="4002214"/>
            <a:ext cx="8356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ko-KR" sz="2000" dirty="0" smtClean="0"/>
              <a:t>Baryon Asymmetry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dirty="0" smtClean="0"/>
              <a:t>SM of particle physics – very symmetric in baryon and anti-baryon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dirty="0" smtClean="0"/>
              <a:t>Our universe is dominated by baryons.</a:t>
            </a:r>
          </a:p>
        </p:txBody>
      </p:sp>
      <p:pic>
        <p:nvPicPr>
          <p:cNvPr id="1026" name="Picture 2" descr="C:\Users\hbkim\Pictures\human3dbod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133056"/>
            <a:ext cx="1460950" cy="1800000"/>
          </a:xfrm>
          <a:prstGeom prst="rect">
            <a:avLst/>
          </a:prstGeom>
          <a:noFill/>
        </p:spPr>
      </p:pic>
      <p:pic>
        <p:nvPicPr>
          <p:cNvPr id="1027" name="Picture 3" descr="C:\Users\hbkim\Pictures\solar-syste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2292" y="2133056"/>
            <a:ext cx="1774650" cy="1800000"/>
          </a:xfrm>
          <a:prstGeom prst="rect">
            <a:avLst/>
          </a:prstGeom>
          <a:noFill/>
        </p:spPr>
      </p:pic>
      <p:pic>
        <p:nvPicPr>
          <p:cNvPr id="1028" name="Picture 4" descr="C:\Users\hbkim\Pictures\hst_galax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01126" y="2133056"/>
            <a:ext cx="2238350" cy="1800000"/>
          </a:xfrm>
          <a:prstGeom prst="rect">
            <a:avLst/>
          </a:prstGeom>
          <a:noFill/>
        </p:spPr>
      </p:pic>
      <p:pic>
        <p:nvPicPr>
          <p:cNvPr id="1029" name="Picture 5" descr="C:\Users\hbkim\Pictures\2006-0821chandr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60" y="2133056"/>
            <a:ext cx="2492300" cy="1800000"/>
          </a:xfrm>
          <a:prstGeom prst="rect">
            <a:avLst/>
          </a:prstGeom>
          <a:noFill/>
        </p:spPr>
      </p:pic>
      <p:pic>
        <p:nvPicPr>
          <p:cNvPr id="3074" name="Picture 2" descr="C:\Users\hbkim\Pictures\baryon-ani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32707" y="188640"/>
            <a:ext cx="1311293" cy="98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491" y="1031373"/>
            <a:ext cx="835691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1" indent="-182563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>
                <a:latin typeface="+mn-ea"/>
              </a:rPr>
              <a:t>As the universe cools down, light nuclei are synthesized from protons and neutrons.</a:t>
            </a:r>
            <a:r>
              <a:rPr lang="ko-KR" altLang="en-US" dirty="0" smtClean="0">
                <a:latin typeface="+mn-ea"/>
              </a:rPr>
              <a:t>  </a:t>
            </a:r>
            <a:r>
              <a:rPr lang="en-US" altLang="ko-KR" dirty="0" smtClean="0">
                <a:latin typeface="+mn-ea"/>
              </a:rPr>
              <a:t>(Heavy nuclei are produced in the process of star evolution.)</a:t>
            </a:r>
          </a:p>
          <a:p>
            <a:pPr marL="182563" lvl="1" indent="-182563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>
                <a:latin typeface="+mn-ea"/>
              </a:rPr>
              <a:t>BBN is one of supporting evidences of BBU, by explaining very well the ratios of light nuclei in our universe.</a:t>
            </a:r>
          </a:p>
          <a:p>
            <a:pPr marL="182563" lvl="1" indent="-182563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>
                <a:latin typeface="+mn-ea"/>
              </a:rPr>
              <a:t>The ratios depends on the amount of baryon and the expansion rate at the time of BBN.  ⇒ Good probe of baryon amount in our universe</a:t>
            </a:r>
          </a:p>
        </p:txBody>
      </p:sp>
      <p:pic>
        <p:nvPicPr>
          <p:cNvPr id="4" name="그림 3" descr="그림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3028223"/>
            <a:ext cx="2974476" cy="3758363"/>
          </a:xfrm>
          <a:prstGeom prst="rect">
            <a:avLst/>
          </a:prstGeom>
        </p:spPr>
      </p:pic>
      <p:pic>
        <p:nvPicPr>
          <p:cNvPr id="5" name="그림 4" descr="BBNS-vs-t-75rc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4429132"/>
            <a:ext cx="3381382" cy="2107619"/>
          </a:xfrm>
          <a:prstGeom prst="rect">
            <a:avLst/>
          </a:prstGeom>
        </p:spPr>
      </p:pic>
      <p:pic>
        <p:nvPicPr>
          <p:cNvPr id="7" name="그림 6" descr="reaction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19" y="3350801"/>
            <a:ext cx="2643207" cy="2649967"/>
          </a:xfrm>
          <a:prstGeom prst="rect">
            <a:avLst/>
          </a:prstGeom>
        </p:spPr>
      </p:pic>
      <p:pic>
        <p:nvPicPr>
          <p:cNvPr id="12" name="그림 1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419872" y="3645024"/>
            <a:ext cx="1648976" cy="226276"/>
          </a:xfrm>
          <a:prstGeom prst="rect">
            <a:avLst/>
          </a:prstGeom>
          <a:noFill/>
          <a:ln/>
          <a:effectLst/>
        </p:spPr>
      </p:pic>
      <p:pic>
        <p:nvPicPr>
          <p:cNvPr id="14" name="그림 1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915816" y="3140968"/>
            <a:ext cx="2958734" cy="303459"/>
          </a:xfrm>
          <a:prstGeom prst="rect">
            <a:avLst/>
          </a:prstGeom>
          <a:noFill/>
          <a:ln/>
          <a:effectLst/>
        </p:spPr>
      </p:pic>
      <p:sp>
        <p:nvSpPr>
          <p:cNvPr id="10" name="제목 9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pPr marL="176213" indent="-176213"/>
            <a:r>
              <a:rPr lang="en-US" altLang="ko-KR" b="1" dirty="0" smtClean="0">
                <a:latin typeface="+mn-ea"/>
                <a:ea typeface="+mn-ea"/>
              </a:rPr>
              <a:t>Big Bang </a:t>
            </a:r>
            <a:r>
              <a:rPr lang="en-US" altLang="ko-KR" b="1" dirty="0" err="1" smtClean="0">
                <a:latin typeface="+mn-ea"/>
                <a:ea typeface="+mn-ea"/>
              </a:rPr>
              <a:t>Nucleosynthesis</a:t>
            </a:r>
            <a:endParaRPr lang="ko-KR" altLang="en-US" b="1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9" y="1142984"/>
            <a:ext cx="464346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ko-KR" sz="2000" b="1" dirty="0" err="1" smtClean="0"/>
              <a:t>Baryogenesis</a:t>
            </a:r>
            <a:endParaRPr lang="en-US" altLang="ko-KR" sz="2000" b="1" dirty="0" smtClean="0"/>
          </a:p>
          <a:p>
            <a:pPr marL="450850" lvl="1" indent="-184150">
              <a:buFont typeface="Wingdings" pitchFamily="2" charset="2"/>
              <a:buChar char="§"/>
            </a:pPr>
            <a:r>
              <a:rPr lang="en-US" altLang="ko-KR" dirty="0" smtClean="0"/>
              <a:t>In the beginning, the universe was baryon symmetric.</a:t>
            </a:r>
          </a:p>
          <a:p>
            <a:pPr marL="450850" lvl="1" indent="-184150">
              <a:buFont typeface="Wingdings" pitchFamily="2" charset="2"/>
              <a:buChar char="§"/>
            </a:pPr>
            <a:r>
              <a:rPr lang="en-US" altLang="ko-KR" dirty="0" smtClean="0"/>
              <a:t>Baryon asymmetry was produced in the early universe.</a:t>
            </a:r>
          </a:p>
          <a:p>
            <a:pPr marL="450850" lvl="1" indent="-184150">
              <a:buFont typeface="Wingdings" pitchFamily="2" charset="2"/>
              <a:buChar char="§"/>
            </a:pPr>
            <a:r>
              <a:rPr lang="en-US" altLang="ko-KR" dirty="0" smtClean="0"/>
              <a:t>Sakharov conditions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altLang="ko-KR" dirty="0" smtClean="0"/>
              <a:t>B violation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altLang="ko-KR" dirty="0" smtClean="0"/>
              <a:t>C &amp; CP violation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altLang="ko-KR" dirty="0" smtClean="0"/>
              <a:t>Out-of-equilibrium</a:t>
            </a: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323528" y="-24"/>
            <a:ext cx="8496944" cy="1143000"/>
          </a:xfrm>
        </p:spPr>
        <p:txBody>
          <a:bodyPr>
            <a:normAutofit/>
          </a:bodyPr>
          <a:lstStyle/>
          <a:p>
            <a:r>
              <a:rPr lang="en-US" altLang="ko-KR" b="1" dirty="0" err="1" smtClean="0">
                <a:latin typeface="+mn-ea"/>
                <a:ea typeface="+mn-ea"/>
              </a:rPr>
              <a:t>Baryogenesis</a:t>
            </a:r>
            <a:endParaRPr lang="ko-KR" altLang="en-US" b="1" dirty="0">
              <a:latin typeface="+mn-ea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5944" y="3284984"/>
            <a:ext cx="1328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Andrei Sakharov</a:t>
            </a:r>
            <a:endParaRPr lang="ko-KR" altLang="en-US" sz="1200" dirty="0"/>
          </a:p>
        </p:txBody>
      </p:sp>
      <p:pic>
        <p:nvPicPr>
          <p:cNvPr id="2050" name="Picture 2" descr="C:\Users\hbkim\Pictures\phase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4214818"/>
            <a:ext cx="3571900" cy="2370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7158" y="3793103"/>
            <a:ext cx="7215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Wingdings" pitchFamily="2" charset="2"/>
              <a:buChar char="u"/>
            </a:pPr>
            <a:r>
              <a:rPr lang="en-US" altLang="ko-KR" dirty="0" smtClean="0">
                <a:solidFill>
                  <a:srgbClr val="FF0000"/>
                </a:solidFill>
              </a:rPr>
              <a:t>Standard Model cannot make sufficient baryon asymmetry.</a:t>
            </a:r>
            <a:r>
              <a:rPr lang="ko-KR" altLang="en-US" dirty="0" smtClean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/>
            </a:r>
            <a:br>
              <a:rPr lang="en-US" altLang="ko-KR" dirty="0" smtClean="0">
                <a:solidFill>
                  <a:srgbClr val="FF0000"/>
                </a:solidFill>
              </a:rPr>
            </a:br>
            <a:r>
              <a:rPr lang="en-US" altLang="ko-KR" dirty="0" smtClean="0">
                <a:solidFill>
                  <a:srgbClr val="FF0000"/>
                </a:solidFill>
              </a:rPr>
              <a:t>	</a:t>
            </a:r>
            <a:r>
              <a:rPr lang="en-US" altLang="ko-KR" dirty="0" smtClean="0">
                <a:solidFill>
                  <a:srgbClr val="FF0000"/>
                </a:solidFill>
                <a:sym typeface="Wingdings" pitchFamily="2" charset="2"/>
              </a:rPr>
              <a:t> New theory is needed.</a:t>
            </a:r>
          </a:p>
          <a:p>
            <a:pPr marL="623888" lvl="1" indent="-166688">
              <a:buFont typeface="Wingdings" pitchFamily="2" charset="2"/>
              <a:buChar char="§"/>
            </a:pPr>
            <a:r>
              <a:rPr lang="en-US" altLang="ko-KR" dirty="0" smtClean="0"/>
              <a:t>SM satisfies all three conditions.</a:t>
            </a:r>
          </a:p>
          <a:p>
            <a:pPr marL="623888" lvl="1" indent="-166688">
              <a:buFont typeface="Wingdings" pitchFamily="2" charset="2"/>
              <a:buChar char="§"/>
            </a:pPr>
            <a:r>
              <a:rPr lang="en-US" altLang="ko-KR" dirty="0" smtClean="0"/>
              <a:t>But, CP violation is too small and </a:t>
            </a:r>
            <a:br>
              <a:rPr lang="en-US" altLang="ko-KR" dirty="0" smtClean="0"/>
            </a:br>
            <a:r>
              <a:rPr lang="en-US" altLang="ko-KR" dirty="0" smtClean="0"/>
              <a:t>out-of-equilibrium  is not enough.</a:t>
            </a:r>
          </a:p>
        </p:txBody>
      </p:sp>
      <p:pic>
        <p:nvPicPr>
          <p:cNvPr id="3" name="Picture 2" descr="C:\Users\hbkim\Pictures\michelangelo-creation-adam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170813"/>
            <a:ext cx="3709015" cy="2137525"/>
          </a:xfrm>
          <a:prstGeom prst="rect">
            <a:avLst/>
          </a:prstGeom>
          <a:noFill/>
        </p:spPr>
      </p:pic>
      <p:pic>
        <p:nvPicPr>
          <p:cNvPr id="8" name="Picture 2" descr="C:\Users\hbkim\Pictures\pict_20070911PHT102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276872"/>
            <a:ext cx="935144" cy="1307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proj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4221088"/>
            <a:ext cx="3737388" cy="2304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1020152"/>
            <a:ext cx="80724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ko-KR" dirty="0" smtClean="0"/>
              <a:t> </a:t>
            </a:r>
            <a:r>
              <a:rPr lang="en-US" altLang="ko-KR" sz="2000" dirty="0" smtClean="0"/>
              <a:t>Decoupling of cosmic background radiation</a:t>
            </a:r>
          </a:p>
          <a:p>
            <a:pPr marL="450850" lvl="1" indent="-184150">
              <a:buFont typeface="Wingdings" pitchFamily="2" charset="2"/>
              <a:buChar char="§"/>
            </a:pPr>
            <a:r>
              <a:rPr lang="en-US" altLang="ko-KR" dirty="0" smtClean="0"/>
              <a:t>Equilibrium between protons, electron, hydrogen atoms, and photons (about 300,000 years after big bang)</a:t>
            </a:r>
          </a:p>
          <a:p>
            <a:pPr marL="450850" lvl="1" indent="-184150">
              <a:buFont typeface="Wingdings" pitchFamily="2" charset="2"/>
              <a:buChar char="Ø"/>
            </a:pPr>
            <a:endParaRPr lang="en-US" altLang="ko-KR" dirty="0" smtClean="0"/>
          </a:p>
          <a:p>
            <a:pPr marL="450850" lvl="1" indent="-184150">
              <a:buFont typeface="Wingdings" pitchFamily="2" charset="2"/>
              <a:buChar char="Ø"/>
            </a:pPr>
            <a:endParaRPr lang="en-US" altLang="ko-KR" dirty="0" smtClean="0"/>
          </a:p>
          <a:p>
            <a:pPr marL="450850" lvl="1" indent="-184150">
              <a:buFont typeface="Wingdings" pitchFamily="2" charset="2"/>
              <a:buChar char="Ø"/>
            </a:pPr>
            <a:endParaRPr lang="en-US" altLang="ko-KR" dirty="0" smtClean="0"/>
          </a:p>
          <a:p>
            <a:pPr marL="450850" lvl="1" indent="-184150">
              <a:buFont typeface="Wingdings" pitchFamily="2" charset="2"/>
              <a:buChar char="Ø"/>
            </a:pPr>
            <a:endParaRPr lang="en-US" altLang="ko-KR" dirty="0" smtClean="0"/>
          </a:p>
          <a:p>
            <a:pPr marL="450850" lvl="1" indent="-184150">
              <a:buFont typeface="Wingdings" pitchFamily="2" charset="2"/>
              <a:buChar char="Ø"/>
            </a:pPr>
            <a:endParaRPr lang="en-US" altLang="ko-KR" dirty="0" smtClean="0"/>
          </a:p>
          <a:p>
            <a:pPr marL="450850" lvl="1" indent="-184150">
              <a:buFont typeface="Wingdings" pitchFamily="2" charset="2"/>
              <a:buChar char="Ø"/>
            </a:pPr>
            <a:endParaRPr lang="en-US" altLang="ko-KR" dirty="0" smtClean="0"/>
          </a:p>
          <a:p>
            <a:pPr marL="450850" lvl="1" indent="-184150">
              <a:buFont typeface="Wingdings" pitchFamily="2" charset="2"/>
              <a:buChar char="§"/>
            </a:pPr>
            <a:r>
              <a:rPr lang="en-US" altLang="ko-KR" dirty="0" smtClean="0"/>
              <a:t>CMB we see today comes from </a:t>
            </a:r>
            <a:br>
              <a:rPr lang="en-US" altLang="ko-KR" dirty="0" smtClean="0"/>
            </a:br>
            <a:r>
              <a:rPr lang="en-US" altLang="ko-KR" dirty="0" smtClean="0"/>
              <a:t>the last scattering surface.</a:t>
            </a:r>
          </a:p>
        </p:txBody>
      </p:sp>
      <p:pic>
        <p:nvPicPr>
          <p:cNvPr id="9" name="그림 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54117" y="2061439"/>
            <a:ext cx="7011242" cy="1295555"/>
          </a:xfrm>
          <a:prstGeom prst="rect">
            <a:avLst/>
          </a:prstGeom>
          <a:noFill/>
          <a:ln/>
          <a:effectLst/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Decoupling of CBR</a:t>
            </a:r>
            <a:endParaRPr lang="ko-KR" altLang="en-US" b="1" dirty="0">
              <a:latin typeface="+mn-ea"/>
              <a:ea typeface="+mn-ea"/>
            </a:endParaRPr>
          </a:p>
        </p:txBody>
      </p:sp>
      <p:pic>
        <p:nvPicPr>
          <p:cNvPr id="1026" name="Picture 2" descr="C:\Users\hbkim\Pictures\2708774212_2fd7ac2a0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669541"/>
            <a:ext cx="2647756" cy="25365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99092" y="6140255"/>
            <a:ext cx="3405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/>
              <a:t>The Last Scattering Surface, an art installation</a:t>
            </a:r>
            <a:br>
              <a:rPr lang="en-US" altLang="ko-KR" sz="1200" dirty="0" smtClean="0"/>
            </a:br>
            <a:r>
              <a:rPr lang="en-US" altLang="ko-KR" sz="1200" dirty="0" smtClean="0"/>
              <a:t>at the Henry Art Gallery on the University of</a:t>
            </a:r>
            <a:br>
              <a:rPr lang="en-US" altLang="ko-KR" sz="1200" dirty="0" smtClean="0"/>
            </a:br>
            <a:r>
              <a:rPr lang="en-US" altLang="ko-KR" sz="1200" dirty="0" smtClean="0"/>
              <a:t>Washington campus in Seattle</a:t>
            </a:r>
            <a:endParaRPr lang="ko-KR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universe_origi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94398" y="908364"/>
            <a:ext cx="6929486" cy="5865929"/>
          </a:xfrm>
          <a:prstGeom prst="rect">
            <a:avLst/>
          </a:prstGeom>
          <a:noFill/>
          <a:ln/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Thermal History of the Universe</a:t>
            </a:r>
            <a:endParaRPr lang="ko-KR" altLang="en-US" b="1" dirty="0">
              <a:latin typeface="+mn-ea"/>
              <a:ea typeface="+mn-ea"/>
            </a:endParaRPr>
          </a:p>
        </p:txBody>
      </p:sp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1857356" y="2871564"/>
            <a:ext cx="642942" cy="2857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ko-KR" sz="4900" b="1" dirty="0" smtClean="0">
                <a:latin typeface="+mn-ea"/>
                <a:ea typeface="+mn-ea"/>
              </a:rPr>
              <a:t>Understanding of the universe</a:t>
            </a:r>
            <a:r>
              <a:rPr lang="en-US" altLang="ko-KR" b="1" dirty="0" smtClean="0">
                <a:latin typeface="+mn-ea"/>
                <a:ea typeface="+mn-ea"/>
              </a:rPr>
              <a:t/>
            </a:r>
            <a:br>
              <a:rPr lang="en-US" altLang="ko-KR" b="1" dirty="0" smtClean="0">
                <a:latin typeface="+mn-ea"/>
                <a:ea typeface="+mn-ea"/>
              </a:rPr>
            </a:br>
            <a:r>
              <a:rPr lang="en-US" altLang="ko-KR" sz="3600" b="1" dirty="0" smtClean="0">
                <a:latin typeface="+mn-ea"/>
                <a:ea typeface="+mn-ea"/>
              </a:rPr>
              <a:t>a success story</a:t>
            </a:r>
            <a:endParaRPr lang="ko-KR" altLang="en-US" sz="3600" b="1" dirty="0">
              <a:latin typeface="+mn-ea"/>
              <a:ea typeface="+mn-ea"/>
            </a:endParaRPr>
          </a:p>
        </p:txBody>
      </p:sp>
      <p:pic>
        <p:nvPicPr>
          <p:cNvPr id="4" name="Picture 2" descr="http://www.tp178.com/mh/un_pics/planetarium/planet_orb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8889" y="1561928"/>
            <a:ext cx="4217953" cy="2160000"/>
          </a:xfrm>
          <a:prstGeom prst="rect">
            <a:avLst/>
          </a:prstGeom>
          <a:noFill/>
        </p:spPr>
      </p:pic>
      <p:grpSp>
        <p:nvGrpSpPr>
          <p:cNvPr id="3" name="그룹 4"/>
          <p:cNvGrpSpPr/>
          <p:nvPr/>
        </p:nvGrpSpPr>
        <p:grpSpPr>
          <a:xfrm>
            <a:off x="285720" y="4500570"/>
            <a:ext cx="4286279" cy="1980055"/>
            <a:chOff x="1745501" y="5286387"/>
            <a:chExt cx="4286279" cy="1980055"/>
          </a:xfrm>
        </p:grpSpPr>
        <p:pic>
          <p:nvPicPr>
            <p:cNvPr id="8" name="Picture 3" descr="C:\Users\hbkim\Pictures\kepler3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3163" y="5357825"/>
              <a:ext cx="1908617" cy="1908617"/>
            </a:xfrm>
            <a:prstGeom prst="rect">
              <a:avLst/>
            </a:prstGeom>
            <a:noFill/>
          </p:spPr>
        </p:pic>
        <p:pic>
          <p:nvPicPr>
            <p:cNvPr id="6" name="Picture 2" descr="C:\Users\hbkim\Pictures\Kepler2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45501" y="5694654"/>
              <a:ext cx="2259144" cy="1571788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1959815" y="5286387"/>
              <a:ext cx="1928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err="1" smtClean="0"/>
                <a:t>Kepler’s</a:t>
              </a:r>
              <a:r>
                <a:rPr lang="en-US" altLang="ko-KR" b="1" dirty="0" smtClean="0"/>
                <a:t> Laws</a:t>
              </a:r>
              <a:endParaRPr lang="ko-KR" altLang="en-US" b="1" dirty="0"/>
            </a:p>
          </p:txBody>
        </p:sp>
      </p:grpSp>
      <p:pic>
        <p:nvPicPr>
          <p:cNvPr id="10" name="Picture 10" descr="newton_apple_tree_lg_wm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5" y="4643446"/>
            <a:ext cx="1507253" cy="1714512"/>
          </a:xfrm>
          <a:prstGeom prst="rect">
            <a:avLst/>
          </a:prstGeom>
          <a:noFill/>
        </p:spPr>
      </p:pic>
      <p:pic>
        <p:nvPicPr>
          <p:cNvPr id="13" name="그림 12" descr="night_planets_la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6" y="1561928"/>
            <a:ext cx="2184480" cy="216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3986" y="3652067"/>
            <a:ext cx="2183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5 planets in the night sky</a:t>
            </a:r>
            <a:endParaRPr lang="ko-KR" altLang="en-US" sz="1200" dirty="0"/>
          </a:p>
        </p:txBody>
      </p:sp>
      <p:pic>
        <p:nvPicPr>
          <p:cNvPr id="19" name="그림 18" descr="Tycho's_observator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77672" y="1561928"/>
            <a:ext cx="1626620" cy="216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86050" y="3673190"/>
            <a:ext cx="1643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err="1" smtClean="0"/>
              <a:t>Tycho’s</a:t>
            </a:r>
            <a:r>
              <a:rPr lang="en-US" altLang="ko-KR" sz="1200" dirty="0" smtClean="0"/>
              <a:t> observation</a:t>
            </a:r>
            <a:endParaRPr lang="ko-KR" altLang="en-US" sz="1200" dirty="0"/>
          </a:p>
        </p:txBody>
      </p:sp>
      <p:sp>
        <p:nvSpPr>
          <p:cNvPr id="21" name="아래쪽 화살표 20"/>
          <p:cNvSpPr/>
          <p:nvPr/>
        </p:nvSpPr>
        <p:spPr>
          <a:xfrm>
            <a:off x="2143108" y="4071942"/>
            <a:ext cx="714380" cy="28575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4572000" y="4131238"/>
            <a:ext cx="461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00CC"/>
                </a:solidFill>
              </a:rPr>
              <a:t>Newton’s law of motion and gravitation</a:t>
            </a:r>
            <a:endParaRPr lang="ko-KR" altLang="en-US" b="1" dirty="0">
              <a:solidFill>
                <a:srgbClr val="0000CC"/>
              </a:solidFill>
            </a:endParaRPr>
          </a:p>
        </p:txBody>
      </p:sp>
      <p:pic>
        <p:nvPicPr>
          <p:cNvPr id="23" name="그림 2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29386" y="4643446"/>
            <a:ext cx="2057217" cy="583641"/>
          </a:xfrm>
          <a:prstGeom prst="rect">
            <a:avLst/>
          </a:prstGeom>
          <a:noFill/>
          <a:ln/>
          <a:effectLst/>
        </p:spPr>
      </p:pic>
      <p:sp>
        <p:nvSpPr>
          <p:cNvPr id="26" name="TextBox 25"/>
          <p:cNvSpPr txBox="1"/>
          <p:nvPr/>
        </p:nvSpPr>
        <p:spPr>
          <a:xfrm>
            <a:off x="6455556" y="5715016"/>
            <a:ext cx="250893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Compete understanding of planetary motion</a:t>
            </a:r>
            <a:endParaRPr lang="ko-KR" altLang="en-US" b="1" dirty="0"/>
          </a:p>
        </p:txBody>
      </p:sp>
      <p:sp>
        <p:nvSpPr>
          <p:cNvPr id="27" name="아래쪽 화살표 26"/>
          <p:cNvSpPr/>
          <p:nvPr/>
        </p:nvSpPr>
        <p:spPr>
          <a:xfrm>
            <a:off x="7100804" y="5328175"/>
            <a:ext cx="714380" cy="28575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아래쪽 화살표 27"/>
          <p:cNvSpPr/>
          <p:nvPr/>
        </p:nvSpPr>
        <p:spPr>
          <a:xfrm rot="16200000">
            <a:off x="4572000" y="5214950"/>
            <a:ext cx="714380" cy="28575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942787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Wingdings" pitchFamily="2" charset="2"/>
              <a:buChar char="u"/>
            </a:pPr>
            <a:r>
              <a:rPr lang="en-US" altLang="ko-KR" dirty="0" smtClean="0"/>
              <a:t>Our universe is very homogeneous on huge scales.</a:t>
            </a:r>
          </a:p>
          <a:p>
            <a:pPr marL="263525" indent="-263525">
              <a:buFont typeface="Wingdings" pitchFamily="2" charset="2"/>
              <a:buChar char="u"/>
            </a:pPr>
            <a:r>
              <a:rPr lang="en-US" altLang="ko-KR" dirty="0" smtClean="0"/>
              <a:t>Perfectly homogenous universe cannot explain the structures we see today, stars, galaxies, clusters, etc. </a:t>
            </a:r>
          </a:p>
          <a:p>
            <a:pPr marL="263525" indent="-263525">
              <a:buFont typeface="Wingdings" pitchFamily="2" charset="2"/>
              <a:buChar char="u"/>
            </a:pPr>
            <a:r>
              <a:rPr lang="en-US" altLang="ko-KR" b="1" dirty="0" smtClean="0"/>
              <a:t>Without structures, we cannot explain our existence itself.</a:t>
            </a:r>
          </a:p>
        </p:txBody>
      </p:sp>
      <p:grpSp>
        <p:nvGrpSpPr>
          <p:cNvPr id="2" name="그룹 11"/>
          <p:cNvGrpSpPr/>
          <p:nvPr/>
        </p:nvGrpSpPr>
        <p:grpSpPr>
          <a:xfrm>
            <a:off x="500034" y="2285992"/>
            <a:ext cx="8292114" cy="2486636"/>
            <a:chOff x="500034" y="2250273"/>
            <a:chExt cx="8292114" cy="2486636"/>
          </a:xfrm>
        </p:grpSpPr>
        <p:pic>
          <p:nvPicPr>
            <p:cNvPr id="5" name="그림 4" descr="그림19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50273"/>
              <a:ext cx="2692800" cy="2160000"/>
            </a:xfrm>
            <a:prstGeom prst="rect">
              <a:avLst/>
            </a:prstGeom>
          </p:spPr>
        </p:pic>
        <p:pic>
          <p:nvPicPr>
            <p:cNvPr id="6" name="그림 5" descr="그림20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0631" y="2250273"/>
              <a:ext cx="2323740" cy="2160000"/>
            </a:xfrm>
            <a:prstGeom prst="rect">
              <a:avLst/>
            </a:prstGeom>
          </p:spPr>
        </p:pic>
        <p:pic>
          <p:nvPicPr>
            <p:cNvPr id="7" name="그림 6" descr="그림21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2168" y="2250273"/>
              <a:ext cx="2719980" cy="2160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61095" y="4429132"/>
              <a:ext cx="17706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 smtClean="0"/>
                <a:t>Galaxy: Andromeda</a:t>
              </a:r>
              <a:endParaRPr lang="ko-KR" alt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67127" y="4429132"/>
              <a:ext cx="1330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 smtClean="0"/>
                <a:t>Cluster: Coma</a:t>
              </a:r>
              <a:endParaRPr lang="ko-KR" alt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76833" y="4429132"/>
              <a:ext cx="19106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 err="1" smtClean="0"/>
                <a:t>Supercluster</a:t>
              </a:r>
              <a:r>
                <a:rPr lang="en-US" altLang="ko-KR" sz="1400" dirty="0" smtClean="0"/>
                <a:t>: </a:t>
              </a:r>
              <a:r>
                <a:rPr lang="en-US" altLang="ko-KR" sz="1400" dirty="0" err="1" smtClean="0"/>
                <a:t>Perseus</a:t>
              </a:r>
              <a:endParaRPr lang="ko-KR" altLang="en-US" sz="1400" dirty="0"/>
            </a:p>
          </p:txBody>
        </p:sp>
      </p:grpSp>
      <p:sp>
        <p:nvSpPr>
          <p:cNvPr id="11" name="제목 10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Large scale structures</a:t>
            </a:r>
            <a:endParaRPr lang="ko-KR" altLang="en-US" b="1" dirty="0">
              <a:latin typeface="+mn-ea"/>
              <a:ea typeface="+mn-ea"/>
            </a:endParaRPr>
          </a:p>
        </p:txBody>
      </p:sp>
      <p:pic>
        <p:nvPicPr>
          <p:cNvPr id="22530" name="Picture 2" descr="http://abszzang.cafe24.com/zbxe/files/attach/images/6387/590/128/%EC%A7%80%EA%B5%A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68479" y="4857760"/>
            <a:ext cx="1781156" cy="178115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14282" y="4929198"/>
            <a:ext cx="152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ko-KR" dirty="0" smtClean="0"/>
              <a:t>Earth Case</a:t>
            </a:r>
            <a:endParaRPr lang="ko-KR" altLang="en-US" dirty="0"/>
          </a:p>
        </p:txBody>
      </p:sp>
      <p:pic>
        <p:nvPicPr>
          <p:cNvPr id="22532" name="Picture 4" descr="http://www.destination360.com/north-america/us/wyoming/images/s/wyoming-rocky-mountain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40181" y="4857760"/>
            <a:ext cx="2174893" cy="1739915"/>
          </a:xfrm>
          <a:prstGeom prst="rect">
            <a:avLst/>
          </a:prstGeom>
          <a:noFill/>
        </p:spPr>
      </p:pic>
      <p:sp>
        <p:nvSpPr>
          <p:cNvPr id="14" name="타원 13"/>
          <p:cNvSpPr/>
          <p:nvPr/>
        </p:nvSpPr>
        <p:spPr>
          <a:xfrm>
            <a:off x="3143240" y="5500702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원형 화살표 14"/>
          <p:cNvSpPr/>
          <p:nvPr/>
        </p:nvSpPr>
        <p:spPr>
          <a:xfrm rot="19842737">
            <a:off x="3241530" y="4820230"/>
            <a:ext cx="978408" cy="978408"/>
          </a:xfrm>
          <a:prstGeom prst="circular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2" name="그림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642308" y="5429263"/>
            <a:ext cx="1220935" cy="560105"/>
          </a:xfrm>
          <a:prstGeom prst="rect">
            <a:avLst/>
          </a:prstGeom>
          <a:noFill/>
          <a:ln/>
          <a:effectLst/>
        </p:spPr>
      </p:pic>
      <p:pic>
        <p:nvPicPr>
          <p:cNvPr id="23" name="그림 2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667627" y="5771801"/>
            <a:ext cx="1828580" cy="609527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6786578" y="5059932"/>
            <a:ext cx="1491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Structure of </a:t>
            </a:r>
          </a:p>
          <a:p>
            <a:r>
              <a:rPr lang="en-US" altLang="ko-KR" dirty="0" smtClean="0"/>
              <a:t>the universe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571480"/>
            <a:ext cx="84968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ko-KR" dirty="0" smtClean="0"/>
              <a:t> </a:t>
            </a:r>
            <a:r>
              <a:rPr lang="en-US" altLang="ko-KR" sz="2000" b="1" dirty="0" smtClean="0"/>
              <a:t>Understanding the formation of structures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dirty="0" smtClean="0"/>
              <a:t>Basic ideas : small primordial density perturbation                 Structures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dirty="0" smtClean="0"/>
              <a:t>Detailed model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</a:p>
        </p:txBody>
      </p:sp>
      <p:sp>
        <p:nvSpPr>
          <p:cNvPr id="23" name="오른쪽 화살표 22"/>
          <p:cNvSpPr/>
          <p:nvPr/>
        </p:nvSpPr>
        <p:spPr>
          <a:xfrm>
            <a:off x="3635896" y="1844824"/>
            <a:ext cx="2520280" cy="720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오른쪽 화살표 4"/>
          <p:cNvSpPr/>
          <p:nvPr/>
        </p:nvSpPr>
        <p:spPr>
          <a:xfrm>
            <a:off x="6524766" y="1052736"/>
            <a:ext cx="107157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084168" y="1196752"/>
            <a:ext cx="192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Action of gravity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1699527"/>
            <a:ext cx="296504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dirty="0" smtClean="0"/>
              <a:t>Initial density perturbation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83968" y="1699527"/>
            <a:ext cx="114819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dirty="0" smtClean="0"/>
              <a:t>Evolution</a:t>
            </a:r>
            <a:endParaRPr lang="ko-KR" altLang="en-US" dirty="0"/>
          </a:p>
        </p:txBody>
      </p:sp>
      <p:grpSp>
        <p:nvGrpSpPr>
          <p:cNvPr id="3" name="그룹 17"/>
          <p:cNvGrpSpPr/>
          <p:nvPr/>
        </p:nvGrpSpPr>
        <p:grpSpPr>
          <a:xfrm>
            <a:off x="5508104" y="1699527"/>
            <a:ext cx="3263073" cy="1151668"/>
            <a:chOff x="6128337" y="1785926"/>
            <a:chExt cx="3263073" cy="1151668"/>
          </a:xfrm>
        </p:grpSpPr>
        <p:sp>
          <p:nvSpPr>
            <p:cNvPr id="10" name="TextBox 9"/>
            <p:cNvSpPr txBox="1"/>
            <p:nvPr/>
          </p:nvSpPr>
          <p:spPr>
            <a:xfrm>
              <a:off x="6922322" y="1785926"/>
              <a:ext cx="2446375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Large scale structures</a:t>
              </a:r>
              <a:endParaRPr lang="ko-KR" alt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28337" y="2291263"/>
              <a:ext cx="3263073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Comparison with observation</a:t>
              </a:r>
            </a:p>
            <a:p>
              <a:r>
                <a:rPr lang="en-US" altLang="ko-KR" dirty="0" smtClean="0"/>
                <a:t>-</a:t>
              </a:r>
              <a:r>
                <a:rPr lang="ko-KR" altLang="en-US" dirty="0" smtClean="0"/>
                <a:t> </a:t>
              </a:r>
              <a:r>
                <a:rPr lang="en-US" altLang="ko-KR" dirty="0" smtClean="0"/>
                <a:t>Spectral analysis</a:t>
              </a:r>
              <a:endParaRPr lang="ko-KR" altLang="en-US" dirty="0"/>
            </a:p>
          </p:txBody>
        </p:sp>
      </p:grpSp>
      <p:pic>
        <p:nvPicPr>
          <p:cNvPr id="19" name="그림 18" descr="s02_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3071810"/>
            <a:ext cx="4381530" cy="328614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9552" y="2485345"/>
            <a:ext cx="407945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dirty="0" smtClean="0"/>
              <a:t>Origin of initial density perturbation?</a:t>
            </a:r>
          </a:p>
          <a:p>
            <a:pPr marL="182563" indent="-182563">
              <a:buFontTx/>
              <a:buChar char="-"/>
            </a:pPr>
            <a:r>
              <a:rPr lang="en-US" altLang="ko-KR" dirty="0" smtClean="0"/>
              <a:t>Inflation</a:t>
            </a:r>
          </a:p>
          <a:p>
            <a:pPr marL="182563" indent="-182563">
              <a:buFontTx/>
              <a:buChar char="-"/>
            </a:pPr>
            <a:r>
              <a:rPr lang="en-US" altLang="ko-KR" dirty="0" smtClean="0"/>
              <a:t>Topological defects</a:t>
            </a:r>
            <a:endParaRPr lang="ko-KR" altLang="en-US" dirty="0"/>
          </a:p>
        </p:txBody>
      </p:sp>
      <p:sp>
        <p:nvSpPr>
          <p:cNvPr id="27" name="아래쪽 화살표 26"/>
          <p:cNvSpPr/>
          <p:nvPr/>
        </p:nvSpPr>
        <p:spPr>
          <a:xfrm flipV="1">
            <a:off x="1858676" y="2128155"/>
            <a:ext cx="45719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428596" y="3573016"/>
            <a:ext cx="435771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ko-KR" dirty="0" smtClean="0"/>
              <a:t> </a:t>
            </a:r>
            <a:r>
              <a:rPr lang="en-US" altLang="ko-KR" b="1" dirty="0" smtClean="0"/>
              <a:t>Observed facts</a:t>
            </a:r>
          </a:p>
          <a:p>
            <a:pPr marL="623888" lvl="1" indent="-166688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ko-KR" dirty="0" smtClean="0">
                <a:latin typeface="맑은 고딕"/>
              </a:rPr>
              <a:t>Size of initial density perturbation 10</a:t>
            </a:r>
            <a:r>
              <a:rPr lang="en-US" altLang="ko-KR" baseline="30000" dirty="0" smtClean="0">
                <a:latin typeface="맑은 고딕"/>
              </a:rPr>
              <a:t>-5</a:t>
            </a:r>
            <a:endParaRPr lang="en-US" altLang="ko-KR" dirty="0" smtClean="0"/>
          </a:p>
          <a:p>
            <a:pPr marL="623888" lvl="1" indent="-166688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ko-KR" dirty="0" smtClean="0"/>
              <a:t>Structure grows after matter domination.</a:t>
            </a:r>
          </a:p>
          <a:p>
            <a:pPr marL="623888" lvl="1" indent="-166688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ko-KR" dirty="0" smtClean="0"/>
              <a:t>If matter consists solely of baryons,</a:t>
            </a:r>
            <a:r>
              <a:rPr lang="en-US" altLang="ko-KR" b="1" dirty="0" smtClean="0"/>
              <a:t> </a:t>
            </a:r>
            <a:r>
              <a:rPr lang="en-US" altLang="ko-KR" dirty="0" smtClean="0"/>
              <a:t>structures grows after photon decoupling. Not enough time for structures to grow.</a:t>
            </a:r>
          </a:p>
          <a:p>
            <a:pPr marL="623888" lvl="1" indent="-166688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ko-KR" dirty="0" smtClean="0"/>
              <a:t>Cold Dark Matter is required.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그림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6780" y="4412272"/>
            <a:ext cx="3643980" cy="216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1103170"/>
            <a:ext cx="79296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Wingdings" pitchFamily="2" charset="2"/>
              <a:buChar char="u"/>
            </a:pPr>
            <a:r>
              <a:rPr lang="en-US" altLang="ko-KR" sz="2000" dirty="0" smtClean="0"/>
              <a:t>To explain the formation of LSS, dark matter is a necessity.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US" altLang="ko-KR" dirty="0" smtClean="0">
                <a:latin typeface="+mj-lt"/>
              </a:rPr>
              <a:t>The amount of dark matter in our universe</a:t>
            </a:r>
            <a:r>
              <a:rPr lang="ko-KR" altLang="en-US" dirty="0" smtClean="0">
                <a:latin typeface="+mj-lt"/>
              </a:rPr>
              <a:t> </a:t>
            </a:r>
            <a:r>
              <a:rPr lang="en-US" altLang="ko-KR" dirty="0" smtClean="0">
                <a:latin typeface="+mj-lt"/>
              </a:rPr>
              <a:t>: </a:t>
            </a:r>
          </a:p>
          <a:p>
            <a:pPr lvl="2"/>
            <a:endParaRPr lang="en-US" altLang="ko-KR" dirty="0" smtClean="0"/>
          </a:p>
          <a:p>
            <a:pPr marL="266700" indent="-266700">
              <a:buFont typeface="Wingdings" pitchFamily="2" charset="2"/>
              <a:buChar char="u"/>
            </a:pPr>
            <a:r>
              <a:rPr lang="en-US" altLang="ko-KR" sz="2000" dirty="0" smtClean="0"/>
              <a:t>Other evidences for dark matter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US" altLang="ko-KR" dirty="0" smtClean="0"/>
              <a:t>Rotation curves of galaxies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US" altLang="ko-KR" dirty="0" smtClean="0"/>
              <a:t>Gravitational </a:t>
            </a:r>
            <a:r>
              <a:rPr lang="en-US" altLang="ko-KR" dirty="0" err="1" smtClean="0"/>
              <a:t>lensing</a:t>
            </a:r>
            <a:r>
              <a:rPr lang="en-US" altLang="ko-KR" dirty="0" smtClean="0"/>
              <a:t>, mismatch in baryon and matter distribution</a:t>
            </a:r>
            <a:endParaRPr lang="ko-KR" altLang="en-US" dirty="0"/>
          </a:p>
        </p:txBody>
      </p:sp>
      <p:pic>
        <p:nvPicPr>
          <p:cNvPr id="13" name="그림 1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868144" y="1512920"/>
            <a:ext cx="1436224" cy="252473"/>
          </a:xfrm>
          <a:prstGeom prst="rect">
            <a:avLst/>
          </a:prstGeom>
          <a:noFill/>
          <a:ln/>
          <a:effectLst/>
        </p:spPr>
      </p:pic>
      <p:pic>
        <p:nvPicPr>
          <p:cNvPr id="5" name="그림 4" descr="그림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160" y="3357562"/>
            <a:ext cx="2159700" cy="2160000"/>
          </a:xfrm>
          <a:prstGeom prst="rect">
            <a:avLst/>
          </a:prstGeom>
        </p:spPr>
      </p:pic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Dark Matter</a:t>
            </a:r>
            <a:endParaRPr lang="ko-KR" altLang="en-US" b="1" dirty="0">
              <a:latin typeface="+mn-ea"/>
              <a:ea typeface="+mn-ea"/>
            </a:endParaRPr>
          </a:p>
        </p:txBody>
      </p:sp>
      <p:pic>
        <p:nvPicPr>
          <p:cNvPr id="8" name="그림 7" descr="그림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450" y="3500438"/>
            <a:ext cx="2986268" cy="216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5146" y="5660438"/>
            <a:ext cx="2763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Colliding clusters</a:t>
            </a:r>
          </a:p>
          <a:p>
            <a:r>
              <a:rPr lang="en-US" altLang="ko-KR" sz="1200" dirty="0" smtClean="0"/>
              <a:t>Baryon(red, X-ray)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and dark matter (blue, gravitational </a:t>
            </a:r>
            <a:r>
              <a:rPr lang="en-US" altLang="ko-KR" sz="1200" dirty="0" err="1" smtClean="0"/>
              <a:t>lensing</a:t>
            </a:r>
            <a:r>
              <a:rPr lang="en-US" altLang="ko-KR" sz="1200" dirty="0" smtClean="0"/>
              <a:t>) reside separately. Galaxies follow the dark matter distribution.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28860" y="3790781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Gravitational </a:t>
            </a:r>
            <a:r>
              <a:rPr lang="en-US" altLang="ko-KR" sz="1200" dirty="0" err="1" smtClean="0"/>
              <a:t>lensing</a:t>
            </a:r>
            <a:r>
              <a:rPr lang="en-US" altLang="ko-KR" sz="1200" dirty="0" smtClean="0"/>
              <a:t> effect reveals the existence of matter unseen between far galaxies and us.</a:t>
            </a:r>
            <a:endParaRPr lang="ko-KR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14282" y="5572140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Rotation curve of galaxy shows the existence of dark matter outside the visible disk of galaxy.</a:t>
            </a:r>
            <a:endParaRPr lang="ko-KR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Dark matter decoupling</a:t>
            </a:r>
            <a:endParaRPr lang="ko-KR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340768"/>
            <a:ext cx="280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dirty="0" smtClean="0"/>
              <a:t>Generic WIMP scenario</a:t>
            </a:r>
            <a:endParaRPr lang="ko-KR" altLang="en-US" dirty="0"/>
          </a:p>
        </p:txBody>
      </p:sp>
      <p:pic>
        <p:nvPicPr>
          <p:cNvPr id="5" name="그림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9872" y="1758220"/>
            <a:ext cx="2107695" cy="254508"/>
          </a:xfrm>
          <a:prstGeom prst="rect">
            <a:avLst/>
          </a:prstGeom>
          <a:noFill/>
        </p:spPr>
      </p:pic>
      <p:cxnSp>
        <p:nvCxnSpPr>
          <p:cNvPr id="7" name="직선 화살표 연결선 6"/>
          <p:cNvCxnSpPr/>
          <p:nvPr/>
        </p:nvCxnSpPr>
        <p:spPr>
          <a:xfrm flipV="1">
            <a:off x="4572000" y="1988840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35896" y="2204864"/>
            <a:ext cx="19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weak interaction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38100" y="1700808"/>
            <a:ext cx="16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heavy particle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24128" y="1700808"/>
            <a:ext cx="2856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light particle</a:t>
            </a:r>
          </a:p>
          <a:p>
            <a:r>
              <a:rPr lang="en-US" altLang="ko-KR" dirty="0" smtClean="0"/>
              <a:t>tightly coupled to cosmic</a:t>
            </a:r>
            <a:br>
              <a:rPr lang="en-US" altLang="ko-KR" dirty="0" smtClean="0"/>
            </a:br>
            <a:r>
              <a:rPr lang="en-US" altLang="ko-KR" dirty="0" smtClean="0"/>
              <a:t>plasma (in equilibrium)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71600" y="2852936"/>
            <a:ext cx="187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Boltzmann eq.</a:t>
            </a:r>
            <a:endParaRPr lang="ko-KR" altLang="en-US" dirty="0"/>
          </a:p>
        </p:txBody>
      </p:sp>
      <p:pic>
        <p:nvPicPr>
          <p:cNvPr id="17" name="그림 1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70608" y="3212975"/>
            <a:ext cx="3402782" cy="583640"/>
          </a:xfrm>
          <a:prstGeom prst="rect">
            <a:avLst/>
          </a:prstGeom>
          <a:noFill/>
          <a:ln/>
          <a:effectLst/>
        </p:spPr>
      </p:pic>
      <p:pic>
        <p:nvPicPr>
          <p:cNvPr id="20" name="그림 19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339752" y="4077072"/>
            <a:ext cx="4775007" cy="1498192"/>
          </a:xfrm>
          <a:prstGeom prst="rect">
            <a:avLst/>
          </a:prstGeom>
          <a:noFill/>
          <a:ln/>
          <a:effectLst/>
        </p:spPr>
      </p:pic>
      <p:sp>
        <p:nvSpPr>
          <p:cNvPr id="21" name="TextBox 20"/>
          <p:cNvSpPr txBox="1"/>
          <p:nvPr/>
        </p:nvSpPr>
        <p:spPr>
          <a:xfrm>
            <a:off x="2483768" y="5661248"/>
            <a:ext cx="607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No explicit mass dependence.</a:t>
            </a:r>
          </a:p>
          <a:p>
            <a:r>
              <a:rPr lang="en-US" altLang="ko-KR" dirty="0" smtClean="0"/>
              <a:t>Relic abundance is mainly determined by cross section.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bkim\Pictures\60_seco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071546"/>
            <a:ext cx="2857500" cy="4333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9478" y="1094721"/>
            <a:ext cx="45005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Wingdings" pitchFamily="2" charset="2"/>
              <a:buChar char="u"/>
            </a:pPr>
            <a:r>
              <a:rPr lang="en-US" altLang="ko-KR" sz="2000" dirty="0" smtClean="0"/>
              <a:t>What is dark matter?</a:t>
            </a:r>
          </a:p>
          <a:p>
            <a:pPr marL="722313" lvl="1" indent="-265113">
              <a:buFont typeface="Wingdings" pitchFamily="2" charset="2"/>
              <a:buChar char="§"/>
            </a:pPr>
            <a:r>
              <a:rPr lang="en-US" altLang="ko-KR" dirty="0" smtClean="0"/>
              <a:t>LSP – </a:t>
            </a:r>
            <a:r>
              <a:rPr lang="en-US" altLang="ko-KR" dirty="0" err="1" smtClean="0"/>
              <a:t>Neutralino</a:t>
            </a:r>
            <a:endParaRPr lang="en-US" altLang="ko-KR" dirty="0" smtClean="0"/>
          </a:p>
          <a:p>
            <a:pPr marL="722313" lvl="1" indent="-265113">
              <a:buFont typeface="Wingdings" pitchFamily="2" charset="2"/>
              <a:buChar char="§"/>
            </a:pPr>
            <a:r>
              <a:rPr lang="en-US" altLang="ko-KR" dirty="0" err="1" smtClean="0"/>
              <a:t>Axion</a:t>
            </a:r>
            <a:endParaRPr lang="en-US" altLang="ko-KR" dirty="0" smtClean="0"/>
          </a:p>
          <a:p>
            <a:pPr marL="722313" lvl="1" indent="-265113">
              <a:buFont typeface="Wingdings" pitchFamily="2" charset="2"/>
              <a:buChar char="§"/>
            </a:pPr>
            <a:r>
              <a:rPr lang="en-US" altLang="ko-KR" dirty="0" err="1" smtClean="0"/>
              <a:t>Gravitino</a:t>
            </a:r>
            <a:r>
              <a:rPr lang="en-US" altLang="ko-KR" dirty="0" smtClean="0"/>
              <a:t>, </a:t>
            </a:r>
            <a:r>
              <a:rPr lang="en-US" altLang="ko-KR" dirty="0" err="1" smtClean="0"/>
              <a:t>Axino</a:t>
            </a:r>
            <a:r>
              <a:rPr lang="en-US" altLang="ko-KR" dirty="0" smtClean="0"/>
              <a:t>, LKK, …</a:t>
            </a:r>
          </a:p>
          <a:p>
            <a:pPr marL="722313" lvl="1" indent="-265113">
              <a:buFont typeface="Wingdings" pitchFamily="2" charset="2"/>
              <a:buChar char="§"/>
            </a:pPr>
            <a:r>
              <a:rPr lang="en-US" altLang="ko-KR" dirty="0" smtClean="0"/>
              <a:t>WIMP, </a:t>
            </a:r>
            <a:r>
              <a:rPr lang="en-US" altLang="ko-KR" dirty="0" err="1" smtClean="0"/>
              <a:t>WIMPzilla</a:t>
            </a:r>
            <a:r>
              <a:rPr lang="en-US" altLang="ko-KR" dirty="0" smtClean="0"/>
              <a:t>, …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9478" y="2906941"/>
            <a:ext cx="4500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Wingdings" pitchFamily="2" charset="2"/>
              <a:buChar char="u"/>
            </a:pPr>
            <a:r>
              <a:rPr lang="en-US" altLang="ko-KR" sz="2000" dirty="0" smtClean="0"/>
              <a:t>Dark matter search</a:t>
            </a:r>
            <a:endParaRPr lang="ko-KR" altLang="en-US" sz="2000" dirty="0" smtClean="0"/>
          </a:p>
          <a:p>
            <a:pPr marL="722313" lvl="1" indent="-265113">
              <a:buFont typeface="Wingdings" pitchFamily="2" charset="2"/>
              <a:buChar char="§"/>
            </a:pPr>
            <a:r>
              <a:rPr lang="en-US" altLang="ko-KR" dirty="0" smtClean="0"/>
              <a:t>Direct search</a:t>
            </a:r>
          </a:p>
          <a:p>
            <a:pPr marL="722313" lvl="1" indent="-265113">
              <a:buFont typeface="Wingdings" pitchFamily="2" charset="2"/>
              <a:buChar char="§"/>
            </a:pPr>
            <a:r>
              <a:rPr lang="en-US" altLang="ko-KR" dirty="0" smtClean="0"/>
              <a:t>Indirect 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proj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714488"/>
            <a:ext cx="3071834" cy="18939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1020152"/>
            <a:ext cx="77867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Wingdings" pitchFamily="2" charset="2"/>
              <a:buChar char="u"/>
            </a:pPr>
            <a:r>
              <a:rPr lang="en-US" altLang="ko-KR" sz="2000" dirty="0" smtClean="0"/>
              <a:t>Is there any other evidence for primordial density perturbation?</a:t>
            </a:r>
          </a:p>
          <a:p>
            <a:pPr marL="266700" indent="-266700">
              <a:buFont typeface="Wingdings" pitchFamily="2" charset="2"/>
              <a:buChar char="u"/>
            </a:pPr>
            <a:r>
              <a:rPr lang="en-US" altLang="ko-KR" sz="2000" dirty="0" smtClean="0"/>
              <a:t>CMB Anisotropies (CMBA)</a:t>
            </a:r>
          </a:p>
          <a:p>
            <a:pPr marL="534988" lvl="1" indent="-169863">
              <a:buFont typeface="Wingdings" pitchFamily="2" charset="2"/>
              <a:buChar char="§"/>
            </a:pPr>
            <a:r>
              <a:rPr lang="en-US" altLang="ko-KR" dirty="0" smtClean="0"/>
              <a:t>Decoupling of CMB</a:t>
            </a:r>
          </a:p>
          <a:p>
            <a:pPr marL="534988" lvl="1" indent="-169863">
              <a:buFont typeface="Wingdings" pitchFamily="2" charset="2"/>
              <a:buChar char="§"/>
            </a:pPr>
            <a:r>
              <a:rPr lang="en-US" altLang="ko-KR" dirty="0" smtClean="0"/>
              <a:t>CMB we see today</a:t>
            </a:r>
            <a:r>
              <a:rPr lang="ko-KR" altLang="en-US" dirty="0" smtClean="0"/>
              <a:t>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– from the last scattering surface</a:t>
            </a:r>
          </a:p>
          <a:p>
            <a:pPr marL="534988" lvl="1" indent="-169863">
              <a:buFont typeface="Wingdings" pitchFamily="2" charset="2"/>
              <a:buChar char="§"/>
            </a:pPr>
            <a:r>
              <a:rPr lang="en-US" altLang="ko-KR" dirty="0" smtClean="0"/>
              <a:t>Origin of CMBA</a:t>
            </a:r>
          </a:p>
          <a:p>
            <a:pPr marL="801688" lvl="2" indent="-168275" defTabSz="717550">
              <a:buFont typeface="Arial" pitchFamily="34" charset="0"/>
              <a:buChar char="•"/>
            </a:pPr>
            <a:r>
              <a:rPr lang="en-US" altLang="ko-KR" dirty="0" smtClean="0"/>
              <a:t>Gravitational potential due to</a:t>
            </a:r>
            <a:br>
              <a:rPr lang="en-US" altLang="ko-KR" dirty="0" smtClean="0"/>
            </a:br>
            <a:r>
              <a:rPr lang="en-US" altLang="ko-KR" dirty="0" smtClean="0"/>
              <a:t>density perturbation of CDM</a:t>
            </a:r>
          </a:p>
          <a:p>
            <a:pPr marL="801688" lvl="2" indent="-168275" defTabSz="717550">
              <a:buFont typeface="Wingdings" pitchFamily="2" charset="2"/>
              <a:buChar char="Ø"/>
            </a:pPr>
            <a:endParaRPr lang="en-US" altLang="ko-KR" dirty="0" smtClean="0"/>
          </a:p>
          <a:p>
            <a:pPr marL="801688" lvl="2" indent="-168275" defTabSz="717550"/>
            <a:endParaRPr lang="en-US" altLang="ko-KR" dirty="0" smtClean="0"/>
          </a:p>
          <a:p>
            <a:pPr marL="801688" lvl="2" indent="-168275" defTabSz="717550">
              <a:buFont typeface="Arial" pitchFamily="34" charset="0"/>
              <a:buChar char="•"/>
            </a:pPr>
            <a:r>
              <a:rPr lang="en-US" altLang="ko-KR" dirty="0" smtClean="0"/>
              <a:t>Baryon Acoustic Oscillation</a:t>
            </a:r>
            <a:br>
              <a:rPr lang="en-US" altLang="ko-KR" dirty="0" smtClean="0"/>
            </a:br>
            <a:r>
              <a:rPr lang="en-US" altLang="ko-KR" dirty="0" smtClean="0"/>
              <a:t>- Oscillation of strongly coupled baryon-photon plasma</a:t>
            </a:r>
          </a:p>
        </p:txBody>
      </p:sp>
      <p:pic>
        <p:nvPicPr>
          <p:cNvPr id="14" name="그림 1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168650" y="3463615"/>
            <a:ext cx="1946914" cy="253417"/>
          </a:xfrm>
          <a:prstGeom prst="rect">
            <a:avLst/>
          </a:prstGeom>
          <a:noFill/>
          <a:ln/>
          <a:effectLst/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CMB Anisotropies</a:t>
            </a:r>
            <a:endParaRPr lang="ko-KR" altLang="en-US" b="1" dirty="0">
              <a:latin typeface="+mn-ea"/>
              <a:ea typeface="+mn-ea"/>
            </a:endParaRPr>
          </a:p>
        </p:txBody>
      </p:sp>
      <p:pic>
        <p:nvPicPr>
          <p:cNvPr id="7" name="그림 6" descr="그림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5009756"/>
            <a:ext cx="2874395" cy="1440000"/>
          </a:xfrm>
          <a:prstGeom prst="rect">
            <a:avLst/>
          </a:prstGeom>
        </p:spPr>
      </p:pic>
      <p:pic>
        <p:nvPicPr>
          <p:cNvPr id="8" name="그림 7" descr="그림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4803" y="5009756"/>
            <a:ext cx="2874395" cy="1440000"/>
          </a:xfrm>
          <a:prstGeom prst="rect">
            <a:avLst/>
          </a:prstGeom>
        </p:spPr>
      </p:pic>
      <p:pic>
        <p:nvPicPr>
          <p:cNvPr id="9" name="그림 8" descr="그림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26761" y="5009756"/>
            <a:ext cx="2874395" cy="14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5720" y="4581128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Wingdings" pitchFamily="2" charset="2"/>
              <a:buChar char="u"/>
            </a:pPr>
            <a:r>
              <a:rPr lang="en-US" altLang="ko-KR" dirty="0" smtClean="0"/>
              <a:t>Observation of CMBA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70501" y="6447269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/>
              <a:t>2.73 K</a:t>
            </a:r>
            <a:endParaRPr lang="ko-KR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147044" y="6447269"/>
            <a:ext cx="849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/>
              <a:t>1/1,000 K</a:t>
            </a:r>
            <a:endParaRPr lang="ko-KR" alt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572264" y="6447269"/>
            <a:ext cx="2008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1/100,000 K (COBE)</a:t>
            </a:r>
            <a:endParaRPr lang="ko-KR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5"/>
          <p:cNvGrpSpPr/>
          <p:nvPr/>
        </p:nvGrpSpPr>
        <p:grpSpPr>
          <a:xfrm>
            <a:off x="4143372" y="2228790"/>
            <a:ext cx="4572031" cy="4301692"/>
            <a:chOff x="2295525" y="1147762"/>
            <a:chExt cx="4552950" cy="5061268"/>
          </a:xfrm>
        </p:grpSpPr>
        <p:pic>
          <p:nvPicPr>
            <p:cNvPr id="17" name="그림 16" descr="그림45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5525" y="1147762"/>
              <a:ext cx="4552950" cy="456247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306147" y="5883120"/>
              <a:ext cx="4503544" cy="325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/>
                <a:t>CMBA contain much information about our universe.</a:t>
              </a:r>
              <a:endParaRPr lang="ko-KR" altLang="en-US" sz="1200" dirty="0"/>
            </a:p>
          </p:txBody>
        </p:sp>
      </p:grpSp>
      <p:pic>
        <p:nvPicPr>
          <p:cNvPr id="10" name="그림 9" descr="그림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214290"/>
            <a:ext cx="3643338" cy="1819889"/>
          </a:xfrm>
          <a:prstGeom prst="rect">
            <a:avLst/>
          </a:prstGeom>
        </p:spPr>
      </p:pic>
      <p:pic>
        <p:nvPicPr>
          <p:cNvPr id="13" name="그림 12" descr="histor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798" y="571480"/>
            <a:ext cx="3913561" cy="30003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079" y="3789040"/>
            <a:ext cx="3143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Font typeface="Wingdings" pitchFamily="2" charset="2"/>
              <a:buChar char="u"/>
            </a:pPr>
            <a:r>
              <a:rPr lang="en-US" altLang="ko-KR" dirty="0" smtClean="0"/>
              <a:t>Discovery of the origin of</a:t>
            </a:r>
            <a:br>
              <a:rPr lang="en-US" altLang="ko-KR" dirty="0" smtClean="0"/>
            </a:br>
            <a:r>
              <a:rPr lang="en-US" altLang="ko-KR" dirty="0" smtClean="0"/>
              <a:t>structures in the universe</a:t>
            </a:r>
          </a:p>
          <a:p>
            <a:pPr marL="266700" indent="-266700">
              <a:buFont typeface="Wingdings" pitchFamily="2" charset="2"/>
              <a:buChar char="u"/>
            </a:pPr>
            <a:r>
              <a:rPr lang="en-US" altLang="ko-KR" dirty="0" smtClean="0"/>
              <a:t>Cosmology became</a:t>
            </a:r>
            <a:br>
              <a:rPr lang="en-US" altLang="ko-KR" dirty="0" smtClean="0"/>
            </a:br>
            <a:r>
              <a:rPr lang="en-US" altLang="ko-KR" dirty="0" smtClean="0"/>
              <a:t>precise science.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bigcompos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51920" y="1785926"/>
            <a:ext cx="4929222" cy="4745993"/>
          </a:xfrm>
          <a:prstGeom prst="rect">
            <a:avLst/>
          </a:prstGeom>
          <a:noFill/>
          <a:ln/>
        </p:spPr>
      </p:pic>
      <p:sp>
        <p:nvSpPr>
          <p:cNvPr id="7" name="TextBox 6"/>
          <p:cNvSpPr txBox="1"/>
          <p:nvPr/>
        </p:nvSpPr>
        <p:spPr>
          <a:xfrm>
            <a:off x="6000760" y="6357958"/>
            <a:ext cx="1857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err="1" smtClean="0"/>
              <a:t>Ia</a:t>
            </a:r>
            <a:r>
              <a:rPr lang="ko-KR" altLang="en-US" sz="1200" dirty="0" smtClean="0"/>
              <a:t>형 </a:t>
            </a:r>
            <a:r>
              <a:rPr lang="ko-KR" altLang="en-US" sz="1200" dirty="0" err="1" smtClean="0"/>
              <a:t>초신성</a:t>
            </a:r>
            <a:r>
              <a:rPr lang="ko-KR" altLang="en-US" sz="1200" dirty="0" smtClean="0"/>
              <a:t> 관측</a:t>
            </a:r>
            <a:endParaRPr lang="ko-KR" altLang="en-US" sz="1200" dirty="0"/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ko-KR" sz="4000" b="1" dirty="0" smtClean="0">
                <a:latin typeface="+mn-ea"/>
                <a:ea typeface="+mn-ea"/>
              </a:rPr>
              <a:t>Discovery of accelerating expansion</a:t>
            </a:r>
            <a:endParaRPr lang="ko-KR" altLang="en-US" sz="4000" b="1" dirty="0">
              <a:latin typeface="+mn-ea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58" y="1000108"/>
            <a:ext cx="45748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Wingdings" pitchFamily="2" charset="2"/>
              <a:buChar char="u"/>
            </a:pPr>
            <a:r>
              <a:rPr lang="en-US" altLang="ko-KR" dirty="0" smtClean="0"/>
              <a:t>SN</a:t>
            </a:r>
            <a:r>
              <a:rPr lang="ko-KR" altLang="en-US" dirty="0" smtClean="0"/>
              <a:t> </a:t>
            </a:r>
            <a:r>
              <a:rPr lang="en-US" altLang="ko-KR" dirty="0" err="1" smtClean="0"/>
              <a:t>Ia</a:t>
            </a:r>
            <a:r>
              <a:rPr lang="en-US" altLang="ko-KR" dirty="0" smtClean="0"/>
              <a:t> observations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sz="1600" dirty="0" smtClean="0"/>
              <a:t>Very bright, far distant one can be observed.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sz="1600" dirty="0" smtClean="0"/>
              <a:t>Uniform luminosity, </a:t>
            </a:r>
            <a:br>
              <a:rPr lang="en-US" altLang="ko-KR" sz="1600" dirty="0" smtClean="0"/>
            </a:br>
            <a:r>
              <a:rPr lang="en-US" altLang="ko-KR" sz="1600" dirty="0" smtClean="0"/>
              <a:t>calibrated by light curve</a:t>
            </a:r>
          </a:p>
        </p:txBody>
      </p:sp>
      <p:pic>
        <p:nvPicPr>
          <p:cNvPr id="9" name="그림 8" descr="그림4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295635"/>
            <a:ext cx="3600400" cy="4661757"/>
          </a:xfrm>
          <a:prstGeom prst="rect">
            <a:avLst/>
          </a:prstGeom>
        </p:spPr>
      </p:pic>
      <p:pic>
        <p:nvPicPr>
          <p:cNvPr id="1026" name="Picture 2" descr="C:\Users\hbkim\Pictures\그림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941168"/>
            <a:ext cx="3535363" cy="1627187"/>
          </a:xfrm>
          <a:prstGeom prst="rect">
            <a:avLst/>
          </a:prstGeom>
          <a:noFill/>
        </p:spPr>
      </p:pic>
      <p:pic>
        <p:nvPicPr>
          <p:cNvPr id="14" name="그림 13" descr="binary_sm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980728"/>
            <a:ext cx="2160240" cy="1564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>
          <a:xfrm>
            <a:off x="3745744" y="3615044"/>
            <a:ext cx="936104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1979712" y="3697489"/>
            <a:ext cx="1440160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6814" y="875498"/>
            <a:ext cx="4095005" cy="705168"/>
          </a:xfrm>
          <a:prstGeom prst="rect">
            <a:avLst/>
          </a:prstGeom>
          <a:noFill/>
          <a:ln/>
          <a:effectLst/>
        </p:spPr>
      </p:pic>
      <p:sp>
        <p:nvSpPr>
          <p:cNvPr id="9" name="TextBox 8"/>
          <p:cNvSpPr txBox="1"/>
          <p:nvPr/>
        </p:nvSpPr>
        <p:spPr>
          <a:xfrm>
            <a:off x="428596" y="428604"/>
            <a:ext cx="5799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US" altLang="ko-KR" dirty="0" smtClean="0"/>
              <a:t>Physical distance depends on geometry.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8596" y="3140968"/>
            <a:ext cx="469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US" altLang="ko-KR" b="1" dirty="0" smtClean="0"/>
              <a:t>Red shift – luminosity distance relation</a:t>
            </a:r>
            <a:endParaRPr lang="ko-KR" altLang="en-US" b="1" dirty="0"/>
          </a:p>
        </p:txBody>
      </p:sp>
      <p:pic>
        <p:nvPicPr>
          <p:cNvPr id="15" name="Picture 13" descr="990006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98083" y="285728"/>
            <a:ext cx="3174511" cy="285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그림 3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153662" y="1652740"/>
            <a:ext cx="4664704" cy="1085346"/>
          </a:xfrm>
          <a:prstGeom prst="rect">
            <a:avLst/>
          </a:prstGeom>
          <a:noFill/>
          <a:ln/>
          <a:effectLst/>
        </p:spPr>
      </p:pic>
      <p:pic>
        <p:nvPicPr>
          <p:cNvPr id="24" name="그림 2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082587" y="3645024"/>
            <a:ext cx="3378152" cy="583597"/>
          </a:xfrm>
          <a:prstGeom prst="rect">
            <a:avLst/>
          </a:prstGeom>
          <a:noFill/>
          <a:ln/>
          <a:effectLst/>
        </p:spPr>
      </p:pic>
      <p:grpSp>
        <p:nvGrpSpPr>
          <p:cNvPr id="2" name="그룹 40"/>
          <p:cNvGrpSpPr/>
          <p:nvPr/>
        </p:nvGrpSpPr>
        <p:grpSpPr bwMode="auto">
          <a:xfrm>
            <a:off x="5688788" y="3428428"/>
            <a:ext cx="3312368" cy="857828"/>
            <a:chOff x="5724128" y="3356992"/>
            <a:chExt cx="3312368" cy="857828"/>
          </a:xfrm>
        </p:grpSpPr>
        <p:pic>
          <p:nvPicPr>
            <p:cNvPr id="38" name="그림 37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094230" y="3953370"/>
              <a:ext cx="2572164" cy="20920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" name="TextBox 7"/>
            <p:cNvSpPr txBox="1"/>
            <p:nvPr/>
          </p:nvSpPr>
          <p:spPr bwMode="auto">
            <a:xfrm>
              <a:off x="5796137" y="3362400"/>
              <a:ext cx="324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Distance modulus is frequently used instead of </a:t>
              </a:r>
              <a:r>
                <a:rPr lang="en-US" altLang="ko-KR" sz="1600" dirty="0" err="1" smtClean="0"/>
                <a:t>lum</a:t>
              </a:r>
              <a:r>
                <a:rPr lang="en-US" altLang="ko-KR" sz="1600" dirty="0" smtClean="0"/>
                <a:t>. distance.</a:t>
              </a:r>
              <a:endParaRPr lang="ko-KR" altLang="en-US" sz="1600" dirty="0"/>
            </a:p>
          </p:txBody>
        </p:sp>
        <p:sp>
          <p:nvSpPr>
            <p:cNvPr id="18" name="모서리가 둥근 직사각형 17"/>
            <p:cNvSpPr/>
            <p:nvPr/>
          </p:nvSpPr>
          <p:spPr bwMode="auto">
            <a:xfrm>
              <a:off x="5724128" y="3356992"/>
              <a:ext cx="3312368" cy="857828"/>
            </a:xfrm>
            <a:prstGeom prst="roundRect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아래쪽 화살표 20"/>
          <p:cNvSpPr/>
          <p:nvPr/>
        </p:nvSpPr>
        <p:spPr>
          <a:xfrm flipV="1">
            <a:off x="2627784" y="4221088"/>
            <a:ext cx="165956" cy="21602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아래쪽 화살표 31"/>
          <p:cNvSpPr/>
          <p:nvPr/>
        </p:nvSpPr>
        <p:spPr>
          <a:xfrm flipV="1">
            <a:off x="4161892" y="4278106"/>
            <a:ext cx="144016" cy="14401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33"/>
          <p:cNvGrpSpPr/>
          <p:nvPr/>
        </p:nvGrpSpPr>
        <p:grpSpPr>
          <a:xfrm>
            <a:off x="257790" y="4437112"/>
            <a:ext cx="3385516" cy="2304256"/>
            <a:chOff x="186352" y="4437112"/>
            <a:chExt cx="3385516" cy="2304256"/>
          </a:xfrm>
        </p:grpSpPr>
        <p:pic>
          <p:nvPicPr>
            <p:cNvPr id="47" name="그림 46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9746" y="4934666"/>
              <a:ext cx="3198728" cy="58338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9" name="TextBox 18"/>
            <p:cNvSpPr txBox="1"/>
            <p:nvPr/>
          </p:nvSpPr>
          <p:spPr>
            <a:xfrm>
              <a:off x="277807" y="4504764"/>
              <a:ext cx="3202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b="1" dirty="0" smtClean="0"/>
                <a:t>Hubble’s law, Hubble</a:t>
              </a:r>
              <a:r>
                <a:rPr lang="ko-KR" altLang="en-US" b="1" dirty="0" smtClean="0"/>
                <a:t> </a:t>
              </a:r>
              <a:r>
                <a:rPr lang="en-US" altLang="ko-KR" b="1" dirty="0" smtClean="0"/>
                <a:t>Cons.</a:t>
              </a:r>
              <a:endParaRPr lang="ko-KR" altLang="en-US" b="1" dirty="0"/>
            </a:p>
          </p:txBody>
        </p:sp>
        <p:pic>
          <p:nvPicPr>
            <p:cNvPr id="46" name="그림 45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55104" y="5589240"/>
              <a:ext cx="3048012" cy="330709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4" name="모서리가 둥근 직사각형 43"/>
            <p:cNvSpPr/>
            <p:nvPr/>
          </p:nvSpPr>
          <p:spPr>
            <a:xfrm>
              <a:off x="186352" y="4437112"/>
              <a:ext cx="3385516" cy="2304256"/>
            </a:xfrm>
            <a:prstGeom prst="round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94569" y="6021288"/>
              <a:ext cx="31302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Determine the age and the </a:t>
              </a:r>
              <a:br>
                <a:rPr lang="en-US" altLang="ko-KR" dirty="0" smtClean="0"/>
              </a:br>
              <a:r>
                <a:rPr lang="en-US" altLang="ko-KR" dirty="0" smtClean="0"/>
                <a:t>size of the universe</a:t>
              </a:r>
              <a:endParaRPr lang="ko-KR" altLang="en-US" dirty="0"/>
            </a:p>
          </p:txBody>
        </p:sp>
      </p:grpSp>
      <p:grpSp>
        <p:nvGrpSpPr>
          <p:cNvPr id="4" name="그룹 48"/>
          <p:cNvGrpSpPr/>
          <p:nvPr/>
        </p:nvGrpSpPr>
        <p:grpSpPr>
          <a:xfrm>
            <a:off x="3786182" y="4437112"/>
            <a:ext cx="5000660" cy="2304256"/>
            <a:chOff x="3786182" y="4437112"/>
            <a:chExt cx="5000660" cy="2304256"/>
          </a:xfrm>
        </p:grpSpPr>
        <p:pic>
          <p:nvPicPr>
            <p:cNvPr id="23" name="그림 22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129511" y="4860449"/>
              <a:ext cx="3581201" cy="659856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6" name="TextBox 25"/>
            <p:cNvSpPr txBox="1"/>
            <p:nvPr/>
          </p:nvSpPr>
          <p:spPr>
            <a:xfrm>
              <a:off x="3923358" y="4504764"/>
              <a:ext cx="2774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0000CC"/>
                  </a:solidFill>
                </a:rPr>
                <a:t>Deceleration parameter</a:t>
              </a:r>
              <a:endParaRPr lang="ko-KR" altLang="en-US" b="1" dirty="0">
                <a:solidFill>
                  <a:srgbClr val="0000CC"/>
                </a:solidFill>
              </a:endParaRPr>
            </a:p>
          </p:txBody>
        </p:sp>
        <p:cxnSp>
          <p:nvCxnSpPr>
            <p:cNvPr id="30" name="직선 연결선 29"/>
            <p:cNvCxnSpPr/>
            <p:nvPr/>
          </p:nvCxnSpPr>
          <p:spPr>
            <a:xfrm>
              <a:off x="6414228" y="5373216"/>
              <a:ext cx="1296144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139952" y="5538718"/>
              <a:ext cx="4536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Determined by species and amounts of matter.</a:t>
              </a:r>
              <a:endParaRPr lang="ko-KR" altLang="en-US" sz="1600" dirty="0"/>
            </a:p>
          </p:txBody>
        </p:sp>
        <p:grpSp>
          <p:nvGrpSpPr>
            <p:cNvPr id="5" name="그룹 36"/>
            <p:cNvGrpSpPr/>
            <p:nvPr/>
          </p:nvGrpSpPr>
          <p:grpSpPr>
            <a:xfrm>
              <a:off x="4067374" y="5951021"/>
              <a:ext cx="4536504" cy="646331"/>
              <a:chOff x="3707904" y="5733256"/>
              <a:chExt cx="4536504" cy="646331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3707904" y="5733256"/>
                <a:ext cx="45365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9388" indent="-179388">
                  <a:buFont typeface="Arial" pitchFamily="34" charset="0"/>
                  <a:buChar char="•"/>
                </a:pPr>
                <a:r>
                  <a:rPr lang="en-US" altLang="ko-KR" dirty="0" smtClean="0"/>
                  <a:t>For acceleration, matter with</a:t>
                </a:r>
                <a:br>
                  <a:rPr lang="en-US" altLang="ko-KR" dirty="0" smtClean="0"/>
                </a:br>
                <a:r>
                  <a:rPr lang="en-US" altLang="ko-KR" dirty="0" smtClean="0"/>
                  <a:t>must dominate.</a:t>
                </a:r>
                <a:endParaRPr lang="ko-KR" altLang="en-US" dirty="0"/>
              </a:p>
            </p:txBody>
          </p:sp>
          <p:pic>
            <p:nvPicPr>
              <p:cNvPr id="36" name="그림 35" descr="TP_tmp.png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7092850" y="5762761"/>
                <a:ext cx="964188" cy="330535"/>
              </a:xfrm>
              <a:prstGeom prst="rect">
                <a:avLst/>
              </a:prstGeom>
              <a:noFill/>
              <a:ln/>
              <a:effectLst/>
            </p:spPr>
          </p:pic>
        </p:grpSp>
        <p:grpSp>
          <p:nvGrpSpPr>
            <p:cNvPr id="6" name="그룹 42"/>
            <p:cNvGrpSpPr/>
            <p:nvPr/>
          </p:nvGrpSpPr>
          <p:grpSpPr>
            <a:xfrm>
              <a:off x="3786182" y="4437112"/>
              <a:ext cx="5000660" cy="2304256"/>
              <a:chOff x="3786182" y="4437112"/>
              <a:chExt cx="5000660" cy="2304256"/>
            </a:xfrm>
          </p:grpSpPr>
          <p:sp>
            <p:nvSpPr>
              <p:cNvPr id="45" name="모서리가 둥근 직사각형 44"/>
              <p:cNvSpPr/>
              <p:nvPr/>
            </p:nvSpPr>
            <p:spPr>
              <a:xfrm>
                <a:off x="3786182" y="4437112"/>
                <a:ext cx="5000660" cy="2304256"/>
              </a:xfrm>
              <a:prstGeom prst="round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42" name="직선 화살표 연결선 41"/>
              <p:cNvCxnSpPr/>
              <p:nvPr/>
            </p:nvCxnSpPr>
            <p:spPr>
              <a:xfrm flipV="1">
                <a:off x="7062300" y="5373216"/>
                <a:ext cx="0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Why is the expansion accelerating?</a:t>
            </a:r>
            <a:endParaRPr lang="ko-KR" altLang="en-US" b="1" dirty="0"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484784"/>
            <a:ext cx="708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b="1" dirty="0" smtClean="0"/>
              <a:t>Option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1 – The energy density is dominated by Dark Energy.</a:t>
            </a:r>
            <a:endParaRPr lang="ko-KR" alt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789040"/>
            <a:ext cx="775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b="1" dirty="0" smtClean="0"/>
              <a:t>Option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2 – Gravity deviates from GR at scales larger than galaxies.</a:t>
            </a:r>
            <a:endParaRPr lang="ko-KR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1852319"/>
            <a:ext cx="6641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US" altLang="ko-KR" b="1" dirty="0" smtClean="0">
                <a:solidFill>
                  <a:srgbClr val="0000CC"/>
                </a:solidFill>
              </a:rPr>
              <a:t>What is dark energy?</a:t>
            </a:r>
            <a:r>
              <a:rPr lang="en-US" altLang="ko-KR" dirty="0" smtClean="0"/>
              <a:t>  </a:t>
            </a:r>
          </a:p>
          <a:p>
            <a:pPr marL="539750" lvl="1" indent="-179388">
              <a:buFontTx/>
              <a:buChar char="-"/>
            </a:pPr>
            <a:r>
              <a:rPr lang="en-US" altLang="ko-KR" dirty="0" smtClean="0"/>
              <a:t>Negative pressure (            ) accelerates the expansion.</a:t>
            </a:r>
          </a:p>
          <a:p>
            <a:pPr marL="539750" lvl="1" indent="-179388">
              <a:buFontTx/>
              <a:buChar char="-"/>
            </a:pPr>
            <a:r>
              <a:rPr lang="en-US" altLang="ko-KR" dirty="0" smtClean="0"/>
              <a:t>No light (No interaction with ordinary matter)</a:t>
            </a:r>
            <a:endParaRPr lang="ko-KR" altLang="en-US" dirty="0"/>
          </a:p>
        </p:txBody>
      </p:sp>
      <p:pic>
        <p:nvPicPr>
          <p:cNvPr id="8" name="그림 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9872" y="2162188"/>
            <a:ext cx="888494" cy="33070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55576" y="2788423"/>
            <a:ext cx="5179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US" altLang="ko-KR" dirty="0" smtClean="0"/>
              <a:t>Candidates for dark energy  </a:t>
            </a:r>
          </a:p>
          <a:p>
            <a:pPr marL="539750" lvl="1" indent="-179388">
              <a:buFontTx/>
              <a:buChar char="-"/>
            </a:pPr>
            <a:r>
              <a:rPr lang="en-US" altLang="ko-KR" b="1" dirty="0" smtClean="0"/>
              <a:t>Vacuum energy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(Cosmological constant)</a:t>
            </a:r>
          </a:p>
          <a:p>
            <a:pPr marL="539750" lvl="1" indent="-179388">
              <a:buFontTx/>
              <a:buChar char="-"/>
            </a:pPr>
            <a:r>
              <a:rPr lang="en-US" altLang="ko-KR" dirty="0" smtClean="0"/>
              <a:t>Slow-rolling scalar field - quintessence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4221088"/>
            <a:ext cx="455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US" altLang="ko-KR" dirty="0" smtClean="0"/>
              <a:t>Ex) DGP model</a:t>
            </a:r>
            <a:r>
              <a:rPr lang="ko-KR" altLang="en-US" dirty="0" smtClean="0"/>
              <a:t> </a:t>
            </a:r>
            <a:r>
              <a:rPr lang="en-US" altLang="ko-KR" dirty="0" smtClean="0"/>
              <a:t>(5D </a:t>
            </a:r>
            <a:r>
              <a:rPr lang="en-US" altLang="ko-KR" dirty="0" err="1" smtClean="0"/>
              <a:t>brane</a:t>
            </a:r>
            <a:r>
              <a:rPr lang="en-US" altLang="ko-KR" dirty="0" smtClean="0"/>
              <a:t>-world model)</a:t>
            </a:r>
            <a:endParaRPr lang="ko-KR" altLang="en-US" dirty="0"/>
          </a:p>
        </p:txBody>
      </p:sp>
      <p:pic>
        <p:nvPicPr>
          <p:cNvPr id="16" name="Picture 6" descr="img45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220190" y="4346059"/>
            <a:ext cx="2427288" cy="2185987"/>
          </a:xfrm>
          <a:prstGeom prst="rect">
            <a:avLst/>
          </a:prstGeom>
          <a:noFill/>
          <a:ln/>
        </p:spPr>
      </p:pic>
      <p:grpSp>
        <p:nvGrpSpPr>
          <p:cNvPr id="3" name="그룹 26"/>
          <p:cNvGrpSpPr/>
          <p:nvPr/>
        </p:nvGrpSpPr>
        <p:grpSpPr>
          <a:xfrm>
            <a:off x="1043608" y="4653136"/>
            <a:ext cx="5000855" cy="2020201"/>
            <a:chOff x="1428533" y="4793162"/>
            <a:chExt cx="5000855" cy="2020201"/>
          </a:xfrm>
        </p:grpSpPr>
        <p:grpSp>
          <p:nvGrpSpPr>
            <p:cNvPr id="7" name="그룹 24"/>
            <p:cNvGrpSpPr/>
            <p:nvPr/>
          </p:nvGrpSpPr>
          <p:grpSpPr>
            <a:xfrm>
              <a:off x="1428533" y="4793162"/>
              <a:ext cx="4695551" cy="2020201"/>
              <a:chOff x="1428533" y="4941168"/>
              <a:chExt cx="4695551" cy="2020201"/>
            </a:xfrm>
          </p:grpSpPr>
          <p:pic>
            <p:nvPicPr>
              <p:cNvPr id="24" name="그림 23" descr="TP_tmp.png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1428533" y="4941168"/>
                <a:ext cx="4305576" cy="1352136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15" name="직선 연결선 14"/>
              <p:cNvCxnSpPr/>
              <p:nvPr/>
            </p:nvCxnSpPr>
            <p:spPr>
              <a:xfrm>
                <a:off x="2357422" y="6340590"/>
                <a:ext cx="1296144" cy="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/>
              <p:cNvCxnSpPr/>
              <p:nvPr/>
            </p:nvCxnSpPr>
            <p:spPr>
              <a:xfrm>
                <a:off x="2339752" y="5481228"/>
                <a:ext cx="158417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/>
              <p:cNvCxnSpPr/>
              <p:nvPr/>
            </p:nvCxnSpPr>
            <p:spPr>
              <a:xfrm>
                <a:off x="4067944" y="5481228"/>
                <a:ext cx="1728192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357422" y="6376594"/>
                <a:ext cx="1447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/>
                  <a:t>Matter living on 4D </a:t>
                </a:r>
                <a:r>
                  <a:rPr lang="en-US" altLang="ko-KR" sz="1600" dirty="0" err="1" smtClean="0"/>
                  <a:t>brane</a:t>
                </a:r>
                <a:endParaRPr lang="ko-KR" altLang="en-US" sz="16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339752" y="5517232"/>
                <a:ext cx="11432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 smtClean="0"/>
                  <a:t>5D gravity</a:t>
                </a:r>
                <a:endParaRPr lang="ko-KR" altLang="en-US" sz="16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067944" y="5517232"/>
                <a:ext cx="20561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 smtClean="0"/>
                  <a:t>Magic piece of DGP</a:t>
                </a:r>
                <a:endParaRPr lang="ko-KR" altLang="en-US" sz="1600" dirty="0"/>
              </a:p>
            </p:txBody>
          </p:sp>
        </p:grpSp>
        <p:cxnSp>
          <p:nvCxnSpPr>
            <p:cNvPr id="22" name="직선 화살표 연결선 21"/>
            <p:cNvCxnSpPr/>
            <p:nvPr/>
          </p:nvCxnSpPr>
          <p:spPr>
            <a:xfrm rot="5400000">
              <a:off x="4893471" y="5750735"/>
              <a:ext cx="21431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429124" y="5857892"/>
              <a:ext cx="2000264" cy="83099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Gives acceleration,</a:t>
              </a:r>
              <a:br>
                <a:rPr lang="en-US" altLang="ko-KR" sz="1600" dirty="0" smtClean="0"/>
              </a:br>
              <a:r>
                <a:rPr lang="en-US" altLang="ko-KR" sz="1600" dirty="0" smtClean="0"/>
                <a:t>but with many other troubles 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Stars and celestial sphere</a:t>
            </a:r>
            <a:endParaRPr lang="ko-KR" altLang="en-US" dirty="0"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4" name="Picture 6" descr="flammarion_half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16887" y="1571612"/>
            <a:ext cx="4355641" cy="3571900"/>
          </a:xfrm>
          <a:prstGeom prst="rect">
            <a:avLst/>
          </a:prstGeom>
          <a:noFill/>
          <a:ln/>
        </p:spPr>
      </p:pic>
      <p:pic>
        <p:nvPicPr>
          <p:cNvPr id="5" name="Picture 2" descr="C:\Users\AAAA\Pictures\그림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42798"/>
            <a:ext cx="3451229" cy="36721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3568" y="5286388"/>
            <a:ext cx="831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Ancient people could not guess the distance to stars. They thought all stars reside on the celestial sphere.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"/>
          <p:cNvGrpSpPr/>
          <p:nvPr/>
        </p:nvGrpSpPr>
        <p:grpSpPr>
          <a:xfrm>
            <a:off x="2392589" y="581051"/>
            <a:ext cx="2965229" cy="5348279"/>
            <a:chOff x="678077" y="428604"/>
            <a:chExt cx="2965229" cy="5348279"/>
          </a:xfrm>
        </p:grpSpPr>
        <p:pic>
          <p:nvPicPr>
            <p:cNvPr id="48132" name="Picture 4" descr="http://www.physics.carleton.ca/~watson/Physics/Gifs/Cosmology/dark-energy-4oz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8077" y="428604"/>
              <a:ext cx="2965229" cy="5348279"/>
            </a:xfrm>
            <a:prstGeom prst="rect">
              <a:avLst/>
            </a:prstGeom>
            <a:noFill/>
          </p:spPr>
        </p:pic>
        <p:sp>
          <p:nvSpPr>
            <p:cNvPr id="4" name="타원 3"/>
            <p:cNvSpPr/>
            <p:nvPr/>
          </p:nvSpPr>
          <p:spPr>
            <a:xfrm>
              <a:off x="1214414" y="2428868"/>
              <a:ext cx="1928826" cy="10001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그룹 7"/>
          <p:cNvGrpSpPr/>
          <p:nvPr/>
        </p:nvGrpSpPr>
        <p:grpSpPr>
          <a:xfrm>
            <a:off x="4900643" y="1500174"/>
            <a:ext cx="4029075" cy="3552825"/>
            <a:chOff x="4400577" y="1500174"/>
            <a:chExt cx="4029075" cy="3552825"/>
          </a:xfrm>
        </p:grpSpPr>
        <p:pic>
          <p:nvPicPr>
            <p:cNvPr id="48130" name="Picture 2" descr="http://talfred.files.wordpress.com/2009/04/doepfer_dark_energ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77" y="1500174"/>
              <a:ext cx="4029075" cy="3552825"/>
            </a:xfrm>
            <a:prstGeom prst="rect">
              <a:avLst/>
            </a:prstGeom>
            <a:noFill/>
          </p:spPr>
        </p:pic>
        <p:sp>
          <p:nvSpPr>
            <p:cNvPr id="7" name="타원 6"/>
            <p:cNvSpPr/>
            <p:nvPr/>
          </p:nvSpPr>
          <p:spPr>
            <a:xfrm rot="20669969">
              <a:off x="4819315" y="2124907"/>
              <a:ext cx="928694" cy="3571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" name="Picture 2" descr="C:\Users\hbkim\Pictures\albert-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214554"/>
            <a:ext cx="2034181" cy="2819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4499992" y="2852936"/>
            <a:ext cx="367240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+mn-ea"/>
                <a:ea typeface="+mn-ea"/>
              </a:rPr>
              <a:t>What is dark energy?</a:t>
            </a:r>
            <a:endParaRPr lang="ko-KR" altLang="en-US" b="1" dirty="0"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97" y="1475492"/>
            <a:ext cx="5790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b="1" dirty="0" smtClean="0"/>
              <a:t>Vacuum energy density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- Cosmological constant</a:t>
            </a:r>
            <a:endParaRPr lang="ko-KR" alt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7697" y="3635732"/>
            <a:ext cx="228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b="1" dirty="0" smtClean="0"/>
              <a:t>Dynamical model</a:t>
            </a:r>
            <a:endParaRPr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3343" y="4005064"/>
            <a:ext cx="2602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Assume that V.E is set to 0 by some reason.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Slow-rolling scalar field has the property of DE.</a:t>
            </a:r>
            <a:endParaRPr lang="ko-KR" alt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83342" y="1844824"/>
            <a:ext cx="2335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ko-KR" dirty="0" smtClean="0"/>
              <a:t>Vacuum energy density also gravitates.</a:t>
            </a:r>
            <a:endParaRPr lang="ko-KR" altLang="en-US" dirty="0"/>
          </a:p>
        </p:txBody>
      </p:sp>
      <p:grpSp>
        <p:nvGrpSpPr>
          <p:cNvPr id="3" name="그룹 21"/>
          <p:cNvGrpSpPr/>
          <p:nvPr/>
        </p:nvGrpSpPr>
        <p:grpSpPr>
          <a:xfrm>
            <a:off x="3083301" y="1857364"/>
            <a:ext cx="5521147" cy="4655612"/>
            <a:chOff x="3083301" y="1857364"/>
            <a:chExt cx="5521147" cy="4655612"/>
          </a:xfrm>
        </p:grpSpPr>
        <p:grpSp>
          <p:nvGrpSpPr>
            <p:cNvPr id="6" name="그룹 14"/>
            <p:cNvGrpSpPr/>
            <p:nvPr/>
          </p:nvGrpSpPr>
          <p:grpSpPr>
            <a:xfrm>
              <a:off x="3083301" y="1857364"/>
              <a:ext cx="5521147" cy="4449552"/>
              <a:chOff x="3371333" y="2003784"/>
              <a:chExt cx="5521147" cy="4449552"/>
            </a:xfrm>
          </p:grpSpPr>
          <p:pic>
            <p:nvPicPr>
              <p:cNvPr id="1026" name="Picture 2" descr="C:\Users\hbkim\Desktop\강연자료\Dark Energy\Vphi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71333" y="2003784"/>
                <a:ext cx="5377131" cy="4449552"/>
              </a:xfrm>
              <a:prstGeom prst="rect">
                <a:avLst/>
              </a:prstGeom>
              <a:noFill/>
            </p:spPr>
          </p:pic>
          <p:cxnSp>
            <p:nvCxnSpPr>
              <p:cNvPr id="8" name="직선 화살표 연결선 7"/>
              <p:cNvCxnSpPr/>
              <p:nvPr/>
            </p:nvCxnSpPr>
            <p:spPr>
              <a:xfrm flipH="1">
                <a:off x="4572000" y="3501008"/>
                <a:ext cx="288032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1" name="직사각형 10"/>
              <p:cNvSpPr/>
              <p:nvPr/>
            </p:nvSpPr>
            <p:spPr>
              <a:xfrm>
                <a:off x="4860032" y="2852936"/>
                <a:ext cx="3744416" cy="64807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altLang="ko-KR" dirty="0" smtClean="0"/>
                  <a:t>Slow-rolling scalar field has the property of DE.</a:t>
                </a:r>
                <a:endParaRPr lang="ko-KR" altLang="en-US" dirty="0"/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5292080" y="4221088"/>
                <a:ext cx="3600400" cy="72008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altLang="ko-KR" dirty="0" smtClean="0"/>
                  <a:t>In QM, vacuum (ground state) is not a state of emptiness.</a:t>
                </a:r>
                <a:endParaRPr lang="ko-KR" altLang="en-US" dirty="0"/>
              </a:p>
            </p:txBody>
          </p:sp>
          <p:cxnSp>
            <p:nvCxnSpPr>
              <p:cNvPr id="14" name="직선 화살표 연결선 13"/>
              <p:cNvCxnSpPr/>
              <p:nvPr/>
            </p:nvCxnSpPr>
            <p:spPr>
              <a:xfrm>
                <a:off x="6820599" y="4933666"/>
                <a:ext cx="0" cy="64807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5029362" y="6143644"/>
              <a:ext cx="2110771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VC also gravitates.</a:t>
              </a:r>
              <a:endParaRPr lang="ko-KR" altLang="en-US" dirty="0"/>
            </a:p>
          </p:txBody>
        </p:sp>
        <p:sp>
          <p:nvSpPr>
            <p:cNvPr id="19" name="타원 18"/>
            <p:cNvSpPr/>
            <p:nvPr/>
          </p:nvSpPr>
          <p:spPr>
            <a:xfrm>
              <a:off x="5260256" y="5565609"/>
              <a:ext cx="1253632" cy="357190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1" name="직선 화살표 연결선 20"/>
            <p:cNvCxnSpPr/>
            <p:nvPr/>
          </p:nvCxnSpPr>
          <p:spPr>
            <a:xfrm rot="5400000" flipH="1" flipV="1">
              <a:off x="5779915" y="6036487"/>
              <a:ext cx="21431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HY수평선M" pitchFamily="18" charset="-127"/>
                <a:ea typeface="HY수평선M" pitchFamily="18" charset="-127"/>
              </a:rPr>
              <a:t>Vacuum E. D. – Cos. Constant</a:t>
            </a:r>
            <a:endParaRPr lang="ko-KR" altLang="en-US" b="1" dirty="0">
              <a:latin typeface="HY수평선M" pitchFamily="18" charset="-127"/>
              <a:ea typeface="HY수평선M" pitchFamily="18" charset="-127"/>
            </a:endParaRPr>
          </a:p>
        </p:txBody>
      </p:sp>
      <p:grpSp>
        <p:nvGrpSpPr>
          <p:cNvPr id="6" name="그룹 8"/>
          <p:cNvGrpSpPr/>
          <p:nvPr/>
        </p:nvGrpSpPr>
        <p:grpSpPr>
          <a:xfrm>
            <a:off x="250001" y="1500174"/>
            <a:ext cx="8643998" cy="1357322"/>
            <a:chOff x="357158" y="1500174"/>
            <a:chExt cx="8643998" cy="1357322"/>
          </a:xfrm>
        </p:grpSpPr>
        <p:grpSp>
          <p:nvGrpSpPr>
            <p:cNvPr id="8" name="그룹 5"/>
            <p:cNvGrpSpPr/>
            <p:nvPr/>
          </p:nvGrpSpPr>
          <p:grpSpPr>
            <a:xfrm>
              <a:off x="357158" y="1500174"/>
              <a:ext cx="8643998" cy="1357322"/>
              <a:chOff x="214282" y="1428736"/>
              <a:chExt cx="8643998" cy="1357322"/>
            </a:xfrm>
          </p:grpSpPr>
          <p:sp>
            <p:nvSpPr>
              <p:cNvPr id="5" name="모서리가 둥근 직사각형 4"/>
              <p:cNvSpPr/>
              <p:nvPr/>
            </p:nvSpPr>
            <p:spPr>
              <a:xfrm>
                <a:off x="214282" y="1428736"/>
                <a:ext cx="8643998" cy="1357322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214282" y="1473478"/>
                <a:ext cx="65008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0975" indent="-180975">
                  <a:buFont typeface="Arial" pitchFamily="34" charset="0"/>
                  <a:buChar char="•"/>
                </a:pPr>
                <a:r>
                  <a:rPr lang="en-US" altLang="ko-KR" dirty="0" smtClean="0"/>
                  <a:t>Einstein, 1917    – Introduced Cosmological Constant </a:t>
                </a:r>
                <a:br>
                  <a:rPr lang="en-US" altLang="ko-KR" dirty="0" smtClean="0"/>
                </a:br>
                <a:r>
                  <a:rPr lang="en-US" altLang="ko-KR" dirty="0" smtClean="0"/>
                  <a:t>                        to get a static universe from GR</a:t>
                </a:r>
                <a:endParaRPr lang="ko-KR" altLang="en-US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14282" y="2104278"/>
                <a:ext cx="65008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0975" indent="-180975">
                  <a:buFont typeface="Arial" pitchFamily="34" charset="0"/>
                  <a:buChar char="•"/>
                </a:pPr>
                <a:r>
                  <a:rPr lang="en-US" altLang="ko-KR" dirty="0" err="1" smtClean="0"/>
                  <a:t>Zeldovich</a:t>
                </a:r>
                <a:r>
                  <a:rPr lang="en-US" altLang="ko-KR" dirty="0" smtClean="0"/>
                  <a:t>, 1968 – Identify C.C. as the V.E.D</a:t>
                </a:r>
                <a:br>
                  <a:rPr lang="en-US" altLang="ko-KR" dirty="0" smtClean="0"/>
                </a:br>
                <a:r>
                  <a:rPr lang="en-US" altLang="ko-KR" dirty="0" smtClean="0"/>
                  <a:t>                        Raise the C.C. problem</a:t>
                </a:r>
                <a:endParaRPr lang="ko-KR" altLang="en-US" dirty="0"/>
              </a:p>
            </p:txBody>
          </p:sp>
        </p:grpSp>
        <p:pic>
          <p:nvPicPr>
            <p:cNvPr id="7" name="Picture 2" descr="C:\Users\hbkim\Pictures\albert-einstein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29454" y="1530835"/>
              <a:ext cx="935061" cy="1296000"/>
            </a:xfrm>
            <a:prstGeom prst="rect">
              <a:avLst/>
            </a:prstGeom>
            <a:noFill/>
          </p:spPr>
        </p:pic>
        <p:pic>
          <p:nvPicPr>
            <p:cNvPr id="1026" name="Picture 2" descr="C:\Users\AAAA\Pictures\zeldovich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03567" y="1530835"/>
              <a:ext cx="967775" cy="129600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11579" y="3143248"/>
            <a:ext cx="549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en-US" altLang="ko-KR" b="1" dirty="0" smtClean="0"/>
              <a:t>Can we calculate the vacuum energy density?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28662" y="3590512"/>
            <a:ext cx="478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QFT : V.E.D is the sum of zero-point energy.</a:t>
            </a:r>
            <a:endParaRPr lang="ko-KR" altLang="en-US" dirty="0"/>
          </a:p>
        </p:txBody>
      </p:sp>
      <p:grpSp>
        <p:nvGrpSpPr>
          <p:cNvPr id="9" name="그룹 22"/>
          <p:cNvGrpSpPr/>
          <p:nvPr/>
        </p:nvGrpSpPr>
        <p:grpSpPr>
          <a:xfrm>
            <a:off x="1071538" y="3999547"/>
            <a:ext cx="7676926" cy="929651"/>
            <a:chOff x="1505325" y="4195225"/>
            <a:chExt cx="7676926" cy="929651"/>
          </a:xfrm>
        </p:grpSpPr>
        <p:pic>
          <p:nvPicPr>
            <p:cNvPr id="15" name="그림 14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tretch>
              <a:fillRect/>
            </a:stretch>
          </p:blipFill>
          <p:spPr bwMode="auto">
            <a:xfrm>
              <a:off x="1505325" y="4214818"/>
              <a:ext cx="5638443" cy="571503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7" name="직선 연결선 16"/>
            <p:cNvCxnSpPr/>
            <p:nvPr/>
          </p:nvCxnSpPr>
          <p:spPr>
            <a:xfrm>
              <a:off x="3428992" y="4786322"/>
              <a:ext cx="1785950" cy="158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652553" y="4786322"/>
              <a:ext cx="13388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 smtClean="0"/>
                <a:t>∞</a:t>
              </a:r>
              <a:r>
                <a:rPr lang="en-US" altLang="ko-KR" sz="1600" dirty="0" smtClean="0"/>
                <a:t>, </a:t>
              </a:r>
              <a:r>
                <a:rPr lang="ko-KR" altLang="en-US" sz="1600" dirty="0" smtClean="0"/>
                <a:t>발산한다</a:t>
              </a:r>
              <a:r>
                <a:rPr lang="en-US" altLang="ko-KR" sz="1600" dirty="0" smtClean="0"/>
                <a:t>.</a:t>
              </a:r>
              <a:endParaRPr lang="ko-KR" altLang="en-US" sz="1600" dirty="0"/>
            </a:p>
          </p:txBody>
        </p:sp>
        <p:sp>
          <p:nvSpPr>
            <p:cNvPr id="20" name="타원 19"/>
            <p:cNvSpPr/>
            <p:nvPr/>
          </p:nvSpPr>
          <p:spPr>
            <a:xfrm>
              <a:off x="6715140" y="4214818"/>
              <a:ext cx="428628" cy="285752"/>
            </a:xfrm>
            <a:prstGeom prst="ellipse">
              <a:avLst/>
            </a:prstGeom>
            <a:noFill/>
            <a:ln>
              <a:solidFill>
                <a:schemeClr val="accent6">
                  <a:alpha val="7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58083" y="4195225"/>
              <a:ext cx="1824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/>
                <a:t>Energy cutoff</a:t>
              </a:r>
            </a:p>
            <a:p>
              <a:r>
                <a:rPr lang="en-US" altLang="ko-KR" sz="1600" dirty="0" smtClean="0"/>
                <a:t>The highest E at which QFT holds</a:t>
              </a:r>
              <a:endParaRPr lang="ko-KR" altLang="en-US" sz="1600" dirty="0"/>
            </a:p>
          </p:txBody>
        </p:sp>
        <p:cxnSp>
          <p:nvCxnSpPr>
            <p:cNvPr id="21" name="직선 화살표 연결선 20"/>
            <p:cNvCxnSpPr/>
            <p:nvPr/>
          </p:nvCxnSpPr>
          <p:spPr>
            <a:xfrm rot="10800000">
              <a:off x="7143768" y="4357694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9" name="오른쪽 화살표 28"/>
          <p:cNvSpPr/>
          <p:nvPr/>
        </p:nvSpPr>
        <p:spPr>
          <a:xfrm>
            <a:off x="4323534" y="5254272"/>
            <a:ext cx="642942" cy="21431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림 3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146639" y="5069502"/>
            <a:ext cx="2134192" cy="583855"/>
          </a:xfrm>
          <a:prstGeom prst="rect">
            <a:avLst/>
          </a:prstGeom>
          <a:noFill/>
          <a:ln/>
          <a:effectLst/>
        </p:spPr>
      </p:pic>
      <p:sp>
        <p:nvSpPr>
          <p:cNvPr id="32" name="TextBox 31"/>
          <p:cNvSpPr txBox="1"/>
          <p:nvPr/>
        </p:nvSpPr>
        <p:spPr>
          <a:xfrm>
            <a:off x="7286644" y="5176763"/>
            <a:ext cx="176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00CC"/>
                </a:solidFill>
              </a:rPr>
              <a:t>C.C. problem</a:t>
            </a:r>
            <a:r>
              <a:rPr lang="ko-KR" altLang="en-US" b="1" dirty="0" smtClean="0">
                <a:solidFill>
                  <a:srgbClr val="0000CC"/>
                </a:solidFill>
              </a:rPr>
              <a:t> </a:t>
            </a:r>
            <a:r>
              <a:rPr lang="en-US" altLang="ko-KR" b="1" dirty="0" smtClean="0">
                <a:solidFill>
                  <a:srgbClr val="0000CC"/>
                </a:solidFill>
              </a:rPr>
              <a:t>!</a:t>
            </a:r>
            <a:endParaRPr lang="ko-KR" altLang="en-US" b="1" dirty="0">
              <a:solidFill>
                <a:srgbClr val="0000CC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1472" y="5929330"/>
            <a:ext cx="332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en-US" altLang="ko-KR" b="1" dirty="0" smtClean="0"/>
              <a:t>Need for Quantum Gravity</a:t>
            </a:r>
            <a:endParaRPr lang="ko-KR" altLang="en-US" b="1" dirty="0"/>
          </a:p>
        </p:txBody>
      </p:sp>
      <p:grpSp>
        <p:nvGrpSpPr>
          <p:cNvPr id="12" name="그룹 26"/>
          <p:cNvGrpSpPr/>
          <p:nvPr/>
        </p:nvGrpSpPr>
        <p:grpSpPr>
          <a:xfrm>
            <a:off x="728410" y="5108825"/>
            <a:ext cx="3414962" cy="552423"/>
            <a:chOff x="728410" y="5108825"/>
            <a:chExt cx="3414962" cy="552423"/>
          </a:xfrm>
        </p:grpSpPr>
        <p:grpSp>
          <p:nvGrpSpPr>
            <p:cNvPr id="13" name="그룹 32"/>
            <p:cNvGrpSpPr/>
            <p:nvPr/>
          </p:nvGrpSpPr>
          <p:grpSpPr>
            <a:xfrm>
              <a:off x="1075775" y="5108825"/>
              <a:ext cx="3067597" cy="466311"/>
              <a:chOff x="1075775" y="5066932"/>
              <a:chExt cx="3067597" cy="466311"/>
            </a:xfrm>
          </p:grpSpPr>
          <p:pic>
            <p:nvPicPr>
              <p:cNvPr id="25" name="그림 24" descr="TP_tmp.png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143108" y="5304643"/>
                <a:ext cx="1962536" cy="228600"/>
              </a:xfrm>
              <a:prstGeom prst="rect">
                <a:avLst/>
              </a:prstGeom>
            </p:spPr>
          </p:pic>
          <p:pic>
            <p:nvPicPr>
              <p:cNvPr id="28" name="그림 27" descr="TP_tmp.pn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1" cstate="print"/>
              <a:stretch>
                <a:fillRect/>
              </a:stretch>
            </p:blipFill>
            <p:spPr bwMode="auto">
              <a:xfrm>
                <a:off x="1075775" y="5066932"/>
                <a:ext cx="3067597" cy="190938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728410" y="5353471"/>
              <a:ext cx="13953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/>
                <a:t>QFT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prediction</a:t>
              </a:r>
              <a:endParaRPr lang="ko-KR" alt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+mn-ea"/>
                <a:ea typeface="+mn-ea"/>
              </a:rPr>
              <a:t>Slow-rolling scalar</a:t>
            </a:r>
            <a:endParaRPr lang="ko-KR" altLang="en-US" b="1" dirty="0"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428736"/>
            <a:ext cx="389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dirty="0" smtClean="0"/>
              <a:t>Dynamical model for dark energy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1785926"/>
            <a:ext cx="444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en-US" altLang="ko-KR" dirty="0" smtClean="0"/>
              <a:t>Dynamics of homogeneous scalar field</a:t>
            </a:r>
            <a:endParaRPr lang="ko-KR" altLang="en-US" dirty="0"/>
          </a:p>
        </p:txBody>
      </p:sp>
      <p:grpSp>
        <p:nvGrpSpPr>
          <p:cNvPr id="3" name="그룹 31"/>
          <p:cNvGrpSpPr/>
          <p:nvPr/>
        </p:nvGrpSpPr>
        <p:grpSpPr bwMode="auto">
          <a:xfrm>
            <a:off x="785785" y="2143116"/>
            <a:ext cx="4934352" cy="1466478"/>
            <a:chOff x="785786" y="2143116"/>
            <a:chExt cx="4934352" cy="1466478"/>
          </a:xfrm>
        </p:grpSpPr>
        <p:pic>
          <p:nvPicPr>
            <p:cNvPr id="8" name="그림 7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85786" y="2143116"/>
              <a:ext cx="1809372" cy="400052"/>
            </a:xfrm>
            <a:prstGeom prst="rect">
              <a:avLst/>
            </a:prstGeom>
            <a:noFill/>
          </p:spPr>
        </p:pic>
        <p:sp>
          <p:nvSpPr>
            <p:cNvPr id="9" name="오른쪽 화살표 8"/>
            <p:cNvSpPr/>
            <p:nvPr/>
          </p:nvSpPr>
          <p:spPr bwMode="auto">
            <a:xfrm>
              <a:off x="2786051" y="2235130"/>
              <a:ext cx="288032" cy="216024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" name="그림 1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416776" y="2219127"/>
              <a:ext cx="1771653" cy="248031"/>
            </a:xfrm>
            <a:prstGeom prst="rect">
              <a:avLst/>
            </a:prstGeom>
            <a:noFill/>
          </p:spPr>
        </p:pic>
        <p:pic>
          <p:nvPicPr>
            <p:cNvPr id="13" name="그림 12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86051" y="2571744"/>
              <a:ext cx="2934087" cy="400052"/>
            </a:xfrm>
            <a:prstGeom prst="rect">
              <a:avLst/>
            </a:prstGeom>
            <a:noFill/>
          </p:spPr>
        </p:pic>
        <p:pic>
          <p:nvPicPr>
            <p:cNvPr id="15" name="그림 1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273900" y="3057523"/>
              <a:ext cx="2057405" cy="552071"/>
            </a:xfrm>
            <a:prstGeom prst="rect">
              <a:avLst/>
            </a:prstGeom>
            <a:noFill/>
          </p:spPr>
        </p:pic>
        <p:pic>
          <p:nvPicPr>
            <p:cNvPr id="30" name="그림 29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85787" y="3104956"/>
              <a:ext cx="1790734" cy="45711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8" name="오른쪽 화살표 17"/>
            <p:cNvSpPr/>
            <p:nvPr/>
          </p:nvSpPr>
          <p:spPr bwMode="auto">
            <a:xfrm rot="10800000">
              <a:off x="2786052" y="3225546"/>
              <a:ext cx="288032" cy="216024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25"/>
          <p:cNvGrpSpPr/>
          <p:nvPr/>
        </p:nvGrpSpPr>
        <p:grpSpPr>
          <a:xfrm>
            <a:off x="428596" y="3857628"/>
            <a:ext cx="8501122" cy="1155150"/>
            <a:chOff x="428596" y="4131238"/>
            <a:chExt cx="8501122" cy="1155150"/>
          </a:xfrm>
        </p:grpSpPr>
        <p:sp>
          <p:nvSpPr>
            <p:cNvPr id="17" name="TextBox 16"/>
            <p:cNvSpPr txBox="1"/>
            <p:nvPr/>
          </p:nvSpPr>
          <p:spPr>
            <a:xfrm>
              <a:off x="714348" y="4547724"/>
              <a:ext cx="3532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>
                <a:buFont typeface="Arial" pitchFamily="34" charset="0"/>
                <a:buChar char="•"/>
              </a:pPr>
              <a:r>
                <a:rPr lang="en-US" altLang="ko-KR" dirty="0" smtClean="0"/>
                <a:t>Eq. of state that varies in time</a:t>
              </a:r>
              <a:endParaRPr lang="ko-KR" alt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4348" y="4857760"/>
              <a:ext cx="7418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>
                <a:buFont typeface="Arial" pitchFamily="34" charset="0"/>
                <a:buChar char="•"/>
              </a:pPr>
              <a:r>
                <a:rPr lang="en-US" altLang="ko-KR" dirty="0" smtClean="0"/>
                <a:t>Possibility to explain the present ratio of D.E. and D.M. densities.</a:t>
              </a:r>
              <a:endParaRPr lang="ko-KR" altLang="en-US" dirty="0"/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714348" y="4429132"/>
              <a:ext cx="8215370" cy="857256"/>
            </a:xfrm>
            <a:prstGeom prst="round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8596" y="4131238"/>
              <a:ext cx="3806427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182563" indent="-182563">
                <a:buFont typeface="Wingdings" pitchFamily="2" charset="2"/>
                <a:buChar char="§"/>
              </a:pPr>
              <a:r>
                <a:rPr lang="en-US" altLang="ko-KR" dirty="0" smtClean="0"/>
                <a:t>Merits of slow-rolling scalar field</a:t>
              </a:r>
              <a:endParaRPr lang="ko-KR" altLang="en-US" dirty="0"/>
            </a:p>
          </p:txBody>
        </p:sp>
      </p:grpSp>
      <p:grpSp>
        <p:nvGrpSpPr>
          <p:cNvPr id="7" name="그룹 27"/>
          <p:cNvGrpSpPr/>
          <p:nvPr/>
        </p:nvGrpSpPr>
        <p:grpSpPr>
          <a:xfrm>
            <a:off x="467544" y="5214950"/>
            <a:ext cx="8462174" cy="1226588"/>
            <a:chOff x="467544" y="5345684"/>
            <a:chExt cx="8462174" cy="1226588"/>
          </a:xfrm>
        </p:grpSpPr>
        <p:sp>
          <p:nvSpPr>
            <p:cNvPr id="21" name="TextBox 20"/>
            <p:cNvSpPr txBox="1"/>
            <p:nvPr/>
          </p:nvSpPr>
          <p:spPr>
            <a:xfrm>
              <a:off x="714348" y="5762170"/>
              <a:ext cx="5443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>
                <a:buFont typeface="Arial" pitchFamily="34" charset="0"/>
                <a:buChar char="•"/>
              </a:pPr>
              <a:r>
                <a:rPr lang="en-US" altLang="ko-KR" dirty="0" smtClean="0"/>
                <a:t>The question why V.E.D is zero is still remained. </a:t>
              </a:r>
              <a:endParaRPr lang="ko-KR" alt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4348" y="6131502"/>
              <a:ext cx="4308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>
                <a:buFont typeface="Arial" pitchFamily="34" charset="0"/>
                <a:buChar char="•"/>
              </a:pPr>
              <a:r>
                <a:rPr lang="en-US" altLang="ko-KR" dirty="0" smtClean="0"/>
                <a:t>The mass of scalar is extremely small.</a:t>
              </a:r>
              <a:endParaRPr lang="ko-KR" altLang="en-US" dirty="0"/>
            </a:p>
          </p:txBody>
        </p:sp>
        <p:pic>
          <p:nvPicPr>
            <p:cNvPr id="24" name="그림 23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00628" y="6150814"/>
              <a:ext cx="3784100" cy="330708"/>
            </a:xfrm>
            <a:prstGeom prst="rect">
              <a:avLst/>
            </a:prstGeom>
            <a:noFill/>
          </p:spPr>
        </p:pic>
        <p:sp>
          <p:nvSpPr>
            <p:cNvPr id="27" name="모서리가 둥근 직사각형 26"/>
            <p:cNvSpPr/>
            <p:nvPr/>
          </p:nvSpPr>
          <p:spPr>
            <a:xfrm>
              <a:off x="714348" y="5643578"/>
              <a:ext cx="8215370" cy="928694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7544" y="5345684"/>
              <a:ext cx="4021935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182563" indent="-182563">
                <a:buFont typeface="Wingdings" pitchFamily="2" charset="2"/>
                <a:buChar char="§"/>
              </a:pPr>
              <a:r>
                <a:rPr lang="en-US" altLang="ko-KR" dirty="0" smtClean="0"/>
                <a:t>Troubles of slow-rolling scalar field</a:t>
              </a:r>
              <a:endParaRPr lang="ko-KR" altLang="en-US" dirty="0"/>
            </a:p>
          </p:txBody>
        </p:sp>
      </p:grpSp>
      <p:pic>
        <p:nvPicPr>
          <p:cNvPr id="1026" name="Picture 2" descr="C:\Users\AAAA\Pictures\figure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29322" y="1228730"/>
            <a:ext cx="2914650" cy="291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Matter content of the universe</a:t>
            </a:r>
            <a:endParaRPr lang="ko-KR" altLang="en-US" dirty="0"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4" name="Picture 2" descr="UnivComposition_990428_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564904"/>
            <a:ext cx="5058365" cy="39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Pictures\DarkMatter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643050"/>
            <a:ext cx="5858323" cy="28083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43570" y="4581128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We get precise composition of the energy density of the universe from many observations.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44" y="1142984"/>
            <a:ext cx="49292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Wingdings" pitchFamily="2" charset="2"/>
              <a:buChar char="u"/>
            </a:pPr>
            <a:r>
              <a:rPr lang="en-US" altLang="ko-KR" dirty="0" smtClean="0"/>
              <a:t>Why is our universe so flat and so homogenous?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sz="1600" dirty="0" smtClean="0"/>
              <a:t>The flatness problem, the horizon problem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sz="1600" dirty="0" smtClean="0"/>
              <a:t>Scale Factor ⇔</a:t>
            </a:r>
            <a:r>
              <a:rPr lang="en-US" altLang="ko-KR" sz="1600" dirty="0" smtClean="0">
                <a:sym typeface="Wingdings" pitchFamily="2" charset="2"/>
              </a:rPr>
              <a:t> Horizon size</a:t>
            </a:r>
            <a:br>
              <a:rPr lang="en-US" altLang="ko-KR" sz="1600" dirty="0" smtClean="0">
                <a:sym typeface="Wingdings" pitchFamily="2" charset="2"/>
              </a:rPr>
            </a:br>
            <a:r>
              <a:rPr lang="en-US" altLang="ko-KR" sz="1600" dirty="0" smtClean="0">
                <a:sym typeface="Wingdings" pitchFamily="2" charset="2"/>
              </a:rPr>
              <a:t>The current Hubble volume was not causally connected in the past.</a:t>
            </a:r>
            <a:r>
              <a:rPr lang="ko-KR" altLang="en-US" sz="1600" dirty="0" smtClean="0">
                <a:sym typeface="Wingdings" pitchFamily="2" charset="2"/>
              </a:rPr>
              <a:t> </a:t>
            </a:r>
            <a:endParaRPr lang="en-US" altLang="ko-KR" sz="1600" dirty="0" smtClean="0"/>
          </a:p>
          <a:p>
            <a:pPr marL="265113" indent="-265113">
              <a:buFont typeface="Wingdings" pitchFamily="2" charset="2"/>
              <a:buChar char="u"/>
            </a:pPr>
            <a:r>
              <a:rPr lang="en-US" altLang="ko-KR" dirty="0" smtClean="0"/>
              <a:t>How was the initial density perturbations created?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sz="1600" dirty="0" smtClean="0"/>
              <a:t>Density perturbations at large scales which were not causally connected cannot be created.</a:t>
            </a:r>
          </a:p>
          <a:p>
            <a:pPr lvl="1">
              <a:buFont typeface="Wingdings" pitchFamily="2" charset="2"/>
              <a:buChar char="§"/>
            </a:pPr>
            <a:endParaRPr lang="en-US" altLang="ko-KR" sz="1400" dirty="0" smtClean="0"/>
          </a:p>
          <a:p>
            <a:pPr marL="265113" indent="-265113">
              <a:buFont typeface="Wingdings" pitchFamily="2" charset="2"/>
              <a:buChar char="u"/>
            </a:pPr>
            <a:r>
              <a:rPr lang="en-US" altLang="ko-KR" dirty="0" smtClean="0"/>
              <a:t>When and how was baryon asymmetry made?</a:t>
            </a:r>
          </a:p>
          <a:p>
            <a:pPr marL="265113" indent="-265113">
              <a:buFont typeface="Wingdings" pitchFamily="2" charset="2"/>
              <a:buChar char="u"/>
            </a:pPr>
            <a:endParaRPr lang="en-US" altLang="ko-KR" dirty="0" smtClean="0"/>
          </a:p>
          <a:p>
            <a:pPr marL="265113" indent="-265113">
              <a:buFont typeface="Wingdings" pitchFamily="2" charset="2"/>
              <a:buChar char="u"/>
            </a:pPr>
            <a:r>
              <a:rPr lang="en-US" altLang="ko-KR" dirty="0" smtClean="0"/>
              <a:t>What is dark matter and when it was created?</a:t>
            </a:r>
          </a:p>
          <a:p>
            <a:pPr marL="265113" indent="-265113">
              <a:buFont typeface="Wingdings" pitchFamily="2" charset="2"/>
              <a:buChar char="u"/>
            </a:pPr>
            <a:endParaRPr lang="en-US" altLang="ko-KR" dirty="0" smtClean="0"/>
          </a:p>
          <a:p>
            <a:pPr marL="265113" indent="-265113">
              <a:buFont typeface="Wingdings" pitchFamily="2" charset="2"/>
              <a:buChar char="u"/>
            </a:pPr>
            <a:r>
              <a:rPr lang="en-US" altLang="ko-KR" dirty="0" smtClean="0"/>
              <a:t>What is dark energy?</a:t>
            </a:r>
          </a:p>
          <a:p>
            <a:pPr marL="265113" indent="-265113">
              <a:buFont typeface="Wingdings" pitchFamily="2" charset="2"/>
              <a:buChar char="u"/>
            </a:pPr>
            <a:endParaRPr lang="en-US" altLang="ko-KR" dirty="0" smtClean="0"/>
          </a:p>
          <a:p>
            <a:pPr marL="265113" indent="-265113">
              <a:buFont typeface="Wingdings" pitchFamily="2" charset="2"/>
              <a:buChar char="u"/>
            </a:pPr>
            <a:r>
              <a:rPr lang="en-US" altLang="ko-KR" dirty="0" smtClean="0"/>
              <a:t>…</a:t>
            </a: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pPr lvl="1" algn="ctr" rtl="0" latinLnBrk="1">
              <a:spcBef>
                <a:spcPct val="0"/>
              </a:spcBef>
            </a:pPr>
            <a:r>
              <a:rPr lang="en-US" altLang="ko-KR" sz="4400" b="1" dirty="0" smtClean="0">
                <a:latin typeface="+mn-ea"/>
                <a:ea typeface="+mn-ea"/>
              </a:rPr>
              <a:t>Shortcomings of Big Bang</a:t>
            </a:r>
            <a:endParaRPr lang="ko-KR" altLang="en-US" sz="4400" b="1" dirty="0">
              <a:latin typeface="+mn-ea"/>
              <a:ea typeface="+mn-ea"/>
            </a:endParaRPr>
          </a:p>
        </p:txBody>
      </p:sp>
      <p:pic>
        <p:nvPicPr>
          <p:cNvPr id="4098" name="Picture 2" descr="C:\Users\hbkim\Pictures\CBS_BIGBANG_214_CLI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9904" y="1214422"/>
            <a:ext cx="4001251" cy="30003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60033" y="4293096"/>
            <a:ext cx="41044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0070C0"/>
                </a:solidFill>
              </a:rPr>
              <a:t>All problems are related to the initial state of the big bang universe.</a:t>
            </a:r>
          </a:p>
          <a:p>
            <a:pPr algn="ctr"/>
            <a:endParaRPr lang="en-US" altLang="ko-KR" sz="2000" b="1" dirty="0" smtClean="0"/>
          </a:p>
          <a:p>
            <a:pPr algn="ctr"/>
            <a:r>
              <a:rPr lang="en-US" altLang="ko-KR" sz="2000" b="1" dirty="0" smtClean="0"/>
              <a:t>Answer from cosmology or particle physics?</a:t>
            </a:r>
            <a:endParaRPr lang="ko-KR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500034" y="1071546"/>
            <a:ext cx="814393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ko-KR" dirty="0" smtClean="0"/>
              <a:t>What is inflation?</a:t>
            </a:r>
          </a:p>
          <a:p>
            <a:pPr marL="623888" lvl="1" indent="-166688">
              <a:buFont typeface="Wingdings" pitchFamily="2" charset="2"/>
              <a:buChar char="§"/>
            </a:pPr>
            <a:r>
              <a:rPr lang="en-US" altLang="ko-KR" sz="1600" dirty="0" smtClean="0"/>
              <a:t>Period during which the scale factor grows rapidly</a:t>
            </a:r>
          </a:p>
          <a:p>
            <a:pPr marL="623888" lvl="1" indent="-166688">
              <a:buFont typeface="Wingdings" pitchFamily="2" charset="2"/>
              <a:buChar char="§"/>
            </a:pPr>
            <a:r>
              <a:rPr lang="en-US" altLang="ko-KR" sz="1600" dirty="0" smtClean="0">
                <a:solidFill>
                  <a:srgbClr val="FF0000"/>
                </a:solidFill>
              </a:rPr>
              <a:t>Inflation makes the universe flat and homogeneous.</a:t>
            </a:r>
          </a:p>
          <a:p>
            <a:pPr marL="623888" lvl="1" indent="-166688">
              <a:buFont typeface="Wingdings" pitchFamily="2" charset="2"/>
              <a:buChar char="§"/>
            </a:pPr>
            <a:r>
              <a:rPr lang="en-US" altLang="ko-KR" sz="1600" dirty="0" smtClean="0"/>
              <a:t>If the scale factor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grows by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more than </a:t>
            </a:r>
            <a:r>
              <a:rPr lang="en-US" altLang="ko-KR" sz="1600" dirty="0" smtClean="0">
                <a:latin typeface="맑은 고딕"/>
              </a:rPr>
              <a:t>e</a:t>
            </a:r>
            <a:r>
              <a:rPr lang="en-US" altLang="ko-KR" sz="1600" baseline="30000" dirty="0" smtClean="0">
                <a:latin typeface="맑은 고딕"/>
              </a:rPr>
              <a:t>60</a:t>
            </a:r>
            <a:r>
              <a:rPr lang="en-US" altLang="ko-KR" sz="1600" dirty="0" smtClean="0"/>
              <a:t>, the universe</a:t>
            </a:r>
            <a:br>
              <a:rPr lang="en-US" altLang="ko-KR" sz="1600" dirty="0" smtClean="0"/>
            </a:br>
            <a:r>
              <a:rPr lang="en-US" altLang="ko-KR" sz="1600" dirty="0" smtClean="0"/>
              <a:t>we see today becomes causally connected.</a:t>
            </a:r>
          </a:p>
          <a:p>
            <a:pPr marL="623888" lvl="1" indent="-166688">
              <a:buFont typeface="Wingdings" pitchFamily="2" charset="2"/>
              <a:buChar char="§"/>
            </a:pPr>
            <a:endParaRPr lang="en-US" altLang="ko-KR" sz="1400" dirty="0" smtClean="0"/>
          </a:p>
          <a:p>
            <a:pPr>
              <a:buFont typeface="Wingdings" pitchFamily="2" charset="2"/>
              <a:buChar char="u"/>
            </a:pPr>
            <a:r>
              <a:rPr lang="en-US" altLang="ko-KR" dirty="0" smtClean="0"/>
              <a:t>How does inflation occur?</a:t>
            </a:r>
          </a:p>
          <a:p>
            <a:pPr marL="623888" lvl="1" indent="-166688">
              <a:buFont typeface="Wingdings" pitchFamily="2" charset="2"/>
              <a:buChar char="§"/>
            </a:pPr>
            <a:r>
              <a:rPr lang="en-US" altLang="ko-KR" sz="1600" dirty="0" smtClean="0"/>
              <a:t>Big vacuum energy</a:t>
            </a:r>
          </a:p>
          <a:p>
            <a:pPr marL="623888" lvl="1" indent="-166688">
              <a:buFont typeface="Wingdings" pitchFamily="2" charset="2"/>
              <a:buChar char="§"/>
            </a:pPr>
            <a:r>
              <a:rPr lang="en-US" altLang="ko-KR" sz="1600" dirty="0" smtClean="0"/>
              <a:t>Slow rolling scalar field along flat potential</a:t>
            </a:r>
          </a:p>
          <a:p>
            <a:pPr marL="623888" lvl="1" indent="-166688">
              <a:buFont typeface="Wingdings" pitchFamily="2" charset="2"/>
              <a:buChar char="§"/>
            </a:pPr>
            <a:endParaRPr lang="en-US" altLang="ko-KR" sz="1400" dirty="0" smtClean="0"/>
          </a:p>
          <a:p>
            <a:pPr>
              <a:buFont typeface="Wingdings" pitchFamily="2" charset="2"/>
              <a:buChar char="u"/>
            </a:pPr>
            <a:r>
              <a:rPr lang="en-US" altLang="ko-KR" dirty="0" smtClean="0">
                <a:solidFill>
                  <a:srgbClr val="FF0000"/>
                </a:solidFill>
              </a:rPr>
              <a:t>Inflation generates initial density perturbation. </a:t>
            </a:r>
          </a:p>
          <a:p>
            <a:pPr marL="623888" lvl="1" indent="-166688">
              <a:buFont typeface="Wingdings" pitchFamily="2" charset="2"/>
              <a:buChar char="§"/>
            </a:pPr>
            <a:r>
              <a:rPr lang="en-US" altLang="ko-KR" sz="1600" b="1" dirty="0" err="1" smtClean="0">
                <a:solidFill>
                  <a:srgbClr val="FF0000"/>
                </a:solidFill>
              </a:rPr>
              <a:t>Quatum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 fluctuations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Symbol" pitchFamily="18" charset="2"/>
              </a:rPr>
              <a:t>df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 </a:t>
            </a:r>
            <a:br>
              <a:rPr lang="en-US" altLang="ko-KR" sz="1600" b="1" dirty="0" smtClean="0">
                <a:solidFill>
                  <a:srgbClr val="FF0000"/>
                </a:solidFill>
              </a:rPr>
            </a:br>
            <a:r>
              <a:rPr lang="en-US" altLang="ko-KR" sz="1600" b="1" dirty="0" smtClean="0">
                <a:solidFill>
                  <a:srgbClr val="FF0000"/>
                </a:solidFill>
              </a:rPr>
              <a:t>  </a:t>
            </a:r>
            <a:r>
              <a:rPr lang="en-US" altLang="ko-KR" sz="1600" b="1" dirty="0" smtClean="0">
                <a:solidFill>
                  <a:srgbClr val="FF0000"/>
                </a:solidFill>
                <a:sym typeface="Wingdings" pitchFamily="2" charset="2"/>
              </a:rPr>
              <a:t>  density perturbations</a:t>
            </a:r>
            <a:r>
              <a:rPr lang="ko-KR" altLang="en-US" sz="16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dr</a:t>
            </a:r>
            <a:endParaRPr lang="en-US" altLang="ko-KR" sz="16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623888" lvl="1" indent="-166688"/>
            <a:r>
              <a:rPr lang="en-US" altLang="ko-KR" sz="2000" b="1" dirty="0" smtClean="0">
                <a:solidFill>
                  <a:srgbClr val="0000FF"/>
                </a:solidFill>
                <a:latin typeface="+mn-ea"/>
                <a:sym typeface="Wingdings" pitchFamily="2" charset="2"/>
              </a:rPr>
              <a:t>Inflation explains our existence</a:t>
            </a:r>
            <a:r>
              <a:rPr lang="en-US" altLang="ko-KR" sz="2000" b="1" dirty="0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.</a:t>
            </a:r>
          </a:p>
          <a:p>
            <a:pPr marL="623888" lvl="1" indent="-166688">
              <a:buFont typeface="Wingdings" pitchFamily="2" charset="2"/>
              <a:buChar char="§"/>
            </a:pPr>
            <a:endParaRPr lang="en-US" altLang="ko-KR" sz="1400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u"/>
            </a:pPr>
            <a:r>
              <a:rPr lang="en-US" altLang="ko-KR" dirty="0" smtClean="0">
                <a:sym typeface="Wingdings" pitchFamily="2" charset="2"/>
              </a:rPr>
              <a:t>Transition from inflation to Hot Big Bang</a:t>
            </a:r>
          </a:p>
          <a:p>
            <a:pPr marL="623888" lvl="1" indent="-166688">
              <a:buFont typeface="Wingdings" pitchFamily="2" charset="2"/>
              <a:buChar char="§"/>
            </a:pPr>
            <a:r>
              <a:rPr lang="en-US" altLang="ko-KR" sz="1600" dirty="0" smtClean="0">
                <a:sym typeface="Wingdings" pitchFamily="2" charset="2"/>
              </a:rPr>
              <a:t>(re)heating process</a:t>
            </a:r>
          </a:p>
          <a:p>
            <a:pPr marL="623888" lvl="1" indent="-166688">
              <a:buFont typeface="Wingdings" pitchFamily="2" charset="2"/>
              <a:buChar char="§"/>
            </a:pPr>
            <a:endParaRPr lang="en-US" altLang="ko-KR" sz="1600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u"/>
            </a:pPr>
            <a:r>
              <a:rPr lang="en-US" altLang="ko-KR" dirty="0" smtClean="0">
                <a:sym typeface="Wingdings" pitchFamily="2" charset="2"/>
              </a:rPr>
              <a:t>How was inflation begun?</a:t>
            </a:r>
          </a:p>
          <a:p>
            <a:pPr marL="625475" lvl="1" indent="-168275">
              <a:buFont typeface="Wingdings" pitchFamily="2" charset="2"/>
              <a:buChar char="§"/>
            </a:pPr>
            <a:r>
              <a:rPr lang="en-US" altLang="ko-KR" sz="1600" dirty="0" smtClean="0">
                <a:sym typeface="Wingdings" pitchFamily="2" charset="2"/>
              </a:rPr>
              <a:t>Endless questions again…. ?</a:t>
            </a:r>
          </a:p>
        </p:txBody>
      </p:sp>
      <p:pic>
        <p:nvPicPr>
          <p:cNvPr id="1026" name="Picture 2" descr="C:\Users\hbkim\Pictures\russian_do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9" y="4251426"/>
            <a:ext cx="3076262" cy="2535160"/>
          </a:xfrm>
          <a:prstGeom prst="rect">
            <a:avLst/>
          </a:prstGeom>
          <a:noFill/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Inflation</a:t>
            </a:r>
            <a:endParaRPr lang="ko-KR" altLang="en-US" b="1" dirty="0">
              <a:latin typeface="+mn-ea"/>
              <a:ea typeface="+mn-ea"/>
            </a:endParaRPr>
          </a:p>
        </p:txBody>
      </p:sp>
      <p:pic>
        <p:nvPicPr>
          <p:cNvPr id="7" name="Picture 5" descr="universe_origina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940152" y="2204864"/>
            <a:ext cx="2448272" cy="2072503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1302" y="5951021"/>
            <a:ext cx="4721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But, we don’t know what are really</a:t>
            </a:r>
            <a:br>
              <a:rPr lang="en-US" altLang="ko-KR" b="1" dirty="0" smtClean="0">
                <a:solidFill>
                  <a:srgbClr val="FF0000"/>
                </a:solidFill>
              </a:rPr>
            </a:br>
            <a:r>
              <a:rPr lang="en-US" altLang="ko-KR" b="1" dirty="0" smtClean="0">
                <a:solidFill>
                  <a:srgbClr val="FF0000"/>
                </a:solidFill>
              </a:rPr>
              <a:t>95% of the matter filling our universe 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2" name="그림 1" descr="cosmos-conten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143232"/>
            <a:ext cx="6357982" cy="4500346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Understanding the universe</a:t>
            </a:r>
            <a:endParaRPr lang="ko-KR" altLang="en-US" b="1" dirty="0">
              <a:latin typeface="+mn-ea"/>
              <a:ea typeface="+mn-ea"/>
            </a:endParaRPr>
          </a:p>
        </p:txBody>
      </p:sp>
      <p:pic>
        <p:nvPicPr>
          <p:cNvPr id="1026" name="Picture 2" descr="C:\Users\hbkim\Desktop\공유폴더\강연자료\Particle Cosmos(kr)\물리학회대중강연자료\그림모음\cosmology-pictures\HistroyOfTheUnivers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4"/>
            <a:ext cx="3168352" cy="451645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587727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It seems that we understand our universe rather well …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alax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1570" y="2506753"/>
            <a:ext cx="7072330" cy="4268928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5000628" y="2214554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Hubble Deep Field</a:t>
            </a:r>
            <a:endParaRPr lang="ko-KR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1486525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Wingdings" pitchFamily="2" charset="2"/>
              <a:buChar char="u"/>
            </a:pPr>
            <a:r>
              <a:rPr lang="en-US" altLang="ko-KR" dirty="0" smtClean="0"/>
              <a:t>(Relatively) Small Scales - Structures</a:t>
            </a:r>
          </a:p>
          <a:p>
            <a:pPr marL="263525" indent="-263525">
              <a:buFont typeface="Wingdings" pitchFamily="2" charset="2"/>
              <a:buChar char="u"/>
            </a:pPr>
            <a:r>
              <a:rPr lang="en-US" altLang="ko-KR" dirty="0" smtClean="0"/>
              <a:t>Large Scales - Homogeneous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4480" y="2192529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Galaxy map</a:t>
            </a:r>
            <a:endParaRPr lang="ko-KR" altLang="en-US" sz="1400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1282154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The shape of our universe</a:t>
            </a:r>
            <a:r>
              <a:rPr lang="en-US" altLang="ko-KR" sz="3600" b="1" dirty="0" smtClean="0">
                <a:latin typeface="+mn-ea"/>
                <a:ea typeface="+mn-ea"/>
              </a:rPr>
              <a:t/>
            </a:r>
            <a:br>
              <a:rPr lang="en-US" altLang="ko-KR" sz="3600" b="1" dirty="0" smtClean="0">
                <a:latin typeface="+mn-ea"/>
                <a:ea typeface="+mn-ea"/>
              </a:rPr>
            </a:br>
            <a:r>
              <a:rPr lang="en-US" altLang="ko-KR" sz="3200" b="1" dirty="0" smtClean="0">
                <a:latin typeface="+mn-ea"/>
                <a:ea typeface="+mn-ea"/>
              </a:rPr>
              <a:t>from galaxy distribution</a:t>
            </a:r>
            <a:endParaRPr lang="ko-KR" altLang="en-US" sz="3200" b="1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General Relativity</a:t>
            </a:r>
            <a:endParaRPr lang="ko-KR" altLang="en-US" b="1" dirty="0">
              <a:latin typeface="+mn-ea"/>
              <a:ea typeface="+mn-ea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/>
        </p:nvGraphicFramePr>
        <p:xfrm>
          <a:off x="1047768" y="1832645"/>
          <a:ext cx="7024694" cy="1524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2347"/>
                <a:gridCol w="3512347"/>
              </a:tblGrid>
              <a:tr h="5266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Newton’s Gravity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Einstein’s Gravity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0208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aseline="0" dirty="0" smtClean="0"/>
                        <a:t>Mass</a:t>
                      </a:r>
                      <a:r>
                        <a:rPr lang="ko-KR" altLang="en-US" baseline="0" dirty="0" smtClean="0"/>
                        <a:t> </a:t>
                      </a:r>
                      <a:r>
                        <a:rPr lang="en-US" altLang="ko-KR" baseline="0" dirty="0" smtClean="0">
                          <a:sym typeface="Wingdings" pitchFamily="2" charset="2"/>
                        </a:rPr>
                        <a:t> Force</a:t>
                      </a:r>
                      <a:r>
                        <a:rPr lang="ko-KR" altLang="en-US" dirty="0" smtClean="0"/>
                        <a:t> 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aseline="0" dirty="0" smtClean="0"/>
                        <a:t>Matter</a:t>
                      </a:r>
                      <a:r>
                        <a:rPr lang="ko-KR" altLang="en-US" baseline="0" dirty="0" smtClean="0"/>
                        <a:t> </a:t>
                      </a:r>
                      <a:r>
                        <a:rPr lang="en-US" altLang="ko-KR" baseline="0" dirty="0" smtClean="0">
                          <a:sym typeface="Wingdings" pitchFamily="2" charset="2"/>
                        </a:rPr>
                        <a:t> Geometry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595653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3" name="그림 2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87540" y="2895913"/>
            <a:ext cx="1980686" cy="319916"/>
          </a:xfrm>
          <a:prstGeom prst="rect">
            <a:avLst/>
          </a:prstGeom>
          <a:noFill/>
          <a:ln/>
          <a:effectLst/>
        </p:spPr>
      </p:pic>
      <p:pic>
        <p:nvPicPr>
          <p:cNvPr id="17" name="그림 1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986857" y="2815841"/>
            <a:ext cx="1596421" cy="540985"/>
          </a:xfrm>
          <a:prstGeom prst="rect">
            <a:avLst/>
          </a:prstGeom>
          <a:noFill/>
          <a:ln/>
          <a:effectLst/>
        </p:spPr>
      </p:pic>
      <p:sp>
        <p:nvSpPr>
          <p:cNvPr id="15" name="TextBox 14"/>
          <p:cNvSpPr txBox="1"/>
          <p:nvPr/>
        </p:nvSpPr>
        <p:spPr>
          <a:xfrm>
            <a:off x="785786" y="1259431"/>
            <a:ext cx="678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ko-KR" altLang="en-US" sz="1600" dirty="0" smtClean="0"/>
              <a:t> </a:t>
            </a:r>
            <a:r>
              <a:rPr lang="en-US" altLang="ko-KR" dirty="0" smtClean="0"/>
              <a:t>Comparison of Newton’s gravity and </a:t>
            </a:r>
            <a:r>
              <a:rPr lang="ko-KR" altLang="en-US" dirty="0" smtClean="0"/>
              <a:t> </a:t>
            </a:r>
            <a:r>
              <a:rPr lang="en-US" altLang="ko-KR" dirty="0" smtClean="0"/>
              <a:t>Einstein’s gravity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781590" y="3933056"/>
            <a:ext cx="6786610" cy="2141771"/>
            <a:chOff x="781590" y="3933056"/>
            <a:chExt cx="6786610" cy="2141771"/>
          </a:xfrm>
        </p:grpSpPr>
        <p:sp>
          <p:nvSpPr>
            <p:cNvPr id="26" name="TextBox 25"/>
            <p:cNvSpPr txBox="1"/>
            <p:nvPr/>
          </p:nvSpPr>
          <p:spPr>
            <a:xfrm>
              <a:off x="781590" y="3933056"/>
              <a:ext cx="6786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u"/>
              </a:pPr>
              <a:r>
                <a:rPr lang="ko-KR" altLang="en-US" sz="1600" dirty="0" smtClean="0"/>
                <a:t> </a:t>
              </a:r>
              <a:r>
                <a:rPr lang="en-US" altLang="ko-KR" dirty="0" smtClean="0"/>
                <a:t>Basic Units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87624" y="4320501"/>
              <a:ext cx="164051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ko-KR" dirty="0" smtClean="0"/>
                <a:t>Natural unit</a:t>
              </a:r>
            </a:p>
            <a:p>
              <a:pPr marL="182563" indent="-182563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ko-KR" dirty="0" smtClean="0"/>
                <a:t>Planck mass</a:t>
              </a:r>
            </a:p>
            <a:p>
              <a:pPr marL="182563" indent="-182563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ko-KR" dirty="0" smtClean="0"/>
                <a:t>Solar mass</a:t>
              </a:r>
            </a:p>
            <a:p>
              <a:pPr marL="182563" indent="-182563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ko-KR" dirty="0" smtClean="0"/>
                <a:t>parsec</a:t>
              </a:r>
              <a:endParaRPr lang="ko-KR" altLang="en-US" dirty="0"/>
            </a:p>
          </p:txBody>
        </p:sp>
        <p:pic>
          <p:nvPicPr>
            <p:cNvPr id="30" name="그림 29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47864" y="4509120"/>
              <a:ext cx="1650495" cy="254508"/>
            </a:xfrm>
            <a:prstGeom prst="rect">
              <a:avLst/>
            </a:prstGeom>
            <a:noFill/>
          </p:spPr>
        </p:pic>
        <p:pic>
          <p:nvPicPr>
            <p:cNvPr id="32" name="그림 31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47864" y="4883510"/>
              <a:ext cx="3403098" cy="304800"/>
            </a:xfrm>
            <a:prstGeom prst="rect">
              <a:avLst/>
            </a:prstGeom>
            <a:noFill/>
          </p:spPr>
        </p:pic>
        <p:pic>
          <p:nvPicPr>
            <p:cNvPr id="13" name="그림 12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347864" y="5308192"/>
              <a:ext cx="1957740" cy="30518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6" name="그림 15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47864" y="5733256"/>
              <a:ext cx="4216915" cy="304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4868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Wingdings" pitchFamily="2" charset="2"/>
              <a:buChar char="§"/>
            </a:pPr>
            <a:r>
              <a:rPr lang="en-US" altLang="ko-KR" sz="2000" dirty="0" smtClean="0"/>
              <a:t>Most of cosmology can be learned with only a passing knowledge of general relativity : metric, geodesics, Einstein equation, …</a:t>
            </a:r>
            <a:endParaRPr lang="ko-KR" alt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1340768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altLang="ko-KR" dirty="0" smtClean="0"/>
              <a:t>metric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87624" y="1772816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altLang="ko-KR" dirty="0" smtClean="0"/>
              <a:t>connection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2276872"/>
            <a:ext cx="1337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altLang="ko-KR" dirty="0" smtClean="0"/>
              <a:t>curvature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7624" y="2708920"/>
            <a:ext cx="1894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altLang="ko-KR" dirty="0" smtClean="0"/>
              <a:t>Ricci and </a:t>
            </a:r>
            <a:br>
              <a:rPr lang="en-US" altLang="ko-KR" dirty="0" smtClean="0"/>
            </a:br>
            <a:r>
              <a:rPr lang="en-US" altLang="ko-KR" dirty="0" smtClean="0"/>
              <a:t>Einstein tensor</a:t>
            </a:r>
            <a:endParaRPr lang="ko-KR" altLang="en-US" dirty="0"/>
          </a:p>
        </p:txBody>
      </p:sp>
      <p:pic>
        <p:nvPicPr>
          <p:cNvPr id="8" name="그림 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1484784"/>
            <a:ext cx="381000" cy="202692"/>
          </a:xfrm>
          <a:prstGeom prst="rect">
            <a:avLst/>
          </a:prstGeom>
          <a:noFill/>
        </p:spPr>
      </p:pic>
      <p:pic>
        <p:nvPicPr>
          <p:cNvPr id="10" name="그림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1800" y="1700808"/>
            <a:ext cx="4012700" cy="533402"/>
          </a:xfrm>
          <a:prstGeom prst="rect">
            <a:avLst/>
          </a:prstGeom>
          <a:noFill/>
        </p:spPr>
      </p:pic>
      <p:pic>
        <p:nvPicPr>
          <p:cNvPr id="12" name="그림 1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2327920"/>
            <a:ext cx="4826518" cy="381000"/>
          </a:xfrm>
          <a:prstGeom prst="rect">
            <a:avLst/>
          </a:prstGeom>
          <a:noFill/>
        </p:spPr>
      </p:pic>
      <p:pic>
        <p:nvPicPr>
          <p:cNvPr id="14" name="그림 13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840" y="2780928"/>
            <a:ext cx="5207518" cy="53340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187624" y="3429000"/>
            <a:ext cx="720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altLang="ko-KR" dirty="0" smtClean="0"/>
              <a:t>Einstein equation can be derived from the Einstein-Hilbert action.</a:t>
            </a:r>
            <a:endParaRPr lang="ko-KR" altLang="en-US" dirty="0"/>
          </a:p>
        </p:txBody>
      </p:sp>
      <p:pic>
        <p:nvPicPr>
          <p:cNvPr id="17" name="그림 16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3861048"/>
            <a:ext cx="3733808" cy="63551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187624" y="4509120"/>
            <a:ext cx="5775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altLang="ko-KR" dirty="0" smtClean="0"/>
              <a:t>Geodesic equation – path of a freely falling particle</a:t>
            </a:r>
            <a:endParaRPr lang="ko-KR" altLang="en-US" dirty="0"/>
          </a:p>
        </p:txBody>
      </p:sp>
      <p:pic>
        <p:nvPicPr>
          <p:cNvPr id="20" name="그림 19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840" y="4941168"/>
            <a:ext cx="2692913" cy="58369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187624" y="5445224"/>
            <a:ext cx="126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altLang="ko-KR" dirty="0" err="1" smtClean="0"/>
              <a:t>isometry</a:t>
            </a:r>
            <a:endParaRPr lang="ko-KR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627784" y="5867980"/>
            <a:ext cx="4427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Symmetry of manifold  ⇔  Killing vector</a:t>
            </a:r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27784" y="6237312"/>
            <a:ext cx="305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Maximally symmetric space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720" y="2427332"/>
            <a:ext cx="78927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Wingdings" pitchFamily="2" charset="2"/>
              <a:buChar char="u"/>
            </a:pPr>
            <a:r>
              <a:rPr lang="en-US" altLang="ko-KR" sz="2000" b="1" dirty="0" smtClean="0"/>
              <a:t>Observational facts</a:t>
            </a:r>
          </a:p>
          <a:p>
            <a:pPr marL="631825" lvl="1" indent="-174625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2000" dirty="0" smtClean="0"/>
              <a:t>The distribution of matter (galaxies) and radiation (CMB) in the observable universe is homogeneous and isotropic.</a:t>
            </a:r>
          </a:p>
          <a:p>
            <a:pPr marL="631825" lvl="1" indent="-174625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2000" dirty="0" smtClean="0"/>
              <a:t>The universe is not static : Distant galaxies are receding.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5720" y="1577304"/>
            <a:ext cx="742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Wingdings" pitchFamily="2" charset="2"/>
              <a:buChar char="u"/>
            </a:pPr>
            <a:r>
              <a:rPr lang="en-US" altLang="ko-KR" sz="2000" b="1" dirty="0" smtClean="0"/>
              <a:t>Cosmological principle</a:t>
            </a:r>
          </a:p>
          <a:p>
            <a:pPr marL="631825" lvl="1" indent="-174625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2000" dirty="0" smtClean="0"/>
              <a:t>The universe is pretty much the same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everywhere</a:t>
            </a:r>
            <a:r>
              <a:rPr lang="en-US" altLang="ko-KR" sz="2000" dirty="0" smtClean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5720" y="3939500"/>
            <a:ext cx="742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Wingdings" pitchFamily="2" charset="2"/>
              <a:buChar char="u"/>
            </a:pPr>
            <a:r>
              <a:rPr lang="en-US" altLang="ko-KR" sz="2000" b="1" dirty="0" smtClean="0"/>
              <a:t>Robertson-Walker metric</a:t>
            </a:r>
            <a:endParaRPr lang="en-US" altLang="ko-KR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1115616" y="4371548"/>
            <a:ext cx="5509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Our local Hubble volume during Hubble time</a:t>
            </a:r>
            <a:endParaRPr lang="ko-KR" alt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259235" y="4763526"/>
            <a:ext cx="7783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~ </a:t>
            </a:r>
            <a:r>
              <a:rPr lang="en-US" altLang="ko-KR" sz="2000" b="1" dirty="0" err="1" smtClean="0">
                <a:solidFill>
                  <a:srgbClr val="FF0000"/>
                </a:solidFill>
              </a:rPr>
              <a:t>spacetime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with homogeneous and isotropic spatial sections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1" name="그림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776" y="5379660"/>
            <a:ext cx="1345694" cy="202692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563888" y="5867980"/>
            <a:ext cx="3451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3D, maximally symmetric space</a:t>
            </a:r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843946" y="585868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time</a:t>
            </a:r>
            <a:endParaRPr lang="ko-KR" altLang="en-US" dirty="0"/>
          </a:p>
        </p:txBody>
      </p:sp>
      <p:cxnSp>
        <p:nvCxnSpPr>
          <p:cNvPr id="27" name="직선 화살표 연결선 26"/>
          <p:cNvCxnSpPr/>
          <p:nvPr/>
        </p:nvCxnSpPr>
        <p:spPr>
          <a:xfrm flipV="1">
            <a:off x="3275856" y="5623820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 flipV="1">
            <a:off x="3808048" y="5623820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제목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FRW Universe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8"/>
          <p:cNvGrpSpPr/>
          <p:nvPr/>
        </p:nvGrpSpPr>
        <p:grpSpPr>
          <a:xfrm>
            <a:off x="1043608" y="3468684"/>
            <a:ext cx="3746860" cy="2817836"/>
            <a:chOff x="-21624" y="3968750"/>
            <a:chExt cx="3746860" cy="2817836"/>
          </a:xfrm>
        </p:grpSpPr>
        <p:pic>
          <p:nvPicPr>
            <p:cNvPr id="3" name="Picture 13" descr="990006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5611" y="3968750"/>
              <a:ext cx="2800350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-21624" y="6478809"/>
              <a:ext cx="37468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/>
                <a:t>2D examples of maximally symmetric space</a:t>
              </a:r>
              <a:endParaRPr lang="ko-KR" altLang="en-US" sz="1400" dirty="0"/>
            </a:p>
          </p:txBody>
        </p:sp>
      </p:grpSp>
      <p:grpSp>
        <p:nvGrpSpPr>
          <p:cNvPr id="9" name="그룹 13"/>
          <p:cNvGrpSpPr/>
          <p:nvPr/>
        </p:nvGrpSpPr>
        <p:grpSpPr>
          <a:xfrm>
            <a:off x="4576774" y="3429000"/>
            <a:ext cx="3209936" cy="2827545"/>
            <a:chOff x="3941763" y="2607463"/>
            <a:chExt cx="3067060" cy="2685487"/>
          </a:xfrm>
        </p:grpSpPr>
        <p:grpSp>
          <p:nvGrpSpPr>
            <p:cNvPr id="10" name="그룹 11"/>
            <p:cNvGrpSpPr/>
            <p:nvPr/>
          </p:nvGrpSpPr>
          <p:grpSpPr>
            <a:xfrm>
              <a:off x="3941763" y="2607463"/>
              <a:ext cx="3067060" cy="2519363"/>
              <a:chOff x="3941763" y="2607463"/>
              <a:chExt cx="3067060" cy="2519363"/>
            </a:xfrm>
          </p:grpSpPr>
          <p:pic>
            <p:nvPicPr>
              <p:cNvPr id="4" name="Picture 11" descr="space_flat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>
              <a:xfrm>
                <a:off x="3941763" y="2607463"/>
                <a:ext cx="1006475" cy="2519363"/>
              </a:xfrm>
              <a:prstGeom prst="rect">
                <a:avLst/>
              </a:prstGeom>
              <a:noFill/>
              <a:ln/>
            </p:spPr>
          </p:pic>
          <p:pic>
            <p:nvPicPr>
              <p:cNvPr id="5" name="Picture 14" descr="space_round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970468" y="2607463"/>
                <a:ext cx="1008063" cy="2519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Picture 15" descr="space_curved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000760" y="2607463"/>
                <a:ext cx="1008063" cy="2519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4503401" y="5000636"/>
              <a:ext cx="1943789" cy="292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 smtClean="0"/>
                <a:t>Change of Scale factor</a:t>
              </a:r>
              <a:endParaRPr lang="ko-KR" altLang="en-US" sz="1400" dirty="0"/>
            </a:p>
          </p:txBody>
        </p:sp>
      </p:grpSp>
      <p:pic>
        <p:nvPicPr>
          <p:cNvPr id="25" name="그림 2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208571" y="764704"/>
            <a:ext cx="6579134" cy="65989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2987824" y="1772816"/>
            <a:ext cx="4392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Scale factor, the only dynamical variable</a:t>
            </a:r>
            <a:endParaRPr lang="ko-KR" altLang="en-US" dirty="0"/>
          </a:p>
        </p:txBody>
      </p:sp>
      <p:cxnSp>
        <p:nvCxnSpPr>
          <p:cNvPr id="21" name="직선 화살표 연결선 20"/>
          <p:cNvCxnSpPr/>
          <p:nvPr/>
        </p:nvCxnSpPr>
        <p:spPr>
          <a:xfrm flipV="1">
            <a:off x="3275856" y="1412776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4" name="그림 2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05906" y="2564903"/>
            <a:ext cx="685803" cy="609603"/>
          </a:xfrm>
          <a:prstGeom prst="rect">
            <a:avLst/>
          </a:prstGeom>
          <a:noFill/>
          <a:ln/>
          <a:effectLst/>
        </p:spPr>
      </p:pic>
      <p:pic>
        <p:nvPicPr>
          <p:cNvPr id="17" name="그림 1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12385" y="2564902"/>
            <a:ext cx="889070" cy="635922"/>
          </a:xfrm>
          <a:prstGeom prst="rect">
            <a:avLst/>
          </a:prstGeom>
          <a:noFill/>
          <a:ln/>
          <a:effectLst/>
        </p:spPr>
      </p:pic>
      <p:pic>
        <p:nvPicPr>
          <p:cNvPr id="23" name="그림 22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664514" y="2564902"/>
            <a:ext cx="889070" cy="60999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DISPLAYSOURCE" val="\documentclass{article}\usepackage{amsmath,color}\pagestyle{empty}&#10;\begin{document}&#10;%\color{blue}&#10;%\boldmath&#10;\begin{align*}&#10;&#10;\end{align*}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Gamma^{\sigma}_{\mu\nu} = \frac12g^{\sigma\rho}\left(&#10;\partial_\mu g_{\nu\rho}+\partial_\nu g_{\rho\mu}-\partial_\rho g_{\mu\nu}&#10;\right)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58"/>
  <p:tag name="PICTUREFILESIZE" val="1131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\frac{\delta\rho}{\rho}\sim 10^{-5} - 10^5  template TPT1  env TPENV1  fore 0  back 16777215  eqnno 2"/>
  <p:tag name="FILENAME" val="TP_tmp"/>
  <p:tag name="ORIGWIDTH" val="72"/>
  <p:tag name="PICTUREFILESIZE" val="574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 \Omega_{\rm CDM} \sim 0.25 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7"/>
  <p:tag name="PICTUREFILESIZE" val="430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X + \bar{X} \ \longleftrightarrow\ \ell +\bar{\ell} 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3"/>
  <p:tag name="PICTUREFILESIZE" val="382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frac{1}{a^3}\frac{d(n_1a^3)}{dt} =&#10;\langle\sigma v\rangle \left({n_X^{(0)}} - n_X^2 \right)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4"/>
  <p:tag name="PICTUREFILESIZE" val="1318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Omega_X &amp;= \left(\frac{4\pi^3Gg_*(m)}{45}\right)^{1/2}&#10;\frac{x_fT_0^3}{30\langle\sigma v\rangle\rho_{\rm c}}&#10;\\ &amp;=0.3h^{-2}\left(\frac{x_f}{10}\right)&#10;\left(\frac{g_*(m)}{100}\right)^{1/2}&#10;\frac{10^{-39}\,{\rm cm^2}}{\langle\sigma v\rangle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88"/>
  <p:tag name="PICTUREFILESIZE" val="3797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 \delta\rho \longrightarrow \delta\Phi \longrightarrow \delta T 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7"/>
  <p:tag name="PICTUREFILESIZE" val="409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r_1 = f_K(z) \equiv \left(\begin{array}{ll} &#10;\sin f(z), &amp; \hbox{for $K=+1$ ($\Omega&gt;1$)}, \\&#10;f(z), &amp; \hbox{for $K=0$ ($\Omega=1$)},\\ &#10;\sinh f(z), &amp; \hbox{for $K=-1$ ($\Omega&lt;1$)}, \end{array}\right.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15"/>
  <p:tag name="PICTUREFILESIZE" val="2844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f(z) &amp;= \int_0^z \frac{dz'}{a_0H(z')} \\&#10;&amp;= \frac{1}{a_0H_0}\int_0^z \frac{dz'}{&#10;\left[ \Omega_K(1+z)^2 + \sum_i\Omega_i(1+z)^{3(1+w_i)} \right]^{1/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45"/>
  <p:tag name="PICTUREFILESIZE" val="3417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\boldmath&#10;\begin{align*}&#10;H_0d_L = z\ +\  \frac{1}{2}q_0z^2\ +\ \cdots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3"/>
  <p:tag name="PICTUREFILESIZE" val="790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q_0 = -\frac{a_0\ddot a_0}{\dot a_0^2} = \frac{1}{2}\sum_i\Omega_i(1+3w_i)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1"/>
  <p:tag name="PICTUREFILESIZE" val="1269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R^\rho_{\sigma\mu\nu} = \partial_\mu\Gamma^\rho_{\nu\sigma}&#10;- \partial_\nu\Gamma^\rho_{\mu\sigma}&#10;+\Gamma^\rho_{\mu\lambda}\Gamma^\lambda_{\nu\sigma}&#10;-\Gamma^\rho_{\nu\lambda}\Gamma^\lambda_{\mu\sigma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90"/>
  <p:tag name="PICTUREFILESIZE" val="1106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$%\begin{align*}&#10;w_i&lt;-\frac13&#10;$%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8"/>
  <p:tag name="PICTUREFILESIZE" val="276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H_0 = \frac{\dot a_0}{a_0}= 73.8\,{\rm (km/s)/Mpc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6"/>
  <p:tag name="PICTUREFILESIZE" val="1095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H_0^{-1} = 13.8\,{\rm Gy} &#10;= 4230\,{\rm Mpc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0"/>
  <p:tag name="PICTUREFILESIZE" val="796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\mu_0=m-M=5\log\left(&#10;%\frac{d_L}{10\,{\rm pc}}&#10;d_L/10\,{\rm pc}&#10;\right)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5"/>
  <p:tag name="PICTUREFILESIZE" val="845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$%\begin{align*}&#10;w &lt; -\frac13&#10;$%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5"/>
  <p:tag name="PICTUREFILESIZE" val="246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S_{\rm DGP} = &amp;-\frac{M_5^2}{2}\int d^5x\sqrt{-g}\,R_5&#10;\ -\frac{M_P^2}{2}\int d^4x\sqrt{-h}\,R_4 \\[7mm]&#10;&amp;\ +\int d^4x\sqrt{-h}\,{\cal L}_{\rm M}&#10;\ +S_{\rm GH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26"/>
  <p:tag name="PICTUREFILESIZE" val="3500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\color{blue}&#10;\boldmath&#10;\begin{align*}&#10;\frac{\rho_{\rm expected}}{\rho_{\rm observed}} \approx 10^{120}&#10;\end{align*}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4"/>
  <p:tag name="PICTUREFILESIZE" val="903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k_{\rm max}\sim M_P \approx 10^{19}\,{\rm GeV}&#10;\end{align*}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3"/>
  <p:tag name="PICTUREFILESIZE" val="766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\rho_{\rm observed}\sim\rho_{\rm crit}&#10;\ \ \Rightarrow\ \ &#10;k_{\rm max}=0.01\,{\rm eV}&#10;\end{align*}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1"/>
  <p:tag name="PICTUREFILESIZE" val="865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\rho_{\rm vac} &#10;%&amp;&#10;= \sum_{\rm all\ fields}(-1)^F\,g_i\,&#10;\int\frac{d^3\vec{k}}{(2\pi)^3}\,\frac12\sqrt{k^2+m^2} &#10;%\\ &amp;&#10;= \sum_{\rm all\ fields}(-1)^F\,g_i\,\frac{k_{\rm max}^4}{16\pi^2}&#10;\end{align*}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96"/>
  <p:tag name="PICTUREFILESIZE" val="280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R_{\mu\nu}=R^\lambda_{\mu\lambda\nu},\quad&#10;R = R^\mu_\mu,\quad&#10;G_{\mu\nu} = R_{\mu\nu}-\frac12Rg_{\mu\nu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05"/>
  <p:tag name="PICTUREFILESIZE" val="1260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m_\phi = V''(\phi)^{1/2} \sim 3H_0 \approx 10^{-33}\,{\rm eV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9"/>
  <p:tag name="PICTUREFILESIZE" val="1039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{\cal L} = \frac12\partial_\mu\phi\partial^\mu\phi - V(\phi)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95"/>
  <p:tag name="PICTUREFILESIZE" val="808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\ddot\phi+3H\dot\phi+V'(\phi) = 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93"/>
  <p:tag name="PICTUREFILESIZE" val="599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\rho = \frac12\dot\phi^2+V(\phi),\quad&#10;p = \frac12\dot\phi^2-V(\phi)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54"/>
  <p:tag name="PICTUREFILESIZE" val="1034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w(\phi) = \frac{p}{\rho} = \frac{\frac12\dot\phi^2-V(\phi)}{\frac12\dot\phi^2+V(\phi)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8"/>
  <p:tag name="PICTUREFILESIZE" val="1319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\frac{\dot\phi^2}{V}\ll1&#10;\ \ \Rightarrow\ \ &#10;w\approx-1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94"/>
  <p:tag name="PICTUREFILESIZE" val="73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S_{\rm EH} = \int d^4x\sqrt{-g}\left(\frac{M_P}{2}R+{\cal L}_{\rm M}\right)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7"/>
  <p:tag name="PICTUREFILESIZE" val="1317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frac{d^2x^\mu}{d\tau^2}&#10;+\Gamma^\mu_{\rho\sigma}\frac{dx^\rho}{d\tau}\frac{dx^\sigma}{d\tau} = 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6"/>
  <p:tag name="PICTUREFILESIZE" val="975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M = {\bf R}\times\Sigma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3"/>
  <p:tag name="PICTUREFILESIZE" val="31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\color{blue}&#10;\boldmath&#10;\begin{align*}&#10;ds^2 = -dt^2 + a(t)^2\left[&#10;\frac{dr^2}{1-Kr^2}+r^2\left(d\theta^2+\sin^2\theta d\phi^2\right)\right]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59"/>
  <p:tag name="PICTUREFILESIZE" val="1880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K=0\\&#10;E^3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7"/>
  <p:tag name="PICTUREFILESIZE" val="35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K=+1\\&#10;S^3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5"/>
  <p:tag name="PICTUREFILESIZE" val="379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K=-1\\&#10;H^3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5"/>
  <p:tag name="PICTUREFILESIZE" val="33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m\frac{d^2{\bf r}}{dt}  = -G\frac{mM}{r^2}\hat{\bf r}&#10;\]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1"/>
  <p:tag name="PICTUREFILESIZE" val="82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ds^2 = 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3"/>
  <p:tag name="PICTUREFILESIZE" val="250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eta = \int_0^{r_H}\frac{dr}{\sqrt{1-Kr^2}}=\int_0^t\frac{dt'}{a(t')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7"/>
  <p:tag name="PICTUREFILESIZE" val="124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d_H(t) = \int_0^{r_H}\sqrt{g_{rr}}=a(t)\eta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7"/>
  <p:tag name="PICTUREFILESIZE" val="99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p^\mu = \frac{dx^\mu}{d\lambda} = (E,\vec{p})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1"/>
  <p:tag name="PICTUREFILESIZE" val="752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E\frac{dE}{dt} = -\Gamma^0_{ij}p^ip^j = -\delta_{ij}a\dot ap^ip^j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5"/>
  <p:tag name="PICTUREFILESIZE" val="1094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frac{1}{|\vec{p}|}\frac{d|\vec{p}|}{dt}+\frac{\dot a}{a}=0&#10;\quad\Rightarrow\quad&#10;|\vec{p}|\propto\frac{1}{a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5"/>
  <p:tag name="PICTUREFILESIZE" val="1013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F = \frac{L}{4\pi r^2}&#10;\quad\Rightarrow\quad&#10;d_L^2 \equiv \frac{L}{4\pi F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4"/>
  <p:tag name="PICTUREFILESIZE" val="806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F = \frac{L}{4\pi (a_0r_1)^2}\,\frac{1}{(1+z)^2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3"/>
  <p:tag name="PICTUREFILESIZE" val="82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d_L=a_0r_1\,(1+z)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43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\color{red}&#10;\boldmath&#10;\begin{align*}&#10;\frac{\lambda_0}{\lambda} \equiv 1+z = \frac{a_0}{a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3"/>
  <p:tag name="PICTUREFILESIZE" val="62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G_{\mu\nu}=8\pi G\ T_{\mu\nu}$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442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\boldmath&#10;\begin{align*}&#10;H_0d_L = z\ +\  \frac{1}{2}q_0z^2\ +\ \cdots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3"/>
  <p:tag name="PICTUREFILESIZE" val="790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\color{blue}&#10;\boldmath&#10;\begin{align*}&#10;G_{\mu\nu} = \frac{1}{M_P^2}\ T_{\mu\nu}&#10;\end{align*}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7"/>
  <p:tag name="PICTUREFILESIZE" val="643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ds^2=-dt^2+{\color{blue}a(t)}^2\left[\frac{dr^2}{1-Kr^2}&#10;+r^2d\Omega&#10;%\left(d\theta^2+\sin^2\theta d\phi^2\right)&#10;\right]&#10;\end{align*}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3"/>
  <p:tag name="PICTUREFILESIZE" val="1299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{T^\mu}_\nu = \left( \begin{array}{cc}&#10;-{\color{blue}\rho(t)} &amp; 0 \\&#10;0 &amp; {\color{blue}p(t)}\delta_{ij}&#10;\end{array} \right)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6"/>
  <p:tag name="PICTUREFILESIZE" val="1085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\color{blue}&#10;\boldmath&#10;\begin{align*}&#10;\left(\frac{\dot a}{a}\right)^2 + \frac{K}{a^2}&#10;= \frac{1}{3M_P^2}\sum_i\rho_i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4"/>
  <p:tag name="PICTUREFILESIZE" val="1330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\boldmath&#10;\begin{align*}&#10;H(t) \equiv \frac{\dot a}{a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7"/>
  <p:tag name="PICTUREFILESIZE" val="455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boldmath&#10;\begin{document}&#10;\color{blue}&#10;\[ {\ddot a\over a}=-{1\over 6M_P^2}\sum_i(\rho_i+3p_i) \]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3"/>
  <p:tag name="PICTUREFILESIZE" val="1199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p = p(\rho) = w\,\rho&#10;\end{align*}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5"/>
  <p:tag name="PICTUREFILESIZE" val="382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$%\begin{align*}&#10;\rho = \rho_0\left(a/a_0\right)^{-3(1+w)}&#10;$%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90"/>
  <p:tag name="PICTUREFILESIZE" val="609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oldmath&#10;\begin{document}&#10;\[ \Omega_i=\frac{\rho_i}{\rho_c} \]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0"/>
  <p:tag name="PICTUREFILESIZE" val="43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\vec F=\frac{Gm_1m_2}{r^2}\,\hat r\]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5"/>
  <p:tag name="PICTUREFILESIZE" val="611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 \rho_c=3M_P^2H_0^2 = 1.9h^2\times10^{-26}\,{\rm kg/m^3} \]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60"/>
  <p:tag name="PICTUREFILESIZE" val="1086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a\propto t^{2/3(1+w)}  template TPT1  env TPENV1  fore 0  back 16777215  eqnno 1"/>
  <p:tag name="FILENAME" val="TP_tmp"/>
  <p:tag name="ORIGWIDTH" val="56"/>
  <p:tag name="PICTUREFILESIZE" val="419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rho\propto a^{-3(1+w)}  template TPT1  env TPENV1  fore 0  back 16777215  eqnno 2"/>
  <p:tag name="FILENAME" val="TP_tmp"/>
  <p:tag name="ORIGWIDTH" val="57"/>
  <p:tag name="PICTUREFILESIZE" val="406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1/3  template TPT1  env TPENV1  fore 0  back 16777215  eqnno 2"/>
  <p:tag name="FILENAME" val="TP_tmp"/>
  <p:tag name="ORIGWIDTH" val="15"/>
  <p:tag name="PICTUREFILESIZE" val="159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0  template TPT1  env TPENV1  fore 0  back 16777215  eqnno 3"/>
  <p:tag name="FILENAME" val="TP_tmp"/>
  <p:tag name="ORIGWIDTH" val="5"/>
  <p:tag name="PICTUREFILESIZE" val="6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begin{document}&#10;\[p={\color{blue}w}\rho\]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213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-1  template TPT1  env TPENV1  fore 0  back 16777215  eqnno 4"/>
  <p:tag name="FILENAME" val="TP_tmp"/>
  <p:tag name="ORIGWIDTH" val="12"/>
  <p:tag name="PICTUREFILESIZE" val="59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^{-4}  template TPT1  env TPENV1  fore 0  back 16777215  eqnno 5"/>
  <p:tag name="FILENAME" val="TP_tmp"/>
  <p:tag name="ORIGWIDTH" val="15"/>
  <p:tag name="PICTUREFILESIZE" val="132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^{-3}  template TPT1  env TPENV1  fore 0  back 16777215  eqnno 6"/>
  <p:tag name="FILENAME" val="TP_tmp"/>
  <p:tag name="ORIGWIDTH" val="15"/>
  <p:tag name="PICTUREFILESIZE" val="143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rm constant}  template TPT1  env TPENV1  fore 0  back 16777215  eqnno 7"/>
  <p:tag name="FILENAME" val="TP_tmp"/>
  <p:tag name="ORIGWIDTH" val="36"/>
  <p:tag name="PICTUREFILESIZE" val="25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hbar = c = k_{\rm B} = 1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5"/>
  <p:tag name="PICTUREFILESIZE" val="306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e^{Ht}  template TPT1  env TPENV1  fore 0  back 16777215  eqnno 8"/>
  <p:tag name="FILENAME" val="TP_tmp"/>
  <p:tag name="ORIGWIDTH" val="15"/>
  <p:tag name="PICTUREFILESIZE" val="137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t^{1/2}  template TPT1  env TPENV1  fore 0  back 16777215  eqnno 9"/>
  <p:tag name="FILENAME" val="TP_tmp"/>
  <p:tag name="ORIGWIDTH" val="16"/>
  <p:tag name="PICTUREFILESIZE" val="151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t^{2/3}  template TPT1  env TPENV1  fore 0  back 16777215  eqnno 10"/>
  <p:tag name="FILENAME" val="TP_tmp"/>
  <p:tag name="ORIGWIDTH" val="16"/>
  <p:tag name="PICTUREFILESIZE" val="180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\frac12\dot{a}^2+V(a)=0,\ \ &#10;V(a) = \frac12H_0^2 \left[ (\Omega_0-1) - \sum_i\Omega_ia^{-1-3w_i} \right]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56"/>
  <p:tag name="PICTUREFILESIZE" val="1932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\left(\frac{\dot a}{a}\right)^2 + \frac{K}{a^2}&#10;= \frac{1}{3M_P^2}\sum_i\rho_i&#10;= \frac{1}{3M_P^2}\sum_i\rho_{i0}a^{-3(1+w_i)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20"/>
  <p:tag name="PICTUREFILESIZE" val="2083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$%\begin{align*}&#10;\Omega_0\equiv\sum_i\Omega_i&#10;$%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0"/>
  <p:tag name="PICTUREFILESIZE" val="361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M=1.0,\ \Omega_\Lambda=0  template TPT1  env TPENV1  fore 0  back 16777215  eqnno 1"/>
  <p:tag name="FILENAME" val="TP_tmp"/>
  <p:tag name="ORIGWIDTH" val="81"/>
  <p:tag name="PICTUREFILESIZE" val="409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M=2.0,\ \Omega_\Lambda=0  template TPT1  env TPENV1  fore 0  back 16777215  eqnno 1"/>
  <p:tag name="FILENAME" val="TP_tmp"/>
  <p:tag name="ORIGWIDTH" val="81"/>
  <p:tag name="PICTUREFILESIZE" val="438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M=0.3,\ \Omega_\Lambda=0  template TPT1  env TPENV1  fore 0  back 16777215  eqnno 1"/>
  <p:tag name="FILENAME" val="TP_tmp"/>
  <p:tag name="ORIGWIDTH" val="81"/>
  <p:tag name="PICTUREFILESIZE" val="45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M=0.3,\ \Omega_\Lambda=0.7  template TPT1  env TPENV1  fore 0  back 16777215  eqnno 1"/>
  <p:tag name="FILENAME" val="TP_tmp"/>
  <p:tag name="ORIGWIDTH" val="89"/>
  <p:tag name="PICTUREFILESIZE" val="49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M_{\rm P}=\sqrt{8\pi G} = 1.2\times10^{19}\,{\rm GeV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4"/>
  <p:tag name="PICTUREFILESIZE" val="893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M=6.8,\ \Omega_\Lambda=1.0  template TPT1  env TPENV1  fore 0  back 16777215  eqnno 1"/>
  <p:tag name="FILENAME" val="TP_tmp"/>
  <p:tag name="ORIGWIDTH" val="89"/>
  <p:tag name="PICTUREFILESIZE" val="519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$%\begin{align*}&#10;\Omega_0\equiv\sum_i\Omega_i&#10;$%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0"/>
  <p:tag name="PICTUREFILESIZE" val="361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color}&#10;\begin{document}&#10;%\color{blue}&#10;%\boldmath&#10;\begin{align*}&#10;\frac12\dot{a}^2+V(a)=0, \ \ V(a) = \frac12H_0^2 \left[ (\Omega_0-1) - \sum_i\Omega_ia^{-1-3w_i} \right]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56"/>
  <p:tag name="PICTUREFILESIZE" val="1932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M=1.0,\ \Omega_\Lambda=0  template TPT1  env TPENV1  fore 0  back 16777215  eqnno 1"/>
  <p:tag name="FILENAME" val="TP_tmp"/>
  <p:tag name="ORIGWIDTH" val="81"/>
  <p:tag name="PICTUREFILESIZE" val="409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M=2.0,\ \Omega_\Lambda=0  template TPT1  env TPENV1  fore 0  back 16777215  eqnno 1"/>
  <p:tag name="FILENAME" val="TP_tmp"/>
  <p:tag name="ORIGWIDTH" val="81"/>
  <p:tag name="PICTUREFILESIZE" val="438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M=0.3,\ \Omega_\Lambda=0  template TPT1  env TPENV1  fore 0  back 16777215  eqnno 1"/>
  <p:tag name="FILENAME" val="TP_tmp"/>
  <p:tag name="ORIGWIDTH" val="81"/>
  <p:tag name="PICTUREFILESIZE" val="452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M=0.3,\ \Omega_\Lambda=0.7  template TPT1  env TPENV1  fore 0  back 16777215  eqnno 1"/>
  <p:tag name="FILENAME" val="TP_tmp"/>
  <p:tag name="ORIGWIDTH" val="89"/>
  <p:tag name="PICTUREFILESIZE" val="496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M=6.8,\ \Omega_\Lambda=1.0  template TPT1  env TPENV1  fore 0  back 16777215  eqnno 1"/>
  <p:tag name="FILENAME" val="TP_tmp"/>
  <p:tag name="ORIGWIDTH" val="89"/>
  <p:tag name="PICTUREFILESIZE" val="519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lpha  template TPT1  env TPENV1  fore 0  back 16777215  eqnno 4"/>
  <p:tag name="FILENAME" val="TP_tmp"/>
  <p:tag name="ORIGWIDTH" val="2"/>
  <p:tag name="PICTUREFILESIZE" val="96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p=\frac13\rho$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1"/>
  <p:tag name="PICTUREFILESIZE" val="245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M_{\odot}=2\times10^{30}\,{\rm kg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7"/>
  <p:tag name="PICTUREFILESIZE" val="587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begin{document}&#10;\color{blue}&#10;\[ a(t)T(t) = {\rm constant}. 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571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rho_i(T) = g_i \int\frac{d^3\vec{p}}{(2\pi)^3}\,f_i(\vec{p})E(\vec{p})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7"/>
  <p:tag name="PICTUREFILESIZE" val="1358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p_i(T) = g_i \int\frac{d^3\vec{p}}{(2\pi)^3}\,f_i(\vec{p})\frac{\vec{p}^2}{3E(\vec{p})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4"/>
  <p:tag name="PICTUREFILESIZE" val="1523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f(\vec{p}) = \frac{1}{e^{(E-\mu)/T}\pm1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9"/>
  <p:tag name="PICTUREFILESIZE" val="678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T\ll m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237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n = \left[\frac{3}{4}\right]\,\frac{\zeta(3)}{\pi^2}gT^3,\quad&#10;\rho = \left[\frac{7}{8}\right]\,\frac{\pi^2}{30}gT^4,\quad&#10;p=\frac{1}{3}\rho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07"/>
  <p:tag name="PICTUREFILESIZE" val="1619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T\gg m,\mu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3"/>
  <p:tag name="PICTUREFILESIZE" val="309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n = g\left(\frac{mT}{2\pi}\right)^{3/2}e^{-(m-\mu)/T},\quad&#10;\rho = mn+\frac{3}{2}p,\quad&#10;p=nT \ll \rho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58"/>
  <p:tag name="PICTUREFILESIZE" val="2030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rho_R = \frac{\pi^2}g_*(T)T^4,&#10;\quad&#10;p_R=\frac{1}{3}\rho_R,&#10;\quad g_*(T) = \sum_{\rm bosons}g_b+\frac78\sum_{\rm fermions}g_f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75"/>
  <p:tag name="PICTUREFILESIZE" val="2260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s=\sum \frac{\rho_i+p_i}{T_i} = \frac{2\pi^2}{45}g_*T^3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7"/>
  <p:tag name="PICTUREFILESIZE" val="106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1\,{\rm pc}=3.26\,{\rm light-year} = 3.1\times10^{16}\,{\rm m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66"/>
  <p:tag name="PICTUREFILESIZE" val="949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\color{blue}&#10;\boldmath&#10;\begin{align*}&#10;T \propto g_*^{-1/3}a^{-1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470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n\propto a^{-3}  template TPT1  env TPENV1  fore 0  back 16777215  eqnno 1"/>
  <p:tag name="FILENAME" val="TP_tmp"/>
  <p:tag name="ORIGWIDTH" val="36"/>
  <p:tag name="PICTUREFILESIZE" val="267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\propto a^{-3}  template TPT1  env TPENV1  fore 0  back 16777215  eqnno 1"/>
  <p:tag name="FILENAME" val="TP_tmp"/>
  <p:tag name="ORIGWIDTH" val="33"/>
  <p:tag name="PICTUREFILESIZE" val="258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Y_i\equiv n_i/s  template TPT1  env TPENV1  fore 0  back 16777215  eqnno 2"/>
  <p:tag name="FILENAME" val="TP_tmp"/>
  <p:tag name="ORIGWIDTH" val="42"/>
  <p:tag name="PICTUREFILESIZE" val="311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\color{blue}&#10;\boldmath&#10;\begin{align*}&#10;\hbox{Interaction rate}\ \Gamma_{\rm int} &gt;&#10;\hbox{Expansion rate}\ H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85"/>
  <p:tag name="PICTUREFILESIZE" val="897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Gamma_{\rm int}(T)=n(T)\langle\sigma|v|\rangle^T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97"/>
  <p:tag name="PICTUREFILESIZE" val="607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H(T) \approx \frac{T^2}{M_P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6"/>
  <p:tag name="PICTUREFILESIZE" val="594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sigma\sim\frac{\alpha^2s}{m_X^2}\quad\Rightarrow\quad&#10;\Gamma_{\rm int}\sim T^3\cdot\frac{\alpha^2T^2}{m_X^4}&#10;=\frac{\alpha^2T^5}{m_X^4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84"/>
  <p:tag name="PICTUREFILESIZE" val="1472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amssymb,color}\pagestyle{empty}&#10;\begin{document}&#10;%\color{blue}&#10;%\boldmath&#10;\begin{align*}&#10;T\lesssim\left(\frac{m_X^4}{\alpha^2M_P}\right)^{1/3}&#10;\sim \left(\frac{m_X}{100\,{\rm GeV}}\right)^{4/3}\,{\rm MeV}&#10;\quad\Rightarrow\quad\hbox{freeze out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57"/>
  <p:tag name="PICTUREFILESIZE" val="2388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frac{1}{a^3}\frac{d(n_1a^3)}{dt} = &amp;&#10;\int&#10;\frac{d^3\vec{p}_1}{(2\pi)^32E_1}&#10;\frac{d^3\vec{p}_2}{(2\pi)^32E_2}&#10;\frac{d^3\vec{p}_3}{(2\pi)^32E_3}&#10;\frac{d^3\vec{p}_4}{(2\pi)^32E_4}&#10;\\ &amp; \hspace{5mm} \times&#10;(2\pi)^4&#10;\delta^4(p_1+p_2-p_3-p_4)&#10;%\delta^3(\vec{p}_1+\vec{p}_2-\vec{p}_3-\vec{p}_4)\delta(E_1+E_2-E_3-E_4)&#10;\left|{\cal M}(1+2\leftrightarrow3+4)\right|^2&#10;\\ &amp; \hspace{10mm} \times&#10;\left\{ f_3f_4(1\pm f_1)(1\pm f_2) - f_1f_2(1\pm f_3)(1\pm f_4) \right\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4"/>
  <p:tag name="PICTUREFILESIZE" val="521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g_{\mu\nu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5"/>
  <p:tag name="PICTUREFILESIZE" val="163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frac{1}{a^3}\frac{d(n_1a^3)}{dt} =&#10;n_1^{(0)}n_2^{(0)} \langle\sigma v\rangle \left(&#10;\frac{n_3n_4}{n_3^{(0)}n_4^{(0)}} - \frac{n_1n_2}{n_1^{(0)}n_2^{(0)}} \right)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12"/>
  <p:tag name="PICTUREFILESIZE" val="2323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\sim \frac{n_1}{t_H} \sim n_1H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7"/>
  <p:tag name="PICTUREFILESIZE" val="468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n_1n_2\langle\sigma v\rangle \sim n_1\Gamma_{\rm int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0"/>
  <p:tag name="PICTUREFILESIZE" val="500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math,color}\pagestyle{empty}&#10;\begin{document}&#10;%\color{blue}&#10;%\boldmath&#10;\begin{align*}&#10;H \ll \Gamma_{\rm int} \quad\Rightarrow\quad&#10;\frac{n_3n_4}{n_3^{(0)}n_4^{(0)}} - \frac{n_1n_2}{n_1^{(0)}n_2^{(0)}} =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9"/>
  <p:tag name="PICTUREFILESIZE" val="1426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 \frac{B-\bar B}{B+\bar B}\approx1 \]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8"/>
  <p:tag name="PICTUREFILESIZE" val="484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 \eta=\frac{n_B-n_{\bar B}}{n_\gamma}\approx 4\times10^{-9} \]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0"/>
  <p:tag name="PICTUREFILESIZE" val="863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\[ \Omega_{\rm Luminous} \lesssim 0.01 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3"/>
  <p:tag name="PICTUREFILESIZE" val="448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eta\approx4\times10^{-9},\quad&#10;\Omega_B \approx 0.05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7"/>
  <p:tag name="PICTUREFILESIZE" val="709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*}&#10;p+e^- &amp;\leftrightarrow&amp; H+\gamma \qquad (E_{\rm bind}=13.6\ {\rm eV}) \\&#10;e^-+\gamma &amp;\leftrightarrow&amp; e^-+\gamma \qquad({\rm Thomson\ scattering})&#10;\end{eqnarray*}&#10;&#10;\vspace*{-3mm}&#10;&#10;Below $T\sim E_{\rm bind}$,\\&#10;\centerline{ $H$ is preferred $\rightarrow$ Reduction of $e^-$&#10;$\rightarrow$ Decoupling of $\gamma$} 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76"/>
  <p:tag name="PICTUREFILESIZE" val="4046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\frac{\delta R}{R}\sim10^{-3}  template TPT1  env TPENV1  fore 0  back 16777215  eqnno 1"/>
  <p:tag name="FILENAME" val="TP_tmp"/>
  <p:tag name="ORIGWIDTH" val="48"/>
  <p:tag name="PICTUREFILESIZE" val="4930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2171</Words>
  <Application>Microsoft Office PowerPoint</Application>
  <PresentationFormat>화면 슬라이드 쇼(4:3)</PresentationFormat>
  <Paragraphs>399</Paragraphs>
  <Slides>47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47</vt:i4>
      </vt:variant>
    </vt:vector>
  </HeadingPairs>
  <TitlesOfParts>
    <vt:vector size="48" baseType="lpstr">
      <vt:lpstr>Office 테마</vt:lpstr>
      <vt:lpstr>Introduction to Big Bang Cosmology</vt:lpstr>
      <vt:lpstr>How the world is shaped?</vt:lpstr>
      <vt:lpstr>Understanding of the universe a success story</vt:lpstr>
      <vt:lpstr>Stars and celestial sphere</vt:lpstr>
      <vt:lpstr>The shape of our universe from galaxy distribution</vt:lpstr>
      <vt:lpstr>General Relativity</vt:lpstr>
      <vt:lpstr>슬라이드 7</vt:lpstr>
      <vt:lpstr>슬라이드 8</vt:lpstr>
      <vt:lpstr>슬라이드 9</vt:lpstr>
      <vt:lpstr>Kinematics of RW metric</vt:lpstr>
      <vt:lpstr>슬라이드 11</vt:lpstr>
      <vt:lpstr>Dynamics of the universe</vt:lpstr>
      <vt:lpstr>슬라이드 13</vt:lpstr>
      <vt:lpstr>슬라이드 14</vt:lpstr>
      <vt:lpstr>슬라이드 15</vt:lpstr>
      <vt:lpstr>Discovery of Expansion</vt:lpstr>
      <vt:lpstr>Einstein’s Biggest Blunder</vt:lpstr>
      <vt:lpstr>Discovery of CMB</vt:lpstr>
      <vt:lpstr>Consequences of Expansion</vt:lpstr>
      <vt:lpstr>Particles in equilibrium</vt:lpstr>
      <vt:lpstr>슬라이드 21</vt:lpstr>
      <vt:lpstr>Remnants of expansion</vt:lpstr>
      <vt:lpstr>Thermal history of the universe</vt:lpstr>
      <vt:lpstr>Boltzmann eq. for annihilation</vt:lpstr>
      <vt:lpstr>Baryon Asymmetry</vt:lpstr>
      <vt:lpstr>Big Bang Nucleosynthesis</vt:lpstr>
      <vt:lpstr>Baryogenesis</vt:lpstr>
      <vt:lpstr>Decoupling of CBR</vt:lpstr>
      <vt:lpstr>Thermal History of the Universe</vt:lpstr>
      <vt:lpstr>Large scale structures</vt:lpstr>
      <vt:lpstr>슬라이드 31</vt:lpstr>
      <vt:lpstr>Dark Matter</vt:lpstr>
      <vt:lpstr>Dark matter decoupling</vt:lpstr>
      <vt:lpstr>슬라이드 34</vt:lpstr>
      <vt:lpstr>CMB Anisotropies</vt:lpstr>
      <vt:lpstr>슬라이드 36</vt:lpstr>
      <vt:lpstr>Discovery of accelerating expansion</vt:lpstr>
      <vt:lpstr>슬라이드 38</vt:lpstr>
      <vt:lpstr>Why is the expansion accelerating?</vt:lpstr>
      <vt:lpstr>슬라이드 40</vt:lpstr>
      <vt:lpstr>What is dark energy?</vt:lpstr>
      <vt:lpstr>Vacuum E. D. – Cos. Constant</vt:lpstr>
      <vt:lpstr>Slow-rolling scalar</vt:lpstr>
      <vt:lpstr>Matter content of the universe</vt:lpstr>
      <vt:lpstr>Shortcomings of Big Bang</vt:lpstr>
      <vt:lpstr>Inflation</vt:lpstr>
      <vt:lpstr>Understanding the universe</vt:lpstr>
    </vt:vector>
  </TitlesOfParts>
  <Company>R&amp;D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Big Bang Cosmology</dc:title>
  <dc:creator>Microsoft Corporation</dc:creator>
  <cp:lastModifiedBy>hbkim</cp:lastModifiedBy>
  <cp:revision>88</cp:revision>
  <dcterms:created xsi:type="dcterms:W3CDTF">2006-10-05T04:04:58Z</dcterms:created>
  <dcterms:modified xsi:type="dcterms:W3CDTF">2011-12-21T05:43:36Z</dcterms:modified>
</cp:coreProperties>
</file>